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2"/>
  </p:sldMasterIdLst>
  <p:notesMasterIdLst>
    <p:notesMasterId r:id="rId49"/>
  </p:notesMasterIdLst>
  <p:sldIdLst>
    <p:sldId id="256" r:id="rId3"/>
    <p:sldId id="257" r:id="rId4"/>
    <p:sldId id="258" r:id="rId5"/>
    <p:sldId id="259" r:id="rId6"/>
    <p:sldId id="261" r:id="rId7"/>
    <p:sldId id="346" r:id="rId8"/>
    <p:sldId id="262" r:id="rId9"/>
    <p:sldId id="281" r:id="rId10"/>
    <p:sldId id="306" r:id="rId11"/>
    <p:sldId id="282" r:id="rId12"/>
    <p:sldId id="308" r:id="rId13"/>
    <p:sldId id="309" r:id="rId14"/>
    <p:sldId id="283" r:id="rId15"/>
    <p:sldId id="284" r:id="rId16"/>
    <p:sldId id="263" r:id="rId17"/>
    <p:sldId id="265" r:id="rId18"/>
    <p:sldId id="266" r:id="rId19"/>
    <p:sldId id="267" r:id="rId20"/>
    <p:sldId id="347" r:id="rId21"/>
    <p:sldId id="285" r:id="rId22"/>
    <p:sldId id="349" r:id="rId23"/>
    <p:sldId id="350" r:id="rId24"/>
    <p:sldId id="268" r:id="rId25"/>
    <p:sldId id="311" r:id="rId26"/>
    <p:sldId id="390" r:id="rId27"/>
    <p:sldId id="269" r:id="rId28"/>
    <p:sldId id="351" r:id="rId29"/>
    <p:sldId id="271" r:id="rId30"/>
    <p:sldId id="352" r:id="rId31"/>
    <p:sldId id="353" r:id="rId32"/>
    <p:sldId id="388" r:id="rId33"/>
    <p:sldId id="354" r:id="rId34"/>
    <p:sldId id="389" r:id="rId35"/>
    <p:sldId id="355" r:id="rId36"/>
    <p:sldId id="379" r:id="rId37"/>
    <p:sldId id="380" r:id="rId38"/>
    <p:sldId id="381" r:id="rId39"/>
    <p:sldId id="382" r:id="rId40"/>
    <p:sldId id="383" r:id="rId41"/>
    <p:sldId id="384" r:id="rId42"/>
    <p:sldId id="385" r:id="rId43"/>
    <p:sldId id="386" r:id="rId44"/>
    <p:sldId id="387" r:id="rId45"/>
    <p:sldId id="335" r:id="rId46"/>
    <p:sldId id="277" r:id="rId47"/>
    <p:sldId id="280" r:id="rId48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84054" initials="8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C6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100400000000002E-2"/>
          <c:y val="3.2269800000000001E-2"/>
          <c:w val="0.97080200000000005"/>
          <c:h val="0.903047999999999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262626">
                <a:alpha val="6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Sheet1!$A$2:$A$32</c:f>
              <c:strCache>
                <c:ptCount val="31"/>
                <c:pt idx="0">
                  <c:v>1/1/13</c:v>
                </c:pt>
                <c:pt idx="1">
                  <c:v>1/2/13</c:v>
                </c:pt>
                <c:pt idx="2">
                  <c:v>1/3/13</c:v>
                </c:pt>
                <c:pt idx="3">
                  <c:v>1/4/13</c:v>
                </c:pt>
                <c:pt idx="4">
                  <c:v>1/5/13</c:v>
                </c:pt>
                <c:pt idx="5">
                  <c:v>1/6/13</c:v>
                </c:pt>
                <c:pt idx="6">
                  <c:v>1/7/13</c:v>
                </c:pt>
                <c:pt idx="7">
                  <c:v>1/8/13</c:v>
                </c:pt>
                <c:pt idx="8">
                  <c:v>1/9/13</c:v>
                </c:pt>
                <c:pt idx="9">
                  <c:v>1/10/13</c:v>
                </c:pt>
                <c:pt idx="10">
                  <c:v>1/11/13</c:v>
                </c:pt>
                <c:pt idx="11">
                  <c:v>1/12/13</c:v>
                </c:pt>
                <c:pt idx="12">
                  <c:v>1/13/13</c:v>
                </c:pt>
                <c:pt idx="13">
                  <c:v>1/14/13</c:v>
                </c:pt>
                <c:pt idx="14">
                  <c:v>1/15/13</c:v>
                </c:pt>
                <c:pt idx="15">
                  <c:v>1/16/13</c:v>
                </c:pt>
                <c:pt idx="16">
                  <c:v>1/17/13</c:v>
                </c:pt>
                <c:pt idx="17">
                  <c:v>1/18/13</c:v>
                </c:pt>
                <c:pt idx="18">
                  <c:v>1/19/13</c:v>
                </c:pt>
                <c:pt idx="19">
                  <c:v>1/20/13</c:v>
                </c:pt>
                <c:pt idx="20">
                  <c:v>1/21/13</c:v>
                </c:pt>
                <c:pt idx="21">
                  <c:v>1/22/13</c:v>
                </c:pt>
                <c:pt idx="22">
                  <c:v>1/23/13</c:v>
                </c:pt>
                <c:pt idx="23">
                  <c:v>1/24/13</c:v>
                </c:pt>
                <c:pt idx="24">
                  <c:v>1/25/13</c:v>
                </c:pt>
                <c:pt idx="25">
                  <c:v>1/26/13</c:v>
                </c:pt>
                <c:pt idx="26">
                  <c:v>1/27/13</c:v>
                </c:pt>
                <c:pt idx="27">
                  <c:v>1/28/13</c:v>
                </c:pt>
                <c:pt idx="28">
                  <c:v>1/29/13</c:v>
                </c:pt>
                <c:pt idx="29">
                  <c:v>1/30/13</c:v>
                </c:pt>
                <c:pt idx="30">
                  <c:v>1/31/13</c:v>
                </c:pt>
              </c:strCache>
            </c:strRef>
          </c:cat>
          <c:val>
            <c:numRef>
              <c:f>Sheet1!$B$2:$B$32</c:f>
              <c:numCache>
                <c:formatCode>General</c:formatCode>
                <c:ptCount val="31"/>
                <c:pt idx="0">
                  <c:v>5.0297590000000003</c:v>
                </c:pt>
                <c:pt idx="1">
                  <c:v>1.232219</c:v>
                </c:pt>
                <c:pt idx="2">
                  <c:v>2.6273240000000002</c:v>
                </c:pt>
                <c:pt idx="3">
                  <c:v>5.0931480000000002</c:v>
                </c:pt>
                <c:pt idx="4">
                  <c:v>3.585477</c:v>
                </c:pt>
                <c:pt idx="5">
                  <c:v>6.9597100000000003</c:v>
                </c:pt>
                <c:pt idx="6">
                  <c:v>8.0547769999999996</c:v>
                </c:pt>
                <c:pt idx="7">
                  <c:v>8.8315660000000005</c:v>
                </c:pt>
                <c:pt idx="8">
                  <c:v>8.9243930000000002</c:v>
                </c:pt>
                <c:pt idx="9">
                  <c:v>2.023876</c:v>
                </c:pt>
                <c:pt idx="10">
                  <c:v>7.9517220000000002</c:v>
                </c:pt>
                <c:pt idx="11">
                  <c:v>6.1315840000000001</c:v>
                </c:pt>
                <c:pt idx="12">
                  <c:v>8.5585149999999999</c:v>
                </c:pt>
                <c:pt idx="13">
                  <c:v>7.9797950000000002</c:v>
                </c:pt>
                <c:pt idx="14">
                  <c:v>9.4986739999999994</c:v>
                </c:pt>
                <c:pt idx="15">
                  <c:v>4.5847559999999996</c:v>
                </c:pt>
                <c:pt idx="16">
                  <c:v>2.7614480000000001</c:v>
                </c:pt>
                <c:pt idx="17">
                  <c:v>9.8082740000000008</c:v>
                </c:pt>
                <c:pt idx="18">
                  <c:v>8.5203690000000005</c:v>
                </c:pt>
                <c:pt idx="19">
                  <c:v>1.575437</c:v>
                </c:pt>
                <c:pt idx="20">
                  <c:v>1.507277</c:v>
                </c:pt>
                <c:pt idx="21">
                  <c:v>8.0780519999999996</c:v>
                </c:pt>
                <c:pt idx="22">
                  <c:v>4.1275649999999997</c:v>
                </c:pt>
                <c:pt idx="23">
                  <c:v>5.5939319999999997</c:v>
                </c:pt>
                <c:pt idx="24">
                  <c:v>7.8324160000000003</c:v>
                </c:pt>
                <c:pt idx="25">
                  <c:v>6.6890219999999996</c:v>
                </c:pt>
                <c:pt idx="26">
                  <c:v>1.869237</c:v>
                </c:pt>
                <c:pt idx="27">
                  <c:v>5.2815779999999997</c:v>
                </c:pt>
                <c:pt idx="28">
                  <c:v>1.364582</c:v>
                </c:pt>
                <c:pt idx="29">
                  <c:v>4.6432469999999997</c:v>
                </c:pt>
                <c:pt idx="30">
                  <c:v>4.5496509999999999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F-0B95-4FF4-A541-B7545F980A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94734552"/>
        <c:axId val="2094734553"/>
      </c:barChart>
      <c:catAx>
        <c:axId val="209473455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low"/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10"/>
        </c:scaling>
        <c:delete val="0"/>
        <c:axPos val="l"/>
        <c:numFmt formatCode="0.####" sourceLinked="0"/>
        <c:majorTickMark val="none"/>
        <c:minorTickMark val="none"/>
        <c:tickLblPos val="none"/>
        <c:spPr>
          <a:ln w="12700" cap="flat" cmpd="sng" algn="ctr">
            <a:noFill/>
            <a:prstDash val="solid"/>
            <a:round/>
          </a:ln>
        </c:spPr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pPr>
            <a:endParaRPr lang="zh-CN"/>
          </a:p>
        </c:txPr>
        <c:crossAx val="2094734552"/>
        <c:crosses val="autoZero"/>
        <c:crossBetween val="between"/>
        <c:majorUnit val="2.5"/>
        <c:minorUnit val="1.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#2">
  <dgm:title val=""/>
  <dgm:desc val=""/>
  <dgm:catLst>
    <dgm:cat type="accent2" pri="11500"/>
  </dgm:catLst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B2E4C7-2DBC-45BC-B933-FAAF417E8C6B}" type="doc">
      <dgm:prSet loTypeId="urn:microsoft.com/office/officeart/2005/8/layout/hList6" loCatId="list" qsTypeId="urn:microsoft.com/office/officeart/2005/8/quickstyle/simple1#2" qsCatId="simple" csTypeId="urn:microsoft.com/office/officeart/2005/8/colors/accent2_5#2" csCatId="accent1" phldr="1"/>
      <dgm:spPr/>
      <dgm:t>
        <a:bodyPr/>
        <a:lstStyle/>
        <a:p>
          <a:endParaRPr lang="zh-CN" altLang="en-US"/>
        </a:p>
      </dgm:t>
    </dgm:pt>
    <dgm:pt modelId="{DA8A2D07-F387-4404-9FCB-397A6A028210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>
              <a:latin typeface="微软雅黑 Light" panose="020B0502040204020203" charset="-122"/>
              <a:ea typeface="微软雅黑 Light" panose="020B0502040204020203" charset="-122"/>
            </a:rPr>
            <a:t>设备行为</a:t>
          </a:r>
          <a:endParaRPr lang="zh-CN" altLang="en-US" sz="4600"/>
        </a:p>
      </dgm:t>
    </dgm:pt>
    <dgm:pt modelId="{6834AA20-CCB2-4B69-B573-CB4D31C014E6}" type="parTrans" cxnId="{EF31CD45-C1A7-4013-844E-851261FDF1F4}">
      <dgm:prSet/>
      <dgm:spPr/>
      <dgm:t>
        <a:bodyPr/>
        <a:lstStyle/>
        <a:p>
          <a:endParaRPr lang="zh-CN" altLang="en-US"/>
        </a:p>
      </dgm:t>
    </dgm:pt>
    <dgm:pt modelId="{8755279E-20A5-4AEE-BDD2-C54EFA6328A6}" type="sibTrans" cxnId="{EF31CD45-C1A7-4013-844E-851261FDF1F4}">
      <dgm:prSet/>
      <dgm:spPr/>
      <dgm:t>
        <a:bodyPr/>
        <a:lstStyle/>
        <a:p>
          <a:endParaRPr lang="zh-CN" altLang="en-US"/>
        </a:p>
      </dgm:t>
    </dgm:pt>
    <dgm:pt modelId="{96B055E9-D38B-4EEF-A4C9-3A4FD734E9DC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800">
              <a:latin typeface="微软雅黑 Light" panose="020B0502040204020203" charset="-122"/>
              <a:ea typeface="微软雅黑 Light" panose="020B0502040204020203" charset="-122"/>
            </a:rPr>
            <a:t>每日新增设备</a:t>
          </a:r>
          <a:endParaRPr lang="zh-CN" altLang="en-US" sz="3500"/>
        </a:p>
      </dgm:t>
    </dgm:pt>
    <dgm:pt modelId="{6939FEB7-4BCC-4EC9-8520-488399B5EF35}" type="parTrans" cxnId="{C6544E65-7384-4A5E-83BD-A48444A36415}">
      <dgm:prSet/>
      <dgm:spPr/>
      <dgm:t>
        <a:bodyPr/>
        <a:lstStyle/>
        <a:p>
          <a:endParaRPr lang="zh-CN" altLang="en-US"/>
        </a:p>
      </dgm:t>
    </dgm:pt>
    <dgm:pt modelId="{397D2715-35DE-4398-A961-A5B106085DDB}" type="sibTrans" cxnId="{C6544E65-7384-4A5E-83BD-A48444A36415}">
      <dgm:prSet/>
      <dgm:spPr/>
      <dgm:t>
        <a:bodyPr/>
        <a:lstStyle/>
        <a:p>
          <a:endParaRPr lang="zh-CN" altLang="en-US"/>
        </a:p>
      </dgm:t>
    </dgm:pt>
    <dgm:pt modelId="{3706837C-0DFB-45D3-96A9-6E81B7BA7C89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800">
              <a:latin typeface="微软雅黑 Light" panose="020B0502040204020203" charset="-122"/>
              <a:ea typeface="微软雅黑 Light" panose="020B0502040204020203" charset="-122"/>
            </a:rPr>
            <a:t>最近七天内连续三天活跃用户数</a:t>
          </a:r>
          <a:endParaRPr lang="zh-CN" altLang="en-US" sz="3500"/>
        </a:p>
      </dgm:t>
    </dgm:pt>
    <dgm:pt modelId="{2F9FEC8D-0F7E-452A-9F7B-D2CC5278DF3F}" type="parTrans" cxnId="{D83C7F49-2F19-401C-A981-8BCE36EEC3F6}">
      <dgm:prSet/>
      <dgm:spPr/>
      <dgm:t>
        <a:bodyPr/>
        <a:lstStyle/>
        <a:p>
          <a:endParaRPr lang="zh-CN" altLang="en-US"/>
        </a:p>
      </dgm:t>
    </dgm:pt>
    <dgm:pt modelId="{79B8E293-E68D-4354-97E0-898030E80ED2}" type="sibTrans" cxnId="{D83C7F49-2F19-401C-A981-8BCE36EEC3F6}">
      <dgm:prSet/>
      <dgm:spPr/>
      <dgm:t>
        <a:bodyPr/>
        <a:lstStyle/>
        <a:p>
          <a:endParaRPr lang="zh-CN" altLang="en-US"/>
        </a:p>
      </dgm:t>
    </dgm:pt>
    <dgm:pt modelId="{52DA6F93-1676-40D2-93CC-983D2CB5F246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800">
              <a:latin typeface="微软雅黑 Light" panose="020B0502040204020203" charset="-122"/>
              <a:ea typeface="微软雅黑 Light" panose="020B0502040204020203" charset="-122"/>
            </a:rPr>
            <a:t>流失用户</a:t>
          </a:r>
          <a:endParaRPr lang="zh-CN" altLang="en-US" sz="3500"/>
        </a:p>
      </dgm:t>
    </dgm:pt>
    <dgm:pt modelId="{C4A12B61-4549-4E8B-A70A-A4B9C5D01A7A}" type="parTrans" cxnId="{8931005B-C956-4AF4-B7F4-57DCDBC7AE78}">
      <dgm:prSet/>
      <dgm:spPr/>
      <dgm:t>
        <a:bodyPr/>
        <a:lstStyle/>
        <a:p>
          <a:endParaRPr lang="zh-CN" altLang="en-US"/>
        </a:p>
      </dgm:t>
    </dgm:pt>
    <dgm:pt modelId="{103A7675-1C9C-4F51-AF68-C3319CCA9FFC}" type="sibTrans" cxnId="{8931005B-C956-4AF4-B7F4-57DCDBC7AE78}">
      <dgm:prSet/>
      <dgm:spPr/>
      <dgm:t>
        <a:bodyPr/>
        <a:lstStyle/>
        <a:p>
          <a:endParaRPr lang="zh-CN" altLang="en-US"/>
        </a:p>
      </dgm:t>
    </dgm:pt>
    <dgm:pt modelId="{C0616F36-AC4A-449F-9C2B-310B0C914359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800">
              <a:latin typeface="微软雅黑 Light" panose="020B0502040204020203" charset="-122"/>
              <a:ea typeface="微软雅黑 Light" panose="020B0502040204020203" charset="-122"/>
            </a:rPr>
            <a:t>本周回流用户</a:t>
          </a:r>
        </a:p>
      </dgm:t>
    </dgm:pt>
    <dgm:pt modelId="{D4E8E71D-AEE6-45BE-9458-EDE8225FB5A9}" type="parTrans" cxnId="{E6A72432-FD2A-4453-9759-56EA78A0C295}">
      <dgm:prSet/>
      <dgm:spPr/>
      <dgm:t>
        <a:bodyPr/>
        <a:lstStyle/>
        <a:p>
          <a:endParaRPr lang="zh-CN" altLang="en-US"/>
        </a:p>
      </dgm:t>
    </dgm:pt>
    <dgm:pt modelId="{FF464F9D-3474-4585-B25E-88729F97C8E6}" type="sibTrans" cxnId="{E6A72432-FD2A-4453-9759-56EA78A0C295}">
      <dgm:prSet/>
      <dgm:spPr/>
      <dgm:t>
        <a:bodyPr/>
        <a:lstStyle/>
        <a:p>
          <a:endParaRPr lang="zh-CN" altLang="en-US"/>
        </a:p>
      </dgm:t>
    </dgm:pt>
    <dgm:pt modelId="{E2CEFAC5-7080-4752-A017-A730DA5AE696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800">
              <a:latin typeface="微软雅黑 Light" panose="020B0502040204020203" charset="-122"/>
              <a:ea typeface="微软雅黑 Light" panose="020B0502040204020203" charset="-122"/>
            </a:rPr>
            <a:t>总用户量</a:t>
          </a:r>
        </a:p>
      </dgm:t>
    </dgm:pt>
    <dgm:pt modelId="{35057B47-2241-418C-BF36-932F5B900681}" type="parTrans" cxnId="{521E804D-29DF-45A5-9B78-DE7583BB5C0F}">
      <dgm:prSet/>
      <dgm:spPr/>
      <dgm:t>
        <a:bodyPr/>
        <a:lstStyle/>
        <a:p>
          <a:endParaRPr lang="zh-CN" altLang="en-US"/>
        </a:p>
      </dgm:t>
    </dgm:pt>
    <dgm:pt modelId="{03C1067F-8CF6-471C-A437-F7569AE42D94}" type="sibTrans" cxnId="{521E804D-29DF-45A5-9B78-DE7583BB5C0F}">
      <dgm:prSet/>
      <dgm:spPr/>
      <dgm:t>
        <a:bodyPr/>
        <a:lstStyle/>
        <a:p>
          <a:endParaRPr lang="zh-CN" altLang="en-US"/>
        </a:p>
      </dgm:t>
    </dgm:pt>
    <dgm:pt modelId="{D7AF1C1D-144B-4B25-A777-792381B7ED5B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>
              <a:latin typeface="微软雅黑 Light" panose="020B0502040204020203" charset="-122"/>
              <a:ea typeface="微软雅黑 Light" panose="020B0502040204020203" charset="-122"/>
            </a:rPr>
            <a:t>会员行为</a:t>
          </a:r>
          <a:endParaRPr lang="zh-CN" altLang="en-US" sz="4600"/>
        </a:p>
      </dgm:t>
    </dgm:pt>
    <dgm:pt modelId="{24B9E243-8415-4A77-8486-6B84ADEA7DB0}" type="parTrans" cxnId="{F902B19A-5EA9-4840-8011-145DCA71A4A1}">
      <dgm:prSet/>
      <dgm:spPr/>
      <dgm:t>
        <a:bodyPr/>
        <a:lstStyle/>
        <a:p>
          <a:endParaRPr lang="zh-CN" altLang="en-US"/>
        </a:p>
      </dgm:t>
    </dgm:pt>
    <dgm:pt modelId="{B5AE4F68-C44C-4384-AF42-66197C13C64E}" type="sibTrans" cxnId="{F902B19A-5EA9-4840-8011-145DCA71A4A1}">
      <dgm:prSet/>
      <dgm:spPr/>
      <dgm:t>
        <a:bodyPr/>
        <a:lstStyle/>
        <a:p>
          <a:endParaRPr lang="zh-CN" altLang="en-US"/>
        </a:p>
      </dgm:t>
    </dgm:pt>
    <dgm:pt modelId="{060618D3-327C-4C07-8326-D310FC8545D2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400">
              <a:latin typeface="微软雅黑 Light" panose="020B0502040204020203" charset="-122"/>
              <a:ea typeface="微软雅黑 Light" panose="020B0502040204020203" charset="-122"/>
            </a:rPr>
            <a:t>浏览商品详情页人数（首页到商品详情转化率）</a:t>
          </a:r>
        </a:p>
      </dgm:t>
    </dgm:pt>
    <dgm:pt modelId="{15A912F9-E31C-411F-808D-969D25594ECA}" type="parTrans" cxnId="{A4389570-30F0-4550-B737-CC56A5B388E2}">
      <dgm:prSet/>
      <dgm:spPr/>
      <dgm:t>
        <a:bodyPr/>
        <a:lstStyle/>
        <a:p>
          <a:endParaRPr lang="zh-CN" altLang="en-US"/>
        </a:p>
      </dgm:t>
    </dgm:pt>
    <dgm:pt modelId="{0B799553-B735-49EB-8F54-9ED2DCB04ED9}" type="sibTrans" cxnId="{A4389570-30F0-4550-B737-CC56A5B388E2}">
      <dgm:prSet/>
      <dgm:spPr/>
      <dgm:t>
        <a:bodyPr/>
        <a:lstStyle/>
        <a:p>
          <a:endParaRPr lang="zh-CN" altLang="en-US"/>
        </a:p>
      </dgm:t>
    </dgm:pt>
    <dgm:pt modelId="{8793B12F-A27A-42D3-BF8B-8B4AC9962A64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400">
              <a:latin typeface="微软雅黑 Light" panose="020B0502040204020203" charset="-122"/>
              <a:ea typeface="微软雅黑 Light" panose="020B0502040204020203" charset="-122"/>
            </a:rPr>
            <a:t>加入购物车的人数 （商品详情页到加入购物车转化率）</a:t>
          </a:r>
        </a:p>
      </dgm:t>
    </dgm:pt>
    <dgm:pt modelId="{E80B5B44-4454-4FBD-9B37-AFA3997DD134}" type="parTrans" cxnId="{F3BBFA63-F4F3-4263-A5BF-2FABED7FA77E}">
      <dgm:prSet/>
      <dgm:spPr/>
      <dgm:t>
        <a:bodyPr/>
        <a:lstStyle/>
        <a:p>
          <a:endParaRPr lang="zh-CN" altLang="en-US"/>
        </a:p>
      </dgm:t>
    </dgm:pt>
    <dgm:pt modelId="{07E4B594-9D3E-4771-B8BB-2C271247B6B8}" type="sibTrans" cxnId="{F3BBFA63-F4F3-4263-A5BF-2FABED7FA77E}">
      <dgm:prSet/>
      <dgm:spPr/>
      <dgm:t>
        <a:bodyPr/>
        <a:lstStyle/>
        <a:p>
          <a:endParaRPr lang="zh-CN" altLang="en-US"/>
        </a:p>
      </dgm:t>
    </dgm:pt>
    <dgm:pt modelId="{255618D1-9C38-4505-9064-AB4218A8912C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400" dirty="0">
              <a:latin typeface="微软雅黑 Light" panose="020B0502040204020203" charset="-122"/>
              <a:ea typeface="微软雅黑 Light" panose="020B0502040204020203" charset="-122"/>
            </a:rPr>
            <a:t>下单人数（加入购物车到下单转化率）</a:t>
          </a:r>
        </a:p>
      </dgm:t>
    </dgm:pt>
    <dgm:pt modelId="{8F1AE994-3E3A-4218-A56A-818FFC3A58C9}" type="parTrans" cxnId="{3048E2B6-179A-4B51-95EF-D7587AA3EEB9}">
      <dgm:prSet/>
      <dgm:spPr/>
      <dgm:t>
        <a:bodyPr/>
        <a:lstStyle/>
        <a:p>
          <a:endParaRPr lang="zh-CN" altLang="en-US"/>
        </a:p>
      </dgm:t>
    </dgm:pt>
    <dgm:pt modelId="{E7625EE8-5DEC-410D-A71A-56A43C1B093F}" type="sibTrans" cxnId="{3048E2B6-179A-4B51-95EF-D7587AA3EEB9}">
      <dgm:prSet/>
      <dgm:spPr/>
      <dgm:t>
        <a:bodyPr/>
        <a:lstStyle/>
        <a:p>
          <a:endParaRPr lang="zh-CN" altLang="en-US"/>
        </a:p>
      </dgm:t>
    </dgm:pt>
    <dgm:pt modelId="{32503CE1-49A8-4F3F-8A50-425ED4747E12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400" dirty="0">
              <a:latin typeface="微软雅黑 Light" panose="020B0502040204020203" charset="-122"/>
              <a:ea typeface="微软雅黑 Light" panose="020B0502040204020203" charset="-122"/>
            </a:rPr>
            <a:t>支付人数（下单到支付的转化率）</a:t>
          </a:r>
        </a:p>
      </dgm:t>
    </dgm:pt>
    <dgm:pt modelId="{F8FF0E9B-DA0F-4A96-9AAB-31A94003FBA5}" type="parTrans" cxnId="{9994BAF8-C245-452C-8A58-7F149105722D}">
      <dgm:prSet/>
      <dgm:spPr/>
      <dgm:t>
        <a:bodyPr/>
        <a:lstStyle/>
        <a:p>
          <a:endParaRPr lang="zh-CN" altLang="en-US"/>
        </a:p>
      </dgm:t>
    </dgm:pt>
    <dgm:pt modelId="{FA0314CC-E50C-4C26-A368-17262E6559A0}" type="sibTrans" cxnId="{9994BAF8-C245-452C-8A58-7F149105722D}">
      <dgm:prSet/>
      <dgm:spPr/>
      <dgm:t>
        <a:bodyPr/>
        <a:lstStyle/>
        <a:p>
          <a:endParaRPr lang="zh-CN" altLang="en-US"/>
        </a:p>
      </dgm:t>
    </dgm:pt>
    <dgm:pt modelId="{3E02ED2F-AC1A-4200-9B1A-45ECF9835F12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z="3000" b="1">
              <a:latin typeface="微软雅黑 Light" panose="020B0502040204020203" charset="-122"/>
              <a:ea typeface="微软雅黑 Light" panose="020B0502040204020203" charset="-122"/>
            </a:rPr>
            <a:t>商品</a:t>
          </a:r>
          <a:endParaRPr altLang="en-US" sz="3000"/>
        </a:p>
      </dgm:t>
    </dgm:pt>
    <dgm:pt modelId="{FF7A10E8-21A9-47D9-8072-D57D07ED9F2E}" type="parTrans" cxnId="{1E1EAA6B-DCF1-490F-9E77-A187AB0F1593}">
      <dgm:prSet/>
      <dgm:spPr/>
      <dgm:t>
        <a:bodyPr/>
        <a:lstStyle/>
        <a:p>
          <a:endParaRPr lang="zh-CN" altLang="en-US"/>
        </a:p>
      </dgm:t>
    </dgm:pt>
    <dgm:pt modelId="{BA884824-4DF9-4BA1-BFF0-2E1B227315FB}" type="sibTrans" cxnId="{1E1EAA6B-DCF1-490F-9E77-A187AB0F1593}">
      <dgm:prSet/>
      <dgm:spPr/>
      <dgm:t>
        <a:bodyPr/>
        <a:lstStyle/>
        <a:p>
          <a:endParaRPr lang="zh-CN" altLang="en-US"/>
        </a:p>
      </dgm:t>
    </dgm:pt>
    <dgm:pt modelId="{18094D37-9FAF-4D07-8F72-57D549710CAF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800">
              <a:latin typeface="微软雅黑 Light" panose="020B0502040204020203" charset="-122"/>
              <a:ea typeface="微软雅黑 Light" panose="020B0502040204020203" charset="-122"/>
            </a:rPr>
            <a:t>商品</a:t>
          </a:r>
          <a:r>
            <a:rPr lang="zh-CN" sz="1800">
              <a:latin typeface="微软雅黑 Light" panose="020B0502040204020203" charset="-122"/>
              <a:ea typeface="微软雅黑 Light" panose="020B0502040204020203" charset="-122"/>
            </a:rPr>
            <a:t>销量</a:t>
          </a:r>
          <a:r>
            <a:rPr lang="zh-CN" altLang="en-US" sz="1800">
              <a:latin typeface="微软雅黑 Light" panose="020B0502040204020203" charset="-122"/>
              <a:ea typeface="微软雅黑 Light" panose="020B0502040204020203" charset="-122"/>
            </a:rPr>
            <a:t>额</a:t>
          </a:r>
          <a:r>
            <a:rPr lang="zh-CN" sz="1800">
              <a:latin typeface="微软雅黑 Light" panose="020B0502040204020203" charset="-122"/>
              <a:ea typeface="微软雅黑 Light" panose="020B0502040204020203" charset="-122"/>
            </a:rPr>
            <a:t>排名</a:t>
          </a:r>
          <a:endParaRPr altLang="en-US" sz="1800">
            <a:latin typeface="微软雅黑 Light" panose="020B0502040204020203" charset="-122"/>
            <a:ea typeface="微软雅黑 Light" panose="020B0502040204020203" charset="-122"/>
          </a:endParaRPr>
        </a:p>
      </dgm:t>
    </dgm:pt>
    <dgm:pt modelId="{B7429924-2E01-4EBA-9850-65D1703D287C}" type="parTrans" cxnId="{B84E4FE4-B0E5-40CC-A98D-EA411B435789}">
      <dgm:prSet/>
      <dgm:spPr/>
      <dgm:t>
        <a:bodyPr/>
        <a:lstStyle/>
        <a:p>
          <a:endParaRPr lang="zh-CN" altLang="en-US"/>
        </a:p>
      </dgm:t>
    </dgm:pt>
    <dgm:pt modelId="{7367483D-B5AC-4CB9-87D7-2201E4C479BC}" type="sibTrans" cxnId="{B84E4FE4-B0E5-40CC-A98D-EA411B435789}">
      <dgm:prSet/>
      <dgm:spPr/>
      <dgm:t>
        <a:bodyPr/>
        <a:lstStyle/>
        <a:p>
          <a:endParaRPr lang="zh-CN" altLang="en-US"/>
        </a:p>
      </dgm:t>
    </dgm:pt>
    <dgm:pt modelId="{1D620C05-E1B9-4445-8965-6021E5C7215E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sz="1800">
              <a:latin typeface="微软雅黑 Light" panose="020B0502040204020203" charset="-122"/>
              <a:ea typeface="微软雅黑 Light" panose="020B0502040204020203" charset="-122"/>
            </a:rPr>
            <a:t>加入购物车排名</a:t>
          </a:r>
          <a:endParaRPr altLang="en-US" sz="1800">
            <a:latin typeface="微软雅黑 Light" panose="020B0502040204020203" charset="-122"/>
            <a:ea typeface="微软雅黑 Light" panose="020B0502040204020203" charset="-122"/>
          </a:endParaRPr>
        </a:p>
      </dgm:t>
    </dgm:pt>
    <dgm:pt modelId="{0A4BA4BA-1547-421E-8386-F563D2D91BD1}" type="parTrans" cxnId="{75CA6AA9-1D7D-4546-B036-0A5206EABF5E}">
      <dgm:prSet/>
      <dgm:spPr/>
      <dgm:t>
        <a:bodyPr/>
        <a:lstStyle/>
        <a:p>
          <a:endParaRPr lang="zh-CN" altLang="en-US"/>
        </a:p>
      </dgm:t>
    </dgm:pt>
    <dgm:pt modelId="{CA45A8ED-415B-46BC-B4A4-270709FDF413}" type="sibTrans" cxnId="{75CA6AA9-1D7D-4546-B036-0A5206EABF5E}">
      <dgm:prSet/>
      <dgm:spPr/>
      <dgm:t>
        <a:bodyPr/>
        <a:lstStyle/>
        <a:p>
          <a:endParaRPr lang="zh-CN" altLang="en-US"/>
        </a:p>
      </dgm:t>
    </dgm:pt>
    <dgm:pt modelId="{93E1231B-AC23-47AD-ADB0-613BAB6E7849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800">
              <a:latin typeface="微软雅黑 Light" panose="020B0502040204020203" charset="-122"/>
              <a:ea typeface="微软雅黑 Light" panose="020B0502040204020203" charset="-122"/>
            </a:rPr>
            <a:t>商品销售量</a:t>
          </a:r>
          <a:endParaRPr altLang="en-US" sz="1800">
            <a:latin typeface="微软雅黑 Light" panose="020B0502040204020203" charset="-122"/>
            <a:ea typeface="微软雅黑 Light" panose="020B0502040204020203" charset="-122"/>
          </a:endParaRPr>
        </a:p>
      </dgm:t>
    </dgm:pt>
    <dgm:pt modelId="{3BAF75DB-22F7-40F0-A5F2-6A844FB516A0}" type="parTrans" cxnId="{D99D6520-7E97-424F-8811-1D47FD4A62F8}">
      <dgm:prSet/>
      <dgm:spPr/>
      <dgm:t>
        <a:bodyPr/>
        <a:lstStyle/>
        <a:p>
          <a:endParaRPr lang="zh-CN" altLang="en-US"/>
        </a:p>
      </dgm:t>
    </dgm:pt>
    <dgm:pt modelId="{B5214442-5803-4B2F-8F02-F208C184B61E}" type="sibTrans" cxnId="{D99D6520-7E97-424F-8811-1D47FD4A62F8}">
      <dgm:prSet/>
      <dgm:spPr/>
      <dgm:t>
        <a:bodyPr/>
        <a:lstStyle/>
        <a:p>
          <a:endParaRPr lang="zh-CN" altLang="en-US"/>
        </a:p>
      </dgm:t>
    </dgm:pt>
    <dgm:pt modelId="{C51EF50C-0029-496F-8260-C92F3ED01E4B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sz="1800">
              <a:latin typeface="微软雅黑 Light" panose="020B0502040204020203" charset="-122"/>
              <a:ea typeface="微软雅黑 Light" panose="020B0502040204020203" charset="-122"/>
            </a:rPr>
            <a:t>商品</a:t>
          </a:r>
          <a:r>
            <a:rPr lang="zh-CN" altLang="en-US" sz="1800">
              <a:latin typeface="微软雅黑 Light" panose="020B0502040204020203" charset="-122"/>
              <a:ea typeface="微软雅黑 Light" panose="020B0502040204020203" charset="-122"/>
            </a:rPr>
            <a:t>评价</a:t>
          </a:r>
          <a:endParaRPr altLang="en-US" sz="1800">
            <a:latin typeface="微软雅黑 Light" panose="020B0502040204020203" charset="-122"/>
            <a:ea typeface="微软雅黑 Light" panose="020B0502040204020203" charset="-122"/>
          </a:endParaRPr>
        </a:p>
      </dgm:t>
    </dgm:pt>
    <dgm:pt modelId="{65042F18-E749-4983-B5AC-C64EFD8B5319}" type="parTrans" cxnId="{0F61D7C2-267C-4CBE-AA9B-478E2D2F2A5B}">
      <dgm:prSet/>
      <dgm:spPr/>
      <dgm:t>
        <a:bodyPr/>
        <a:lstStyle/>
        <a:p>
          <a:endParaRPr lang="zh-CN" altLang="en-US"/>
        </a:p>
      </dgm:t>
    </dgm:pt>
    <dgm:pt modelId="{31992D83-AF08-4A5B-BED2-AF65A2E5A188}" type="sibTrans" cxnId="{0F61D7C2-267C-4CBE-AA9B-478E2D2F2A5B}">
      <dgm:prSet/>
      <dgm:spPr/>
      <dgm:t>
        <a:bodyPr/>
        <a:lstStyle/>
        <a:p>
          <a:endParaRPr lang="zh-CN" altLang="en-US"/>
        </a:p>
      </dgm:t>
    </dgm:pt>
    <dgm:pt modelId="{A9924478-79DC-4022-9005-798DE5B44842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endParaRPr altLang="en-US" sz="1800">
            <a:latin typeface="微软雅黑 Light" panose="020B0502040204020203" charset="-122"/>
            <a:ea typeface="微软雅黑 Light" panose="020B0502040204020203" charset="-122"/>
          </a:endParaRPr>
        </a:p>
      </dgm:t>
    </dgm:pt>
    <dgm:pt modelId="{7DFDAEF2-C699-402B-B0BA-DB9258CAD2EC}" type="parTrans" cxnId="{3BE6E155-37E2-449A-B942-17DBA40E885C}">
      <dgm:prSet/>
      <dgm:spPr/>
      <dgm:t>
        <a:bodyPr/>
        <a:lstStyle/>
        <a:p>
          <a:endParaRPr lang="zh-CN" altLang="en-US"/>
        </a:p>
      </dgm:t>
    </dgm:pt>
    <dgm:pt modelId="{1A3D570A-12C4-4CD4-A1E3-A1E645C9449C}" type="sibTrans" cxnId="{3BE6E155-37E2-449A-B942-17DBA40E885C}">
      <dgm:prSet/>
      <dgm:spPr/>
      <dgm:t>
        <a:bodyPr/>
        <a:lstStyle/>
        <a:p>
          <a:endParaRPr lang="zh-CN" altLang="en-US"/>
        </a:p>
      </dgm:t>
    </dgm:pt>
    <dgm:pt modelId="{98E82EF6-3159-414E-B921-7205F2ABC2E9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z="2800" b="1" dirty="0">
              <a:latin typeface="微软雅黑 Light" panose="020B0502040204020203" charset="-122"/>
              <a:ea typeface="微软雅黑 Light" panose="020B0502040204020203" charset="-122"/>
            </a:rPr>
            <a:t>营销主题</a:t>
          </a:r>
          <a:endParaRPr altLang="en-US" sz="5600" dirty="0"/>
        </a:p>
      </dgm:t>
    </dgm:pt>
    <dgm:pt modelId="{B0637613-E4A8-4188-99A6-BF47458A74B6}" type="parTrans" cxnId="{F3E82A12-A8B4-443A-82B7-13C3262CC961}">
      <dgm:prSet/>
      <dgm:spPr/>
      <dgm:t>
        <a:bodyPr/>
        <a:lstStyle/>
        <a:p>
          <a:endParaRPr lang="zh-CN" altLang="en-US"/>
        </a:p>
      </dgm:t>
    </dgm:pt>
    <dgm:pt modelId="{B30AA512-026D-43BC-8F7B-72256F0E597E}" type="sibTrans" cxnId="{F3E82A12-A8B4-443A-82B7-13C3262CC961}">
      <dgm:prSet/>
      <dgm:spPr/>
      <dgm:t>
        <a:bodyPr/>
        <a:lstStyle/>
        <a:p>
          <a:endParaRPr lang="zh-CN" altLang="en-US"/>
        </a:p>
      </dgm:t>
    </dgm:pt>
    <dgm:pt modelId="{F880DEB8-CDCC-4CF4-9FBF-724EED38E84E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sz="1600">
              <a:latin typeface="微软雅黑 Light" panose="020B0502040204020203" charset="-122"/>
              <a:ea typeface="微软雅黑 Light" panose="020B0502040204020203" charset="-122"/>
            </a:rPr>
            <a:t>支付笔数，支付人数</a:t>
          </a:r>
        </a:p>
      </dgm:t>
    </dgm:pt>
    <dgm:pt modelId="{58AF2A31-C54D-470A-90DE-24C9B9CD6CD6}" type="parTrans" cxnId="{8E88AAC7-C6A0-4698-9455-2E82C39AE43E}">
      <dgm:prSet/>
      <dgm:spPr/>
      <dgm:t>
        <a:bodyPr/>
        <a:lstStyle/>
        <a:p>
          <a:endParaRPr lang="zh-CN" altLang="en-US"/>
        </a:p>
      </dgm:t>
    </dgm:pt>
    <dgm:pt modelId="{876F92AA-AB87-4D5E-8A7E-4C2F95DF6BCA}" type="sibTrans" cxnId="{8E88AAC7-C6A0-4698-9455-2E82C39AE43E}">
      <dgm:prSet/>
      <dgm:spPr/>
      <dgm:t>
        <a:bodyPr/>
        <a:lstStyle/>
        <a:p>
          <a:endParaRPr lang="zh-CN" altLang="en-US"/>
        </a:p>
      </dgm:t>
    </dgm:pt>
    <dgm:pt modelId="{8F6C6E56-20CB-4F07-ADF8-DD50E91A2193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sz="1600">
              <a:latin typeface="微软雅黑 Light" panose="020B0502040204020203" charset="-122"/>
              <a:ea typeface="微软雅黑 Light" panose="020B0502040204020203" charset="-122"/>
            </a:rPr>
            <a:t>下单金额，支付金额</a:t>
          </a:r>
        </a:p>
      </dgm:t>
    </dgm:pt>
    <dgm:pt modelId="{75730886-AD20-4514-B74E-95CE0D7D77C8}" type="parTrans" cxnId="{F8FD21EC-D343-446C-BAB5-F1C69C211E30}">
      <dgm:prSet/>
      <dgm:spPr/>
      <dgm:t>
        <a:bodyPr/>
        <a:lstStyle/>
        <a:p>
          <a:endParaRPr lang="zh-CN" altLang="en-US"/>
        </a:p>
      </dgm:t>
    </dgm:pt>
    <dgm:pt modelId="{8B478E23-C5FF-43B3-9927-9B75E52A2E33}" type="sibTrans" cxnId="{F8FD21EC-D343-446C-BAB5-F1C69C211E30}">
      <dgm:prSet/>
      <dgm:spPr/>
      <dgm:t>
        <a:bodyPr/>
        <a:lstStyle/>
        <a:p>
          <a:endParaRPr lang="zh-CN" altLang="en-US"/>
        </a:p>
      </dgm:t>
    </dgm:pt>
    <dgm:pt modelId="{A50F972B-3B7B-42A7-B732-323EFC5E0F1D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sz="1600">
              <a:latin typeface="微软雅黑 Light" panose="020B0502040204020203" charset="-122"/>
              <a:ea typeface="微软雅黑 Light" panose="020B0502040204020203" charset="-122"/>
            </a:rPr>
            <a:t>下单到支付的平均时长</a:t>
          </a:r>
        </a:p>
      </dgm:t>
    </dgm:pt>
    <dgm:pt modelId="{C53E1C3F-656D-4443-A17D-0388CC6E9CB3}" type="parTrans" cxnId="{0DCBCAEF-3A76-45C1-B4E9-DCB39AAF319C}">
      <dgm:prSet/>
      <dgm:spPr/>
      <dgm:t>
        <a:bodyPr/>
        <a:lstStyle/>
        <a:p>
          <a:endParaRPr lang="zh-CN" altLang="en-US"/>
        </a:p>
      </dgm:t>
    </dgm:pt>
    <dgm:pt modelId="{DD942039-C0D1-45C7-8D3D-82DB2EDB5A23}" type="sibTrans" cxnId="{0DCBCAEF-3A76-45C1-B4E9-DCB39AAF319C}">
      <dgm:prSet/>
      <dgm:spPr/>
      <dgm:t>
        <a:bodyPr/>
        <a:lstStyle/>
        <a:p>
          <a:endParaRPr lang="zh-CN" altLang="en-US"/>
        </a:p>
      </dgm:t>
    </dgm:pt>
    <dgm:pt modelId="{F869E4CC-8D3B-4982-A007-B043FF2B900C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z="2800" b="1">
              <a:latin typeface="微软雅黑 Light" panose="020B0502040204020203" charset="-122"/>
              <a:ea typeface="微软雅黑 Light" panose="020B0502040204020203" charset="-122"/>
            </a:rPr>
            <a:t>地区表</a:t>
          </a:r>
          <a:endParaRPr altLang="en-US" sz="5600"/>
        </a:p>
      </dgm:t>
    </dgm:pt>
    <dgm:pt modelId="{452AAADD-FDF6-4EB8-83E1-1D9B4142DE88}" type="parTrans" cxnId="{6C15E362-4DC5-4BD7-82C2-7C22E3C4BDF0}">
      <dgm:prSet/>
      <dgm:spPr/>
      <dgm:t>
        <a:bodyPr/>
        <a:lstStyle/>
        <a:p>
          <a:endParaRPr lang="zh-CN" altLang="en-US"/>
        </a:p>
      </dgm:t>
    </dgm:pt>
    <dgm:pt modelId="{90D4766B-2D1F-4A08-9B97-84B8DFCB49F6}" type="sibTrans" cxnId="{6C15E362-4DC5-4BD7-82C2-7C22E3C4BDF0}">
      <dgm:prSet/>
      <dgm:spPr/>
      <dgm:t>
        <a:bodyPr/>
        <a:lstStyle/>
        <a:p>
          <a:endParaRPr lang="zh-CN" altLang="en-US"/>
        </a:p>
      </dgm:t>
    </dgm:pt>
    <dgm:pt modelId="{09130672-A05E-4261-849E-AFF15B5C5B9D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sz="1800">
              <a:latin typeface="微软雅黑 Light" panose="020B0502040204020203" charset="-122"/>
              <a:ea typeface="微软雅黑 Light" panose="020B0502040204020203" charset="-122"/>
            </a:rPr>
            <a:t>活跃设备数</a:t>
          </a:r>
        </a:p>
      </dgm:t>
    </dgm:pt>
    <dgm:pt modelId="{569B1ADD-299A-43F3-A251-49B69A4AA9D6}" type="parTrans" cxnId="{FECD5BF1-4232-44AF-8DCE-26325843CDE4}">
      <dgm:prSet/>
      <dgm:spPr/>
      <dgm:t>
        <a:bodyPr/>
        <a:lstStyle/>
        <a:p>
          <a:endParaRPr lang="zh-CN" altLang="en-US"/>
        </a:p>
      </dgm:t>
    </dgm:pt>
    <dgm:pt modelId="{E69384FC-DF75-49A3-8FA1-B24CBC5BC3A5}" type="sibTrans" cxnId="{FECD5BF1-4232-44AF-8DCE-26325843CDE4}">
      <dgm:prSet/>
      <dgm:spPr/>
      <dgm:t>
        <a:bodyPr/>
        <a:lstStyle/>
        <a:p>
          <a:endParaRPr lang="zh-CN" altLang="en-US"/>
        </a:p>
      </dgm:t>
    </dgm:pt>
    <dgm:pt modelId="{BF91DF9B-A6EF-47D2-87B6-F521D1B5C5C3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sz="1800">
              <a:latin typeface="微软雅黑 Light" panose="020B0502040204020203" charset="-122"/>
              <a:ea typeface="微软雅黑 Light" panose="020B0502040204020203" charset="-122"/>
            </a:rPr>
            <a:t>下单次数</a:t>
          </a:r>
        </a:p>
      </dgm:t>
    </dgm:pt>
    <dgm:pt modelId="{77D60192-B925-4FFA-805B-3A83372EFFD9}" type="parTrans" cxnId="{AB090E5B-3A85-42C2-9B6A-C36BD3990252}">
      <dgm:prSet/>
      <dgm:spPr/>
      <dgm:t>
        <a:bodyPr/>
        <a:lstStyle/>
        <a:p>
          <a:endParaRPr lang="zh-CN" altLang="en-US"/>
        </a:p>
      </dgm:t>
    </dgm:pt>
    <dgm:pt modelId="{1548F727-9C90-43DB-8134-AFC63DAFC5B6}" type="sibTrans" cxnId="{AB090E5B-3A85-42C2-9B6A-C36BD3990252}">
      <dgm:prSet/>
      <dgm:spPr/>
      <dgm:t>
        <a:bodyPr/>
        <a:lstStyle/>
        <a:p>
          <a:endParaRPr lang="zh-CN" altLang="en-US"/>
        </a:p>
      </dgm:t>
    </dgm:pt>
    <dgm:pt modelId="{EA1470CE-00D8-4B77-8D6A-D25791D469CF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sz="1800">
              <a:latin typeface="微软雅黑 Light" panose="020B0502040204020203" charset="-122"/>
              <a:ea typeface="微软雅黑 Light" panose="020B0502040204020203" charset="-122"/>
            </a:rPr>
            <a:t>支付金额</a:t>
          </a:r>
        </a:p>
      </dgm:t>
    </dgm:pt>
    <dgm:pt modelId="{7F7E2BAC-5E3A-4563-808D-3B8809161C68}" type="parTrans" cxnId="{D43761CE-C387-409C-BED2-53B5F5C8CA86}">
      <dgm:prSet/>
      <dgm:spPr/>
      <dgm:t>
        <a:bodyPr/>
        <a:lstStyle/>
        <a:p>
          <a:endParaRPr lang="zh-CN" altLang="en-US"/>
        </a:p>
      </dgm:t>
    </dgm:pt>
    <dgm:pt modelId="{B36C87AF-1974-4D93-957D-4B86706C09DF}" type="sibTrans" cxnId="{D43761CE-C387-409C-BED2-53B5F5C8CA86}">
      <dgm:prSet/>
      <dgm:spPr/>
      <dgm:t>
        <a:bodyPr/>
        <a:lstStyle/>
        <a:p>
          <a:endParaRPr lang="zh-CN" altLang="en-US"/>
        </a:p>
      </dgm:t>
    </dgm:pt>
    <dgm:pt modelId="{0DED9C8F-73F5-4DF1-B9E6-DAE29D6D7BF9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sz="1800">
              <a:latin typeface="微软雅黑 Light" panose="020B0502040204020203" charset="-122"/>
              <a:ea typeface="微软雅黑 Light" panose="020B0502040204020203" charset="-122"/>
            </a:rPr>
            <a:t>支付次数</a:t>
          </a:r>
          <a:r>
            <a:rPr lang="en-US" altLang="zh-CN" sz="1800">
              <a:latin typeface="微软雅黑 Light" panose="020B0502040204020203" charset="-122"/>
              <a:ea typeface="微软雅黑 Light" panose="020B0502040204020203" charset="-122"/>
            </a:rPr>
            <a:t>/</a:t>
          </a:r>
          <a:r>
            <a:rPr lang="zh-CN" altLang="en-US" sz="1800">
              <a:latin typeface="微软雅黑 Light" panose="020B0502040204020203" charset="-122"/>
              <a:ea typeface="微软雅黑 Light" panose="020B0502040204020203" charset="-122"/>
            </a:rPr>
            <a:t>下单次数</a:t>
          </a:r>
          <a:endParaRPr lang="zh-CN" sz="1800" u="heavy">
            <a:latin typeface="微软雅黑 Light" panose="020B0502040204020203" charset="-122"/>
            <a:ea typeface="微软雅黑 Light" panose="020B0502040204020203" charset="-122"/>
          </a:endParaRPr>
        </a:p>
      </dgm:t>
    </dgm:pt>
    <dgm:pt modelId="{1F860DA5-F0AE-40CF-BB9E-BFA087B7DF4D}" type="parTrans" cxnId="{35AD9117-045B-451D-BBDF-EEB35DC2397F}">
      <dgm:prSet/>
      <dgm:spPr/>
      <dgm:t>
        <a:bodyPr/>
        <a:lstStyle/>
        <a:p>
          <a:endParaRPr lang="zh-CN" altLang="en-US"/>
        </a:p>
      </dgm:t>
    </dgm:pt>
    <dgm:pt modelId="{F207B8E0-ED33-4452-BC46-247AF68933A8}" type="sibTrans" cxnId="{35AD9117-045B-451D-BBDF-EEB35DC2397F}">
      <dgm:prSet/>
      <dgm:spPr/>
      <dgm:t>
        <a:bodyPr/>
        <a:lstStyle/>
        <a:p>
          <a:endParaRPr lang="zh-CN" altLang="en-US"/>
        </a:p>
      </dgm:t>
    </dgm:pt>
    <dgm:pt modelId="{40FAC796-0FF7-45C2-8C57-324A2F7BFE90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sz="1800">
              <a:latin typeface="微软雅黑 Light" panose="020B0502040204020203" charset="-122"/>
              <a:ea typeface="微软雅黑 Light" panose="020B0502040204020203" charset="-122"/>
            </a:rPr>
            <a:t>下单次数</a:t>
          </a:r>
          <a:r>
            <a:rPr lang="en-US" altLang="zh-CN" sz="1800">
              <a:latin typeface="微软雅黑 Light" panose="020B0502040204020203" charset="-122"/>
              <a:ea typeface="微软雅黑 Light" panose="020B0502040204020203" charset="-122"/>
            </a:rPr>
            <a:t>/</a:t>
          </a:r>
          <a:r>
            <a:rPr lang="zh-CN" altLang="en-US" sz="1800">
              <a:latin typeface="微软雅黑 Light" panose="020B0502040204020203" charset="-122"/>
              <a:ea typeface="微软雅黑 Light" panose="020B0502040204020203" charset="-122"/>
            </a:rPr>
            <a:t>活跃设备数</a:t>
          </a:r>
        </a:p>
      </dgm:t>
    </dgm:pt>
    <dgm:pt modelId="{4E7FFE8B-0C13-4EE3-A6E2-6DFB5F9A9765}" type="parTrans" cxnId="{AC6CF431-617D-4A0A-B93C-317315234F9E}">
      <dgm:prSet/>
      <dgm:spPr/>
      <dgm:t>
        <a:bodyPr/>
        <a:lstStyle/>
        <a:p>
          <a:endParaRPr lang="zh-CN" altLang="en-US"/>
        </a:p>
      </dgm:t>
    </dgm:pt>
    <dgm:pt modelId="{9F5E160E-E274-4A68-BF9D-0449D9D614F5}" type="sibTrans" cxnId="{AC6CF431-617D-4A0A-B93C-317315234F9E}">
      <dgm:prSet/>
      <dgm:spPr/>
      <dgm:t>
        <a:bodyPr/>
        <a:lstStyle/>
        <a:p>
          <a:endParaRPr lang="zh-CN" altLang="en-US"/>
        </a:p>
      </dgm:t>
    </dgm:pt>
    <dgm:pt modelId="{F92D6327-4BBA-4053-B791-2F2803DFA945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sz="1600" dirty="0">
              <a:latin typeface="微软雅黑 Light" panose="020B0502040204020203" charset="-122"/>
              <a:ea typeface="微软雅黑 Light" panose="020B0502040204020203" charset="-122"/>
            </a:rPr>
            <a:t>下单笔数，下单人数</a:t>
          </a:r>
        </a:p>
      </dgm:t>
    </dgm:pt>
    <dgm:pt modelId="{F2EA4019-ABA0-421C-BB5E-8E7E8943D268}" type="sibTrans" cxnId="{73FEA06D-37F0-46C2-BB46-21C1B45FB81B}">
      <dgm:prSet/>
      <dgm:spPr/>
      <dgm:t>
        <a:bodyPr/>
        <a:lstStyle/>
        <a:p>
          <a:endParaRPr lang="zh-CN" altLang="en-US"/>
        </a:p>
      </dgm:t>
    </dgm:pt>
    <dgm:pt modelId="{14EDCBE0-B4B7-4664-B744-8E7405DB97CE}" type="parTrans" cxnId="{73FEA06D-37F0-46C2-BB46-21C1B45FB81B}">
      <dgm:prSet/>
      <dgm:spPr/>
      <dgm:t>
        <a:bodyPr/>
        <a:lstStyle/>
        <a:p>
          <a:endParaRPr lang="zh-CN" altLang="en-US"/>
        </a:p>
      </dgm:t>
    </dgm:pt>
    <dgm:pt modelId="{DE36D10E-86CD-4C6D-B150-31E525EF527D}" type="pres">
      <dgm:prSet presAssocID="{ACB2E4C7-2DBC-45BC-B933-FAAF417E8C6B}" presName="Name0" presStyleCnt="0">
        <dgm:presLayoutVars>
          <dgm:dir/>
          <dgm:resizeHandles val="exact"/>
        </dgm:presLayoutVars>
      </dgm:prSet>
      <dgm:spPr/>
    </dgm:pt>
    <dgm:pt modelId="{E561ED5B-86C5-4F33-9AFB-CF29287F5ADA}" type="pres">
      <dgm:prSet presAssocID="{DA8A2D07-F387-4404-9FCB-397A6A028210}" presName="node" presStyleLbl="node1" presStyleIdx="0" presStyleCnt="5">
        <dgm:presLayoutVars>
          <dgm:bulletEnabled val="1"/>
        </dgm:presLayoutVars>
      </dgm:prSet>
      <dgm:spPr/>
    </dgm:pt>
    <dgm:pt modelId="{2AE1D4D4-A63C-4622-84B0-74ED38324CB1}" type="pres">
      <dgm:prSet presAssocID="{8755279E-20A5-4AEE-BDD2-C54EFA6328A6}" presName="sibTrans" presStyleCnt="0"/>
      <dgm:spPr/>
    </dgm:pt>
    <dgm:pt modelId="{CB90536C-45AA-4FBE-BCAF-99890DDD97C8}" type="pres">
      <dgm:prSet presAssocID="{D7AF1C1D-144B-4B25-A777-792381B7ED5B}" presName="node" presStyleLbl="node1" presStyleIdx="1" presStyleCnt="5">
        <dgm:presLayoutVars>
          <dgm:bulletEnabled val="1"/>
        </dgm:presLayoutVars>
      </dgm:prSet>
      <dgm:spPr/>
    </dgm:pt>
    <dgm:pt modelId="{155DCBB0-73F9-4F8F-A361-B90F0294764B}" type="pres">
      <dgm:prSet presAssocID="{B5AE4F68-C44C-4384-AF42-66197C13C64E}" presName="sibTrans" presStyleCnt="0"/>
      <dgm:spPr/>
    </dgm:pt>
    <dgm:pt modelId="{4F6D196A-96B8-4896-80A4-46A1C89C7917}" type="pres">
      <dgm:prSet presAssocID="{3E02ED2F-AC1A-4200-9B1A-45ECF9835F12}" presName="node" presStyleLbl="node1" presStyleIdx="2" presStyleCnt="5">
        <dgm:presLayoutVars>
          <dgm:bulletEnabled val="1"/>
        </dgm:presLayoutVars>
      </dgm:prSet>
      <dgm:spPr/>
    </dgm:pt>
    <dgm:pt modelId="{8F96C807-F22A-4891-A680-22A3517663AA}" type="pres">
      <dgm:prSet presAssocID="{BA884824-4DF9-4BA1-BFF0-2E1B227315FB}" presName="sibTrans" presStyleCnt="0"/>
      <dgm:spPr/>
    </dgm:pt>
    <dgm:pt modelId="{DE02AADA-7E3D-4C26-A5FA-89AFAE9094D4}" type="pres">
      <dgm:prSet presAssocID="{98E82EF6-3159-414E-B921-7205F2ABC2E9}" presName="node" presStyleLbl="node1" presStyleIdx="3" presStyleCnt="5">
        <dgm:presLayoutVars>
          <dgm:bulletEnabled val="1"/>
        </dgm:presLayoutVars>
      </dgm:prSet>
      <dgm:spPr/>
    </dgm:pt>
    <dgm:pt modelId="{77B5B27B-80E2-4AB8-9C64-74D97D81F165}" type="pres">
      <dgm:prSet presAssocID="{B30AA512-026D-43BC-8F7B-72256F0E597E}" presName="sibTrans" presStyleCnt="0"/>
      <dgm:spPr/>
    </dgm:pt>
    <dgm:pt modelId="{A212D508-4FA3-4CF2-8806-98657EEE1B96}" type="pres">
      <dgm:prSet presAssocID="{F869E4CC-8D3B-4982-A007-B043FF2B900C}" presName="node" presStyleLbl="node1" presStyleIdx="4" presStyleCnt="5" custLinFactNeighborY="1448">
        <dgm:presLayoutVars>
          <dgm:bulletEnabled val="1"/>
        </dgm:presLayoutVars>
      </dgm:prSet>
      <dgm:spPr/>
    </dgm:pt>
  </dgm:ptLst>
  <dgm:cxnLst>
    <dgm:cxn modelId="{1FD09A0D-16AE-4F1C-9D29-A78F867A3F45}" type="presOf" srcId="{52DA6F93-1676-40D2-93CC-983D2CB5F246}" destId="{E561ED5B-86C5-4F33-9AFB-CF29287F5ADA}" srcOrd="0" destOrd="3" presId="urn:microsoft.com/office/officeart/2005/8/layout/hList6"/>
    <dgm:cxn modelId="{F3E82A12-A8B4-443A-82B7-13C3262CC961}" srcId="{ACB2E4C7-2DBC-45BC-B933-FAAF417E8C6B}" destId="{98E82EF6-3159-414E-B921-7205F2ABC2E9}" srcOrd="3" destOrd="0" parTransId="{B0637613-E4A8-4188-99A6-BF47458A74B6}" sibTransId="{B30AA512-026D-43BC-8F7B-72256F0E597E}"/>
    <dgm:cxn modelId="{B5E35215-78E1-4A66-97CC-28432FCFAB26}" type="presOf" srcId="{98E82EF6-3159-414E-B921-7205F2ABC2E9}" destId="{DE02AADA-7E3D-4C26-A5FA-89AFAE9094D4}" srcOrd="0" destOrd="0" presId="urn:microsoft.com/office/officeart/2005/8/layout/hList6"/>
    <dgm:cxn modelId="{35AD9117-045B-451D-BBDF-EEB35DC2397F}" srcId="{F869E4CC-8D3B-4982-A007-B043FF2B900C}" destId="{0DED9C8F-73F5-4DF1-B9E6-DAE29D6D7BF9}" srcOrd="3" destOrd="0" parTransId="{1F860DA5-F0AE-40CF-BB9E-BFA087B7DF4D}" sibTransId="{F207B8E0-ED33-4452-BC46-247AF68933A8}"/>
    <dgm:cxn modelId="{029A3120-FAA0-495A-86F8-F0697DB0B615}" type="presOf" srcId="{D7AF1C1D-144B-4B25-A777-792381B7ED5B}" destId="{CB90536C-45AA-4FBE-BCAF-99890DDD97C8}" srcOrd="0" destOrd="0" presId="urn:microsoft.com/office/officeart/2005/8/layout/hList6"/>
    <dgm:cxn modelId="{D99D6520-7E97-424F-8811-1D47FD4A62F8}" srcId="{3E02ED2F-AC1A-4200-9B1A-45ECF9835F12}" destId="{93E1231B-AC23-47AD-ADB0-613BAB6E7849}" srcOrd="2" destOrd="0" parTransId="{3BAF75DB-22F7-40F0-A5F2-6A844FB516A0}" sibTransId="{B5214442-5803-4B2F-8F02-F208C184B61E}"/>
    <dgm:cxn modelId="{9393002A-F9E3-4C19-B181-F447D52066E8}" type="presOf" srcId="{40FAC796-0FF7-45C2-8C57-324A2F7BFE90}" destId="{A212D508-4FA3-4CF2-8806-98657EEE1B96}" srcOrd="0" destOrd="5" presId="urn:microsoft.com/office/officeart/2005/8/layout/hList6"/>
    <dgm:cxn modelId="{AC6CF431-617D-4A0A-B93C-317315234F9E}" srcId="{F869E4CC-8D3B-4982-A007-B043FF2B900C}" destId="{40FAC796-0FF7-45C2-8C57-324A2F7BFE90}" srcOrd="4" destOrd="0" parTransId="{4E7FFE8B-0C13-4EE3-A6E2-6DFB5F9A9765}" sibTransId="{9F5E160E-E274-4A68-BF9D-0449D9D614F5}"/>
    <dgm:cxn modelId="{E6A72432-FD2A-4453-9759-56EA78A0C295}" srcId="{DA8A2D07-F387-4404-9FCB-397A6A028210}" destId="{C0616F36-AC4A-449F-9C2B-310B0C914359}" srcOrd="3" destOrd="0" parTransId="{D4E8E71D-AEE6-45BE-9458-EDE8225FB5A9}" sibTransId="{FF464F9D-3474-4585-B25E-88729F97C8E6}"/>
    <dgm:cxn modelId="{03D62033-1238-404A-AE4B-80F7556E2901}" type="presOf" srcId="{DA8A2D07-F387-4404-9FCB-397A6A028210}" destId="{E561ED5B-86C5-4F33-9AFB-CF29287F5ADA}" srcOrd="0" destOrd="0" presId="urn:microsoft.com/office/officeart/2005/8/layout/hList6"/>
    <dgm:cxn modelId="{8931005B-C956-4AF4-B7F4-57DCDBC7AE78}" srcId="{DA8A2D07-F387-4404-9FCB-397A6A028210}" destId="{52DA6F93-1676-40D2-93CC-983D2CB5F246}" srcOrd="2" destOrd="0" parTransId="{C4A12B61-4549-4E8B-A70A-A4B9C5D01A7A}" sibTransId="{103A7675-1C9C-4F51-AF68-C3319CCA9FFC}"/>
    <dgm:cxn modelId="{AB090E5B-3A85-42C2-9B6A-C36BD3990252}" srcId="{F869E4CC-8D3B-4982-A007-B043FF2B900C}" destId="{BF91DF9B-A6EF-47D2-87B6-F521D1B5C5C3}" srcOrd="1" destOrd="0" parTransId="{77D60192-B925-4FFA-805B-3A83372EFFD9}" sibTransId="{1548F727-9C90-43DB-8134-AFC63DAFC5B6}"/>
    <dgm:cxn modelId="{6C15E362-4DC5-4BD7-82C2-7C22E3C4BDF0}" srcId="{ACB2E4C7-2DBC-45BC-B933-FAAF417E8C6B}" destId="{F869E4CC-8D3B-4982-A007-B043FF2B900C}" srcOrd="4" destOrd="0" parTransId="{452AAADD-FDF6-4EB8-83E1-1D9B4142DE88}" sibTransId="{90D4766B-2D1F-4A08-9B97-84B8DFCB49F6}"/>
    <dgm:cxn modelId="{F1169A63-8202-4E65-A8E7-6703F96D064E}" type="presOf" srcId="{1D620C05-E1B9-4445-8965-6021E5C7215E}" destId="{4F6D196A-96B8-4896-80A4-46A1C89C7917}" srcOrd="0" destOrd="2" presId="urn:microsoft.com/office/officeart/2005/8/layout/hList6"/>
    <dgm:cxn modelId="{F3BBFA63-F4F3-4263-A5BF-2FABED7FA77E}" srcId="{D7AF1C1D-144B-4B25-A777-792381B7ED5B}" destId="{8793B12F-A27A-42D3-BF8B-8B4AC9962A64}" srcOrd="1" destOrd="0" parTransId="{E80B5B44-4454-4FBD-9B37-AFA3997DD134}" sibTransId="{07E4B594-9D3E-4771-B8BB-2C271247B6B8}"/>
    <dgm:cxn modelId="{C6544E65-7384-4A5E-83BD-A48444A36415}" srcId="{DA8A2D07-F387-4404-9FCB-397A6A028210}" destId="{96B055E9-D38B-4EEF-A4C9-3A4FD734E9DC}" srcOrd="0" destOrd="0" parTransId="{6939FEB7-4BCC-4EC9-8520-488399B5EF35}" sibTransId="{397D2715-35DE-4398-A961-A5B106085DDB}"/>
    <dgm:cxn modelId="{1F856F45-69E3-41BB-881E-4C1718608181}" type="presOf" srcId="{C0616F36-AC4A-449F-9C2B-310B0C914359}" destId="{E561ED5B-86C5-4F33-9AFB-CF29287F5ADA}" srcOrd="0" destOrd="4" presId="urn:microsoft.com/office/officeart/2005/8/layout/hList6"/>
    <dgm:cxn modelId="{2BC3BE65-85F5-4827-9D2C-4206C85F0215}" type="presOf" srcId="{3706837C-0DFB-45D3-96A9-6E81B7BA7C89}" destId="{E561ED5B-86C5-4F33-9AFB-CF29287F5ADA}" srcOrd="0" destOrd="2" presId="urn:microsoft.com/office/officeart/2005/8/layout/hList6"/>
    <dgm:cxn modelId="{EF31CD45-C1A7-4013-844E-851261FDF1F4}" srcId="{ACB2E4C7-2DBC-45BC-B933-FAAF417E8C6B}" destId="{DA8A2D07-F387-4404-9FCB-397A6A028210}" srcOrd="0" destOrd="0" parTransId="{6834AA20-CCB2-4B69-B573-CB4D31C014E6}" sibTransId="{8755279E-20A5-4AEE-BDD2-C54EFA6328A6}"/>
    <dgm:cxn modelId="{AE4C1547-B726-4DC1-B5C9-417FC7F342B1}" type="presOf" srcId="{0DED9C8F-73F5-4DF1-B9E6-DAE29D6D7BF9}" destId="{A212D508-4FA3-4CF2-8806-98657EEE1B96}" srcOrd="0" destOrd="4" presId="urn:microsoft.com/office/officeart/2005/8/layout/hList6"/>
    <dgm:cxn modelId="{DAC93469-ED14-4E38-B797-954AABAE5F31}" type="presOf" srcId="{09130672-A05E-4261-849E-AFF15B5C5B9D}" destId="{A212D508-4FA3-4CF2-8806-98657EEE1B96}" srcOrd="0" destOrd="1" presId="urn:microsoft.com/office/officeart/2005/8/layout/hList6"/>
    <dgm:cxn modelId="{D83C7F49-2F19-401C-A981-8BCE36EEC3F6}" srcId="{DA8A2D07-F387-4404-9FCB-397A6A028210}" destId="{3706837C-0DFB-45D3-96A9-6E81B7BA7C89}" srcOrd="1" destOrd="0" parTransId="{2F9FEC8D-0F7E-452A-9F7B-D2CC5278DF3F}" sibTransId="{79B8E293-E68D-4354-97E0-898030E80ED2}"/>
    <dgm:cxn modelId="{1E1EAA6B-DCF1-490F-9E77-A187AB0F1593}" srcId="{ACB2E4C7-2DBC-45BC-B933-FAAF417E8C6B}" destId="{3E02ED2F-AC1A-4200-9B1A-45ECF9835F12}" srcOrd="2" destOrd="0" parTransId="{FF7A10E8-21A9-47D9-8072-D57D07ED9F2E}" sibTransId="{BA884824-4DF9-4BA1-BFF0-2E1B227315FB}"/>
    <dgm:cxn modelId="{521E804D-29DF-45A5-9B78-DE7583BB5C0F}" srcId="{DA8A2D07-F387-4404-9FCB-397A6A028210}" destId="{E2CEFAC5-7080-4752-A017-A730DA5AE696}" srcOrd="4" destOrd="0" parTransId="{35057B47-2241-418C-BF36-932F5B900681}" sibTransId="{03C1067F-8CF6-471C-A437-F7569AE42D94}"/>
    <dgm:cxn modelId="{73FEA06D-37F0-46C2-BB46-21C1B45FB81B}" srcId="{98E82EF6-3159-414E-B921-7205F2ABC2E9}" destId="{F92D6327-4BBA-4053-B791-2F2803DFA945}" srcOrd="0" destOrd="0" parTransId="{14EDCBE0-B4B7-4664-B744-8E7405DB97CE}" sibTransId="{F2EA4019-ABA0-421C-BB5E-8E7E8943D268}"/>
    <dgm:cxn modelId="{9FB37D4E-1F0D-47DE-89BA-3DFA204D7472}" type="presOf" srcId="{A50F972B-3B7B-42A7-B732-323EFC5E0F1D}" destId="{DE02AADA-7E3D-4C26-A5FA-89AFAE9094D4}" srcOrd="0" destOrd="4" presId="urn:microsoft.com/office/officeart/2005/8/layout/hList6"/>
    <dgm:cxn modelId="{A4389570-30F0-4550-B737-CC56A5B388E2}" srcId="{D7AF1C1D-144B-4B25-A777-792381B7ED5B}" destId="{060618D3-327C-4C07-8326-D310FC8545D2}" srcOrd="0" destOrd="0" parTransId="{15A912F9-E31C-411F-808D-969D25594ECA}" sibTransId="{0B799553-B735-49EB-8F54-9ED2DCB04ED9}"/>
    <dgm:cxn modelId="{64B4B550-9A1D-4C80-BA03-6E0A05151869}" type="presOf" srcId="{F869E4CC-8D3B-4982-A007-B043FF2B900C}" destId="{A212D508-4FA3-4CF2-8806-98657EEE1B96}" srcOrd="0" destOrd="0" presId="urn:microsoft.com/office/officeart/2005/8/layout/hList6"/>
    <dgm:cxn modelId="{C0755C71-61A0-4A88-BC9D-C54A9446760C}" type="presOf" srcId="{E2CEFAC5-7080-4752-A017-A730DA5AE696}" destId="{E561ED5B-86C5-4F33-9AFB-CF29287F5ADA}" srcOrd="0" destOrd="5" presId="urn:microsoft.com/office/officeart/2005/8/layout/hList6"/>
    <dgm:cxn modelId="{D8BB6753-6E63-4E44-97D0-2192DA678E3C}" type="presOf" srcId="{8793B12F-A27A-42D3-BF8B-8B4AC9962A64}" destId="{CB90536C-45AA-4FBE-BCAF-99890DDD97C8}" srcOrd="0" destOrd="2" presId="urn:microsoft.com/office/officeart/2005/8/layout/hList6"/>
    <dgm:cxn modelId="{3BE6E155-37E2-449A-B942-17DBA40E885C}" srcId="{3E02ED2F-AC1A-4200-9B1A-45ECF9835F12}" destId="{A9924478-79DC-4022-9005-798DE5B44842}" srcOrd="4" destOrd="0" parTransId="{7DFDAEF2-C699-402B-B0BA-DB9258CAD2EC}" sibTransId="{1A3D570A-12C4-4CD4-A1E3-A1E645C9449C}"/>
    <dgm:cxn modelId="{62C5FE82-4D1F-4097-8F6A-9204B6DCA0D5}" type="presOf" srcId="{BF91DF9B-A6EF-47D2-87B6-F521D1B5C5C3}" destId="{A212D508-4FA3-4CF2-8806-98657EEE1B96}" srcOrd="0" destOrd="2" presId="urn:microsoft.com/office/officeart/2005/8/layout/hList6"/>
    <dgm:cxn modelId="{23F45F90-4BB7-452F-B5F7-751938830B0D}" type="presOf" srcId="{255618D1-9C38-4505-9064-AB4218A8912C}" destId="{CB90536C-45AA-4FBE-BCAF-99890DDD97C8}" srcOrd="0" destOrd="3" presId="urn:microsoft.com/office/officeart/2005/8/layout/hList6"/>
    <dgm:cxn modelId="{F902B19A-5EA9-4840-8011-145DCA71A4A1}" srcId="{ACB2E4C7-2DBC-45BC-B933-FAAF417E8C6B}" destId="{D7AF1C1D-144B-4B25-A777-792381B7ED5B}" srcOrd="1" destOrd="0" parTransId="{24B9E243-8415-4A77-8486-6B84ADEA7DB0}" sibTransId="{B5AE4F68-C44C-4384-AF42-66197C13C64E}"/>
    <dgm:cxn modelId="{C9B47F9C-2FA4-40AF-B944-8C21BF4A31CB}" type="presOf" srcId="{F92D6327-4BBA-4053-B791-2F2803DFA945}" destId="{DE02AADA-7E3D-4C26-A5FA-89AFAE9094D4}" srcOrd="0" destOrd="1" presId="urn:microsoft.com/office/officeart/2005/8/layout/hList6"/>
    <dgm:cxn modelId="{732FF59E-62E7-4CE2-9F7C-6CF50B5CFAAD}" type="presOf" srcId="{EA1470CE-00D8-4B77-8D6A-D25791D469CF}" destId="{A212D508-4FA3-4CF2-8806-98657EEE1B96}" srcOrd="0" destOrd="3" presId="urn:microsoft.com/office/officeart/2005/8/layout/hList6"/>
    <dgm:cxn modelId="{8026DAA5-8C97-4E3C-A010-55EB39618208}" type="presOf" srcId="{ACB2E4C7-2DBC-45BC-B933-FAAF417E8C6B}" destId="{DE36D10E-86CD-4C6D-B150-31E525EF527D}" srcOrd="0" destOrd="0" presId="urn:microsoft.com/office/officeart/2005/8/layout/hList6"/>
    <dgm:cxn modelId="{75CA6AA9-1D7D-4546-B036-0A5206EABF5E}" srcId="{3E02ED2F-AC1A-4200-9B1A-45ECF9835F12}" destId="{1D620C05-E1B9-4445-8965-6021E5C7215E}" srcOrd="1" destOrd="0" parTransId="{0A4BA4BA-1547-421E-8386-F563D2D91BD1}" sibTransId="{CA45A8ED-415B-46BC-B4A4-270709FDF413}"/>
    <dgm:cxn modelId="{E65ED2AC-9324-40AC-A4A1-95B4E6BE46F7}" type="presOf" srcId="{8F6C6E56-20CB-4F07-ADF8-DD50E91A2193}" destId="{DE02AADA-7E3D-4C26-A5FA-89AFAE9094D4}" srcOrd="0" destOrd="3" presId="urn:microsoft.com/office/officeart/2005/8/layout/hList6"/>
    <dgm:cxn modelId="{8EA8B5AF-3833-40B9-8300-9C3B617FF85D}" type="presOf" srcId="{32503CE1-49A8-4F3F-8A50-425ED4747E12}" destId="{CB90536C-45AA-4FBE-BCAF-99890DDD97C8}" srcOrd="0" destOrd="4" presId="urn:microsoft.com/office/officeart/2005/8/layout/hList6"/>
    <dgm:cxn modelId="{3048E2B6-179A-4B51-95EF-D7587AA3EEB9}" srcId="{D7AF1C1D-144B-4B25-A777-792381B7ED5B}" destId="{255618D1-9C38-4505-9064-AB4218A8912C}" srcOrd="2" destOrd="0" parTransId="{8F1AE994-3E3A-4218-A56A-818FFC3A58C9}" sibTransId="{E7625EE8-5DEC-410D-A71A-56A43C1B093F}"/>
    <dgm:cxn modelId="{E65507C2-D2A9-41BE-8808-1BC6A1D959DA}" type="presOf" srcId="{060618D3-327C-4C07-8326-D310FC8545D2}" destId="{CB90536C-45AA-4FBE-BCAF-99890DDD97C8}" srcOrd="0" destOrd="1" presId="urn:microsoft.com/office/officeart/2005/8/layout/hList6"/>
    <dgm:cxn modelId="{2A2258C2-ACEA-4F6B-92B4-F71C9ABAE3EF}" type="presOf" srcId="{96B055E9-D38B-4EEF-A4C9-3A4FD734E9DC}" destId="{E561ED5B-86C5-4F33-9AFB-CF29287F5ADA}" srcOrd="0" destOrd="1" presId="urn:microsoft.com/office/officeart/2005/8/layout/hList6"/>
    <dgm:cxn modelId="{0F61D7C2-267C-4CBE-AA9B-478E2D2F2A5B}" srcId="{3E02ED2F-AC1A-4200-9B1A-45ECF9835F12}" destId="{C51EF50C-0029-496F-8260-C92F3ED01E4B}" srcOrd="3" destOrd="0" parTransId="{65042F18-E749-4983-B5AC-C64EFD8B5319}" sibTransId="{31992D83-AF08-4A5B-BED2-AF65A2E5A188}"/>
    <dgm:cxn modelId="{6FA02AC4-B269-40BD-B049-FFEC5803311C}" type="presOf" srcId="{3E02ED2F-AC1A-4200-9B1A-45ECF9835F12}" destId="{4F6D196A-96B8-4896-80A4-46A1C89C7917}" srcOrd="0" destOrd="0" presId="urn:microsoft.com/office/officeart/2005/8/layout/hList6"/>
    <dgm:cxn modelId="{8E88AAC7-C6A0-4698-9455-2E82C39AE43E}" srcId="{98E82EF6-3159-414E-B921-7205F2ABC2E9}" destId="{F880DEB8-CDCC-4CF4-9FBF-724EED38E84E}" srcOrd="1" destOrd="0" parTransId="{58AF2A31-C54D-470A-90DE-24C9B9CD6CD6}" sibTransId="{876F92AA-AB87-4D5E-8A7E-4C2F95DF6BCA}"/>
    <dgm:cxn modelId="{D43761CE-C387-409C-BED2-53B5F5C8CA86}" srcId="{F869E4CC-8D3B-4982-A007-B043FF2B900C}" destId="{EA1470CE-00D8-4B77-8D6A-D25791D469CF}" srcOrd="2" destOrd="0" parTransId="{7F7E2BAC-5E3A-4563-808D-3B8809161C68}" sibTransId="{B36C87AF-1974-4D93-957D-4B86706C09DF}"/>
    <dgm:cxn modelId="{D17268D9-3351-488C-8449-029D6980D093}" type="presOf" srcId="{F880DEB8-CDCC-4CF4-9FBF-724EED38E84E}" destId="{DE02AADA-7E3D-4C26-A5FA-89AFAE9094D4}" srcOrd="0" destOrd="2" presId="urn:microsoft.com/office/officeart/2005/8/layout/hList6"/>
    <dgm:cxn modelId="{645DD8DD-AA20-4B8D-99D2-7649E5F3E1B7}" type="presOf" srcId="{18094D37-9FAF-4D07-8F72-57D549710CAF}" destId="{4F6D196A-96B8-4896-80A4-46A1C89C7917}" srcOrd="0" destOrd="1" presId="urn:microsoft.com/office/officeart/2005/8/layout/hList6"/>
    <dgm:cxn modelId="{267096E2-B8F2-4286-AB4C-07539F1A05F6}" type="presOf" srcId="{C51EF50C-0029-496F-8260-C92F3ED01E4B}" destId="{4F6D196A-96B8-4896-80A4-46A1C89C7917}" srcOrd="0" destOrd="4" presId="urn:microsoft.com/office/officeart/2005/8/layout/hList6"/>
    <dgm:cxn modelId="{58FAF9E3-4114-4D96-A40A-70CC7782C12F}" type="presOf" srcId="{93E1231B-AC23-47AD-ADB0-613BAB6E7849}" destId="{4F6D196A-96B8-4896-80A4-46A1C89C7917}" srcOrd="0" destOrd="3" presId="urn:microsoft.com/office/officeart/2005/8/layout/hList6"/>
    <dgm:cxn modelId="{B84E4FE4-B0E5-40CC-A98D-EA411B435789}" srcId="{3E02ED2F-AC1A-4200-9B1A-45ECF9835F12}" destId="{18094D37-9FAF-4D07-8F72-57D549710CAF}" srcOrd="0" destOrd="0" parTransId="{B7429924-2E01-4EBA-9850-65D1703D287C}" sibTransId="{7367483D-B5AC-4CB9-87D7-2201E4C479BC}"/>
    <dgm:cxn modelId="{632BD9E5-B74F-4C3D-8756-F31BC553C338}" type="presOf" srcId="{A9924478-79DC-4022-9005-798DE5B44842}" destId="{4F6D196A-96B8-4896-80A4-46A1C89C7917}" srcOrd="0" destOrd="5" presId="urn:microsoft.com/office/officeart/2005/8/layout/hList6"/>
    <dgm:cxn modelId="{F8FD21EC-D343-446C-BAB5-F1C69C211E30}" srcId="{98E82EF6-3159-414E-B921-7205F2ABC2E9}" destId="{8F6C6E56-20CB-4F07-ADF8-DD50E91A2193}" srcOrd="2" destOrd="0" parTransId="{75730886-AD20-4514-B74E-95CE0D7D77C8}" sibTransId="{8B478E23-C5FF-43B3-9927-9B75E52A2E33}"/>
    <dgm:cxn modelId="{0DCBCAEF-3A76-45C1-B4E9-DCB39AAF319C}" srcId="{98E82EF6-3159-414E-B921-7205F2ABC2E9}" destId="{A50F972B-3B7B-42A7-B732-323EFC5E0F1D}" srcOrd="3" destOrd="0" parTransId="{C53E1C3F-656D-4443-A17D-0388CC6E9CB3}" sibTransId="{DD942039-C0D1-45C7-8D3D-82DB2EDB5A23}"/>
    <dgm:cxn modelId="{FECD5BF1-4232-44AF-8DCE-26325843CDE4}" srcId="{F869E4CC-8D3B-4982-A007-B043FF2B900C}" destId="{09130672-A05E-4261-849E-AFF15B5C5B9D}" srcOrd="0" destOrd="0" parTransId="{569B1ADD-299A-43F3-A251-49B69A4AA9D6}" sibTransId="{E69384FC-DF75-49A3-8FA1-B24CBC5BC3A5}"/>
    <dgm:cxn modelId="{9994BAF8-C245-452C-8A58-7F149105722D}" srcId="{D7AF1C1D-144B-4B25-A777-792381B7ED5B}" destId="{32503CE1-49A8-4F3F-8A50-425ED4747E12}" srcOrd="3" destOrd="0" parTransId="{F8FF0E9B-DA0F-4A96-9AAB-31A94003FBA5}" sibTransId="{FA0314CC-E50C-4C26-A368-17262E6559A0}"/>
    <dgm:cxn modelId="{BAC5ABA1-73E3-4395-B22A-06A4FDFB8781}" type="presParOf" srcId="{DE36D10E-86CD-4C6D-B150-31E525EF527D}" destId="{E561ED5B-86C5-4F33-9AFB-CF29287F5ADA}" srcOrd="0" destOrd="0" presId="urn:microsoft.com/office/officeart/2005/8/layout/hList6"/>
    <dgm:cxn modelId="{463771C3-DFD5-40CC-9EA0-A1A97D68D858}" type="presParOf" srcId="{DE36D10E-86CD-4C6D-B150-31E525EF527D}" destId="{2AE1D4D4-A63C-4622-84B0-74ED38324CB1}" srcOrd="1" destOrd="0" presId="urn:microsoft.com/office/officeart/2005/8/layout/hList6"/>
    <dgm:cxn modelId="{9E28CCA6-7AD2-46AA-B12C-7F7F9D41AB0D}" type="presParOf" srcId="{DE36D10E-86CD-4C6D-B150-31E525EF527D}" destId="{CB90536C-45AA-4FBE-BCAF-99890DDD97C8}" srcOrd="2" destOrd="0" presId="urn:microsoft.com/office/officeart/2005/8/layout/hList6"/>
    <dgm:cxn modelId="{608D7AA8-D04D-466F-90EE-9303F3CB2062}" type="presParOf" srcId="{DE36D10E-86CD-4C6D-B150-31E525EF527D}" destId="{155DCBB0-73F9-4F8F-A361-B90F0294764B}" srcOrd="3" destOrd="0" presId="urn:microsoft.com/office/officeart/2005/8/layout/hList6"/>
    <dgm:cxn modelId="{1B4C27A2-B77E-46A8-BFDC-FD4E95BD2326}" type="presParOf" srcId="{DE36D10E-86CD-4C6D-B150-31E525EF527D}" destId="{4F6D196A-96B8-4896-80A4-46A1C89C7917}" srcOrd="4" destOrd="0" presId="urn:microsoft.com/office/officeart/2005/8/layout/hList6"/>
    <dgm:cxn modelId="{1E0CEE3C-5BA8-46DF-9974-7ED5314FB3B7}" type="presParOf" srcId="{DE36D10E-86CD-4C6D-B150-31E525EF527D}" destId="{8F96C807-F22A-4891-A680-22A3517663AA}" srcOrd="5" destOrd="0" presId="urn:microsoft.com/office/officeart/2005/8/layout/hList6"/>
    <dgm:cxn modelId="{1305F25B-607B-4A55-999E-FC8167089A60}" type="presParOf" srcId="{DE36D10E-86CD-4C6D-B150-31E525EF527D}" destId="{DE02AADA-7E3D-4C26-A5FA-89AFAE9094D4}" srcOrd="6" destOrd="0" presId="urn:microsoft.com/office/officeart/2005/8/layout/hList6"/>
    <dgm:cxn modelId="{905D3DA7-1938-43EE-81AF-17B00E4BCCE7}" type="presParOf" srcId="{DE36D10E-86CD-4C6D-B150-31E525EF527D}" destId="{77B5B27B-80E2-4AB8-9C64-74D97D81F165}" srcOrd="7" destOrd="0" presId="urn:microsoft.com/office/officeart/2005/8/layout/hList6"/>
    <dgm:cxn modelId="{614ED7C5-A061-4D22-BBEC-4C117835B811}" type="presParOf" srcId="{DE36D10E-86CD-4C6D-B150-31E525EF527D}" destId="{A212D508-4FA3-4CF2-8806-98657EEE1B96}" srcOrd="8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61ED5B-86C5-4F33-9AFB-CF29287F5ADA}">
      <dsp:nvSpPr>
        <dsp:cNvPr id="0" name=""/>
        <dsp:cNvSpPr/>
      </dsp:nvSpPr>
      <dsp:spPr>
        <a:xfrm rot="16200000">
          <a:off x="-1401736" y="1407830"/>
          <a:ext cx="4954270" cy="2138608"/>
        </a:xfrm>
        <a:prstGeom prst="flowChartManualOperation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0" rIns="17780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>
              <a:latin typeface="微软雅黑 Light" panose="020B0502040204020203" charset="-122"/>
              <a:ea typeface="微软雅黑 Light" panose="020B0502040204020203" charset="-122"/>
            </a:rPr>
            <a:t>设备行为</a:t>
          </a:r>
          <a:endParaRPr lang="zh-CN" altLang="en-US" sz="4600" kern="1200"/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>
              <a:latin typeface="微软雅黑 Light" panose="020B0502040204020203" charset="-122"/>
              <a:ea typeface="微软雅黑 Light" panose="020B0502040204020203" charset="-122"/>
            </a:rPr>
            <a:t>每日新增设备</a:t>
          </a:r>
          <a:endParaRPr lang="zh-CN" altLang="en-US" sz="3500" kern="1200"/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>
              <a:latin typeface="微软雅黑 Light" panose="020B0502040204020203" charset="-122"/>
              <a:ea typeface="微软雅黑 Light" panose="020B0502040204020203" charset="-122"/>
            </a:rPr>
            <a:t>最近七天内连续三天活跃用户数</a:t>
          </a:r>
          <a:endParaRPr lang="zh-CN" altLang="en-US" sz="3500" kern="1200"/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>
              <a:latin typeface="微软雅黑 Light" panose="020B0502040204020203" charset="-122"/>
              <a:ea typeface="微软雅黑 Light" panose="020B0502040204020203" charset="-122"/>
            </a:rPr>
            <a:t>流失用户</a:t>
          </a:r>
          <a:endParaRPr lang="zh-CN" altLang="en-US" sz="3500" kern="1200"/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>
              <a:latin typeface="微软雅黑 Light" panose="020B0502040204020203" charset="-122"/>
              <a:ea typeface="微软雅黑 Light" panose="020B0502040204020203" charset="-122"/>
            </a:rPr>
            <a:t>本周回流用户</a:t>
          </a: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>
              <a:latin typeface="微软雅黑 Light" panose="020B0502040204020203" charset="-122"/>
              <a:ea typeface="微软雅黑 Light" panose="020B0502040204020203" charset="-122"/>
            </a:rPr>
            <a:t>总用户量</a:t>
          </a:r>
        </a:p>
      </dsp:txBody>
      <dsp:txXfrm rot="5400000">
        <a:off x="6095" y="990853"/>
        <a:ext cx="2138608" cy="2972562"/>
      </dsp:txXfrm>
    </dsp:sp>
    <dsp:sp modelId="{CB90536C-45AA-4FBE-BCAF-99890DDD97C8}">
      <dsp:nvSpPr>
        <dsp:cNvPr id="0" name=""/>
        <dsp:cNvSpPr/>
      </dsp:nvSpPr>
      <dsp:spPr>
        <a:xfrm rot="16200000">
          <a:off x="897268" y="1407830"/>
          <a:ext cx="4954270" cy="2138608"/>
        </a:xfrm>
        <a:prstGeom prst="flowChartManualOperation">
          <a:avLst/>
        </a:prstGeom>
        <a:solidFill>
          <a:schemeClr val="accent2">
            <a:alpha val="90000"/>
            <a:hueOff val="0"/>
            <a:satOff val="0"/>
            <a:lumOff val="0"/>
            <a:alphaOff val="-1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0" rIns="17780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>
              <a:latin typeface="微软雅黑 Light" panose="020B0502040204020203" charset="-122"/>
              <a:ea typeface="微软雅黑 Light" panose="020B0502040204020203" charset="-122"/>
            </a:rPr>
            <a:t>会员行为</a:t>
          </a:r>
          <a:endParaRPr lang="zh-CN" altLang="en-US" sz="4600" kern="120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>
              <a:latin typeface="微软雅黑 Light" panose="020B0502040204020203" charset="-122"/>
              <a:ea typeface="微软雅黑 Light" panose="020B0502040204020203" charset="-122"/>
            </a:rPr>
            <a:t>浏览商品详情页人数（首页到商品详情转化率）</a:t>
          </a: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>
              <a:latin typeface="微软雅黑 Light" panose="020B0502040204020203" charset="-122"/>
              <a:ea typeface="微软雅黑 Light" panose="020B0502040204020203" charset="-122"/>
            </a:rPr>
            <a:t>加入购物车的人数 （商品详情页到加入购物车转化率）</a:t>
          </a: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>
              <a:latin typeface="微软雅黑 Light" panose="020B0502040204020203" charset="-122"/>
              <a:ea typeface="微软雅黑 Light" panose="020B0502040204020203" charset="-122"/>
            </a:rPr>
            <a:t>下单人数（加入购物车到下单转化率）</a:t>
          </a: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>
              <a:latin typeface="微软雅黑 Light" panose="020B0502040204020203" charset="-122"/>
              <a:ea typeface="微软雅黑 Light" panose="020B0502040204020203" charset="-122"/>
            </a:rPr>
            <a:t>支付人数（下单到支付的转化率）</a:t>
          </a:r>
        </a:p>
      </dsp:txBody>
      <dsp:txXfrm rot="5400000">
        <a:off x="2305099" y="990853"/>
        <a:ext cx="2138608" cy="2972562"/>
      </dsp:txXfrm>
    </dsp:sp>
    <dsp:sp modelId="{4F6D196A-96B8-4896-80A4-46A1C89C7917}">
      <dsp:nvSpPr>
        <dsp:cNvPr id="0" name=""/>
        <dsp:cNvSpPr/>
      </dsp:nvSpPr>
      <dsp:spPr>
        <a:xfrm rot="16200000">
          <a:off x="3196272" y="1407830"/>
          <a:ext cx="4954270" cy="2138608"/>
        </a:xfrm>
        <a:prstGeom prst="flowChartManualOperation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0" rIns="190500" bIns="0" numCol="1" spcCol="1270" anchor="t" anchorCtr="0">
          <a:noAutofit/>
        </a:bodyPr>
        <a:lstStyle/>
        <a:p>
          <a:pPr marL="0" lvl="0" indent="0" algn="l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000" b="1" kern="1200">
              <a:latin typeface="微软雅黑 Light" panose="020B0502040204020203" charset="-122"/>
              <a:ea typeface="微软雅黑 Light" panose="020B0502040204020203" charset="-122"/>
            </a:rPr>
            <a:t>商品</a:t>
          </a:r>
          <a:endParaRPr altLang="en-US" sz="3000" kern="1200"/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>
              <a:latin typeface="微软雅黑 Light" panose="020B0502040204020203" charset="-122"/>
              <a:ea typeface="微软雅黑 Light" panose="020B0502040204020203" charset="-122"/>
            </a:rPr>
            <a:t>商品</a:t>
          </a:r>
          <a:r>
            <a:rPr lang="zh-CN" sz="1800" kern="1200">
              <a:latin typeface="微软雅黑 Light" panose="020B0502040204020203" charset="-122"/>
              <a:ea typeface="微软雅黑 Light" panose="020B0502040204020203" charset="-122"/>
            </a:rPr>
            <a:t>销量</a:t>
          </a:r>
          <a:r>
            <a:rPr lang="zh-CN" altLang="en-US" sz="1800" kern="1200">
              <a:latin typeface="微软雅黑 Light" panose="020B0502040204020203" charset="-122"/>
              <a:ea typeface="微软雅黑 Light" panose="020B0502040204020203" charset="-122"/>
            </a:rPr>
            <a:t>额</a:t>
          </a:r>
          <a:r>
            <a:rPr lang="zh-CN" sz="1800" kern="1200">
              <a:latin typeface="微软雅黑 Light" panose="020B0502040204020203" charset="-122"/>
              <a:ea typeface="微软雅黑 Light" panose="020B0502040204020203" charset="-122"/>
            </a:rPr>
            <a:t>排名</a:t>
          </a:r>
          <a:endParaRPr altLang="en-US" sz="1800" kern="1200">
            <a:latin typeface="微软雅黑 Light" panose="020B0502040204020203" charset="-122"/>
            <a:ea typeface="微软雅黑 Light" panose="020B0502040204020203" charset="-122"/>
          </a:endParaRP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800" kern="1200">
              <a:latin typeface="微软雅黑 Light" panose="020B0502040204020203" charset="-122"/>
              <a:ea typeface="微软雅黑 Light" panose="020B0502040204020203" charset="-122"/>
            </a:rPr>
            <a:t>加入购物车排名</a:t>
          </a:r>
          <a:endParaRPr altLang="en-US" sz="1800" kern="1200">
            <a:latin typeface="微软雅黑 Light" panose="020B0502040204020203" charset="-122"/>
            <a:ea typeface="微软雅黑 Light" panose="020B0502040204020203" charset="-122"/>
          </a:endParaRP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>
              <a:latin typeface="微软雅黑 Light" panose="020B0502040204020203" charset="-122"/>
              <a:ea typeface="微软雅黑 Light" panose="020B0502040204020203" charset="-122"/>
            </a:rPr>
            <a:t>商品销售量</a:t>
          </a:r>
          <a:endParaRPr altLang="en-US" sz="1800" kern="1200">
            <a:latin typeface="微软雅黑 Light" panose="020B0502040204020203" charset="-122"/>
            <a:ea typeface="微软雅黑 Light" panose="020B0502040204020203" charset="-122"/>
          </a:endParaRP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800" kern="1200">
              <a:latin typeface="微软雅黑 Light" panose="020B0502040204020203" charset="-122"/>
              <a:ea typeface="微软雅黑 Light" panose="020B0502040204020203" charset="-122"/>
            </a:rPr>
            <a:t>商品</a:t>
          </a:r>
          <a:r>
            <a:rPr lang="zh-CN" altLang="en-US" sz="1800" kern="1200">
              <a:latin typeface="微软雅黑 Light" panose="020B0502040204020203" charset="-122"/>
              <a:ea typeface="微软雅黑 Light" panose="020B0502040204020203" charset="-122"/>
            </a:rPr>
            <a:t>评价</a:t>
          </a:r>
          <a:endParaRPr altLang="en-US" sz="1800" kern="1200">
            <a:latin typeface="微软雅黑 Light" panose="020B0502040204020203" charset="-122"/>
            <a:ea typeface="微软雅黑 Light" panose="020B0502040204020203" charset="-122"/>
          </a:endParaRP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altLang="en-US" sz="1800" kern="1200">
            <a:latin typeface="微软雅黑 Light" panose="020B0502040204020203" charset="-122"/>
            <a:ea typeface="微软雅黑 Light" panose="020B0502040204020203" charset="-122"/>
          </a:endParaRPr>
        </a:p>
      </dsp:txBody>
      <dsp:txXfrm rot="5400000">
        <a:off x="4604103" y="990853"/>
        <a:ext cx="2138608" cy="2972562"/>
      </dsp:txXfrm>
    </dsp:sp>
    <dsp:sp modelId="{DE02AADA-7E3D-4C26-A5FA-89AFAE9094D4}">
      <dsp:nvSpPr>
        <dsp:cNvPr id="0" name=""/>
        <dsp:cNvSpPr/>
      </dsp:nvSpPr>
      <dsp:spPr>
        <a:xfrm rot="16200000">
          <a:off x="5495276" y="1407830"/>
          <a:ext cx="4954270" cy="2138608"/>
        </a:xfrm>
        <a:prstGeom prst="flowChartManualOperation">
          <a:avLst/>
        </a:prstGeom>
        <a:solidFill>
          <a:schemeClr val="accent2">
            <a:alpha val="90000"/>
            <a:hueOff val="0"/>
            <a:satOff val="0"/>
            <a:lumOff val="0"/>
            <a:alphaOff val="-3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0" rIns="17780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800" b="1" kern="1200" dirty="0">
              <a:latin typeface="微软雅黑 Light" panose="020B0502040204020203" charset="-122"/>
              <a:ea typeface="微软雅黑 Light" panose="020B0502040204020203" charset="-122"/>
            </a:rPr>
            <a:t>营销主题</a:t>
          </a:r>
          <a:endParaRPr altLang="en-US" sz="5600" kern="1200" dirty="0"/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latin typeface="微软雅黑 Light" panose="020B0502040204020203" charset="-122"/>
              <a:ea typeface="微软雅黑 Light" panose="020B0502040204020203" charset="-122"/>
            </a:rPr>
            <a:t>下单笔数，下单人数</a:t>
          </a: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latin typeface="微软雅黑 Light" panose="020B0502040204020203" charset="-122"/>
              <a:ea typeface="微软雅黑 Light" panose="020B0502040204020203" charset="-122"/>
            </a:rPr>
            <a:t>支付笔数，支付人数</a:t>
          </a: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latin typeface="微软雅黑 Light" panose="020B0502040204020203" charset="-122"/>
              <a:ea typeface="微软雅黑 Light" panose="020B0502040204020203" charset="-122"/>
            </a:rPr>
            <a:t>下单金额，支付金额</a:t>
          </a: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latin typeface="微软雅黑 Light" panose="020B0502040204020203" charset="-122"/>
              <a:ea typeface="微软雅黑 Light" panose="020B0502040204020203" charset="-122"/>
            </a:rPr>
            <a:t>下单到支付的平均时长</a:t>
          </a:r>
        </a:p>
      </dsp:txBody>
      <dsp:txXfrm rot="5400000">
        <a:off x="6903107" y="990853"/>
        <a:ext cx="2138608" cy="2972562"/>
      </dsp:txXfrm>
    </dsp:sp>
    <dsp:sp modelId="{A212D508-4FA3-4CF2-8806-98657EEE1B96}">
      <dsp:nvSpPr>
        <dsp:cNvPr id="0" name=""/>
        <dsp:cNvSpPr/>
      </dsp:nvSpPr>
      <dsp:spPr>
        <a:xfrm rot="16200000">
          <a:off x="7794281" y="1407830"/>
          <a:ext cx="4954270" cy="2138608"/>
        </a:xfrm>
        <a:prstGeom prst="flowChartManualOperation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0" rIns="17780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800" b="1" kern="1200">
              <a:latin typeface="微软雅黑 Light" panose="020B0502040204020203" charset="-122"/>
              <a:ea typeface="微软雅黑 Light" panose="020B0502040204020203" charset="-122"/>
            </a:rPr>
            <a:t>地区表</a:t>
          </a:r>
          <a:endParaRPr altLang="en-US" sz="5600" kern="1200"/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>
              <a:latin typeface="微软雅黑 Light" panose="020B0502040204020203" charset="-122"/>
              <a:ea typeface="微软雅黑 Light" panose="020B0502040204020203" charset="-122"/>
            </a:rPr>
            <a:t>活跃设备数</a:t>
          </a: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>
              <a:latin typeface="微软雅黑 Light" panose="020B0502040204020203" charset="-122"/>
              <a:ea typeface="微软雅黑 Light" panose="020B0502040204020203" charset="-122"/>
            </a:rPr>
            <a:t>下单次数</a:t>
          </a: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>
              <a:latin typeface="微软雅黑 Light" panose="020B0502040204020203" charset="-122"/>
              <a:ea typeface="微软雅黑 Light" panose="020B0502040204020203" charset="-122"/>
            </a:rPr>
            <a:t>支付金额</a:t>
          </a: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800" kern="1200">
              <a:latin typeface="微软雅黑 Light" panose="020B0502040204020203" charset="-122"/>
              <a:ea typeface="微软雅黑 Light" panose="020B0502040204020203" charset="-122"/>
            </a:rPr>
            <a:t>支付次数</a:t>
          </a:r>
          <a:r>
            <a:rPr lang="en-US" altLang="zh-CN" sz="1800" kern="1200">
              <a:latin typeface="微软雅黑 Light" panose="020B0502040204020203" charset="-122"/>
              <a:ea typeface="微软雅黑 Light" panose="020B0502040204020203" charset="-122"/>
            </a:rPr>
            <a:t>/</a:t>
          </a:r>
          <a:r>
            <a:rPr lang="zh-CN" altLang="en-US" sz="1800" kern="1200">
              <a:latin typeface="微软雅黑 Light" panose="020B0502040204020203" charset="-122"/>
              <a:ea typeface="微软雅黑 Light" panose="020B0502040204020203" charset="-122"/>
            </a:rPr>
            <a:t>下单次数</a:t>
          </a:r>
          <a:endParaRPr lang="zh-CN" sz="1800" u="heavy" kern="1200">
            <a:latin typeface="微软雅黑 Light" panose="020B0502040204020203" charset="-122"/>
            <a:ea typeface="微软雅黑 Light" panose="020B0502040204020203" charset="-122"/>
          </a:endParaRP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800" kern="1200">
              <a:latin typeface="微软雅黑 Light" panose="020B0502040204020203" charset="-122"/>
              <a:ea typeface="微软雅黑 Light" panose="020B0502040204020203" charset="-122"/>
            </a:rPr>
            <a:t>下单次数</a:t>
          </a:r>
          <a:r>
            <a:rPr lang="en-US" altLang="zh-CN" sz="1800" kern="1200">
              <a:latin typeface="微软雅黑 Light" panose="020B0502040204020203" charset="-122"/>
              <a:ea typeface="微软雅黑 Light" panose="020B0502040204020203" charset="-122"/>
            </a:rPr>
            <a:t>/</a:t>
          </a:r>
          <a:r>
            <a:rPr lang="zh-CN" altLang="en-US" sz="1800" kern="1200">
              <a:latin typeface="微软雅黑 Light" panose="020B0502040204020203" charset="-122"/>
              <a:ea typeface="微软雅黑 Light" panose="020B0502040204020203" charset="-122"/>
            </a:rPr>
            <a:t>活跃设备数</a:t>
          </a:r>
        </a:p>
      </dsp:txBody>
      <dsp:txXfrm rot="5400000">
        <a:off x="9202112" y="990853"/>
        <a:ext cx="2138608" cy="29725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9" name="Shape 20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 panose="020F0502020204030204"/>
      </a:defRPr>
    </a:lvl1pPr>
    <a:lvl2pPr indent="228600" latinLnBrk="0">
      <a:defRPr sz="1200">
        <a:latin typeface="+mn-lt"/>
        <a:ea typeface="+mn-ea"/>
        <a:cs typeface="+mn-cs"/>
        <a:sym typeface="Calibri" panose="020F0502020204030204"/>
      </a:defRPr>
    </a:lvl2pPr>
    <a:lvl3pPr indent="457200" latinLnBrk="0">
      <a:defRPr sz="1200">
        <a:latin typeface="+mn-lt"/>
        <a:ea typeface="+mn-ea"/>
        <a:cs typeface="+mn-cs"/>
        <a:sym typeface="Calibri" panose="020F0502020204030204"/>
      </a:defRPr>
    </a:lvl3pPr>
    <a:lvl4pPr indent="685800" latinLnBrk="0">
      <a:defRPr sz="1200">
        <a:latin typeface="+mn-lt"/>
        <a:ea typeface="+mn-ea"/>
        <a:cs typeface="+mn-cs"/>
        <a:sym typeface="Calibri" panose="020F0502020204030204"/>
      </a:defRPr>
    </a:lvl4pPr>
    <a:lvl5pPr indent="914400" latinLnBrk="0">
      <a:defRPr sz="1200">
        <a:latin typeface="+mn-lt"/>
        <a:ea typeface="+mn-ea"/>
        <a:cs typeface="+mn-cs"/>
        <a:sym typeface="Calibri" panose="020F0502020204030204"/>
      </a:defRPr>
    </a:lvl5pPr>
    <a:lvl6pPr indent="1143000" latinLnBrk="0">
      <a:defRPr sz="1200">
        <a:latin typeface="+mn-lt"/>
        <a:ea typeface="+mn-ea"/>
        <a:cs typeface="+mn-cs"/>
        <a:sym typeface="Calibri" panose="020F0502020204030204"/>
      </a:defRPr>
    </a:lvl6pPr>
    <a:lvl7pPr indent="1371600" latinLnBrk="0">
      <a:defRPr sz="1200">
        <a:latin typeface="+mn-lt"/>
        <a:ea typeface="+mn-ea"/>
        <a:cs typeface="+mn-cs"/>
        <a:sym typeface="Calibri" panose="020F0502020204030204"/>
      </a:defRPr>
    </a:lvl7pPr>
    <a:lvl8pPr indent="1600200" latinLnBrk="0">
      <a:defRPr sz="1200">
        <a:latin typeface="+mn-lt"/>
        <a:ea typeface="+mn-ea"/>
        <a:cs typeface="+mn-cs"/>
        <a:sym typeface="Calibri" panose="020F0502020204030204"/>
      </a:defRPr>
    </a:lvl8pPr>
    <a:lvl9pPr indent="1828800" latinLnBrk="0">
      <a:defRPr sz="1200">
        <a:latin typeface="+mn-lt"/>
        <a:ea typeface="+mn-ea"/>
        <a:cs typeface="+mn-cs"/>
        <a:sym typeface="Calibri" panose="020F05020202040302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914281" y="2130425"/>
            <a:ext cx="10361852" cy="1470026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828562" y="3886200"/>
            <a:ext cx="853329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93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838048" y="274639"/>
            <a:ext cx="2742844" cy="5851526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609520" y="274639"/>
            <a:ext cx="8025357" cy="5851526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523802" y="1122362"/>
            <a:ext cx="9142811" cy="2387601"/>
          </a:xfrm>
          <a:prstGeom prst="rect">
            <a:avLst/>
          </a:prstGeom>
        </p:spPr>
        <p:txBody>
          <a:bodyPr anchor="b"/>
          <a:lstStyle>
            <a:lvl1pPr defTabSz="914400">
              <a:lnSpc>
                <a:spcPct val="90000"/>
              </a:lnSpc>
              <a:defRPr sz="5900"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</a:lstStyle>
          <a:p>
            <a:r>
              <a:t>标题文本</a:t>
            </a:r>
          </a:p>
        </p:txBody>
      </p:sp>
      <p:sp>
        <p:nvSpPr>
          <p:cNvPr id="111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523802" y="3602037"/>
            <a:ext cx="9142811" cy="1655763"/>
          </a:xfrm>
          <a:prstGeom prst="rect">
            <a:avLst/>
          </a:prstGeom>
        </p:spPr>
        <p:txBody>
          <a:bodyPr/>
          <a:lstStyle>
            <a:lvl1pPr marL="0" indent="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0" indent="4572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0" indent="9144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0" indent="13716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0" indent="18288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>
                <a:latin typeface="+mn-lt"/>
                <a:ea typeface="+mn-ea"/>
                <a:cs typeface="+mn-cs"/>
                <a:sym typeface="Calibri" panose="020F0502020204030204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8340" y="6404293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8090" y="365125"/>
            <a:ext cx="10514233" cy="1325564"/>
          </a:xfrm>
          <a:prstGeom prst="rect">
            <a:avLst/>
          </a:prstGeom>
        </p:spPr>
        <p:txBody>
          <a:bodyPr/>
          <a:lstStyle>
            <a:lvl1pPr algn="l" defTabSz="914400">
              <a:lnSpc>
                <a:spcPct val="90000"/>
              </a:lnSpc>
              <a:defRPr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</a:lstStyle>
          <a:p>
            <a:r>
              <a:t>标题文本</a:t>
            </a:r>
          </a:p>
        </p:txBody>
      </p:sp>
      <p:sp>
        <p:nvSpPr>
          <p:cNvPr id="120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838090" y="1825625"/>
            <a:ext cx="10514233" cy="4351338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defRPr sz="2800"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har char="•"/>
              <a:defRPr sz="2800"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indent="-320040" defTabSz="914400">
              <a:lnSpc>
                <a:spcPct val="90000"/>
              </a:lnSpc>
              <a:spcBef>
                <a:spcPts val="1000"/>
              </a:spcBef>
              <a:defRPr sz="2800"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>
                <a:latin typeface="+mn-lt"/>
                <a:ea typeface="+mn-ea"/>
                <a:cs typeface="+mn-cs"/>
                <a:sym typeface="Calibri" panose="020F0502020204030204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8340" y="6404293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1741" y="1709739"/>
            <a:ext cx="10514233" cy="2852737"/>
          </a:xfrm>
          <a:prstGeom prst="rect">
            <a:avLst/>
          </a:prstGeom>
        </p:spPr>
        <p:txBody>
          <a:bodyPr anchor="b"/>
          <a:lstStyle>
            <a:lvl1pPr algn="l" defTabSz="914400">
              <a:lnSpc>
                <a:spcPct val="90000"/>
              </a:lnSpc>
              <a:defRPr sz="5900"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</a:lstStyle>
          <a:p>
            <a:r>
              <a:t>标题文本</a:t>
            </a:r>
          </a:p>
        </p:txBody>
      </p:sp>
      <p:sp>
        <p:nvSpPr>
          <p:cNvPr id="129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1741" y="4589464"/>
            <a:ext cx="10514233" cy="1500188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0" indent="45720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0" indent="91440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0" indent="137160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0" indent="182880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 panose="020F0502020204030204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8340" y="6404293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8090" y="365125"/>
            <a:ext cx="10514233" cy="1325564"/>
          </a:xfrm>
          <a:prstGeom prst="rect">
            <a:avLst/>
          </a:prstGeom>
        </p:spPr>
        <p:txBody>
          <a:bodyPr/>
          <a:lstStyle>
            <a:lvl1pPr algn="l" defTabSz="914400">
              <a:lnSpc>
                <a:spcPct val="90000"/>
              </a:lnSpc>
              <a:defRPr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</a:lstStyle>
          <a:p>
            <a:r>
              <a:t>标题文本</a:t>
            </a:r>
          </a:p>
        </p:txBody>
      </p:sp>
      <p:sp>
        <p:nvSpPr>
          <p:cNvPr id="138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838090" y="1825625"/>
            <a:ext cx="5180928" cy="4351338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defRPr sz="2800"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har char="•"/>
              <a:defRPr sz="2800"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indent="-320040" defTabSz="914400">
              <a:lnSpc>
                <a:spcPct val="90000"/>
              </a:lnSpc>
              <a:spcBef>
                <a:spcPts val="1000"/>
              </a:spcBef>
              <a:defRPr sz="2800"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>
                <a:latin typeface="+mn-lt"/>
                <a:ea typeface="+mn-ea"/>
                <a:cs typeface="+mn-cs"/>
                <a:sym typeface="Calibri" panose="020F0502020204030204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8340" y="6404293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9678" y="365125"/>
            <a:ext cx="10514233" cy="1325564"/>
          </a:xfrm>
          <a:prstGeom prst="rect">
            <a:avLst/>
          </a:prstGeom>
        </p:spPr>
        <p:txBody>
          <a:bodyPr/>
          <a:lstStyle>
            <a:lvl1pPr algn="l" defTabSz="914400">
              <a:lnSpc>
                <a:spcPct val="90000"/>
              </a:lnSpc>
              <a:defRPr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</a:lstStyle>
          <a:p>
            <a:r>
              <a:t>标题文本</a:t>
            </a:r>
          </a:p>
        </p:txBody>
      </p:sp>
      <p:sp>
        <p:nvSpPr>
          <p:cNvPr id="147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9678" y="1681163"/>
            <a:ext cx="5157117" cy="823913"/>
          </a:xfrm>
          <a:prstGeom prst="rect">
            <a:avLst/>
          </a:prstGeom>
        </p:spPr>
        <p:txBody>
          <a:bodyPr anchor="b"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 b="1"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0" indent="45720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 b="1"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0" indent="91440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 b="1"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0" indent="137160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 b="1"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0" indent="182880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 b="1">
                <a:latin typeface="+mn-lt"/>
                <a:ea typeface="+mn-ea"/>
                <a:cs typeface="+mn-cs"/>
                <a:sym typeface="Calibri" panose="020F0502020204030204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1396" y="1681163"/>
            <a:ext cx="5182515" cy="823913"/>
          </a:xfrm>
          <a:prstGeom prst="rect">
            <a:avLst/>
          </a:prstGeom>
        </p:spPr>
        <p:txBody>
          <a:bodyPr anchor="b"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 b="1">
                <a:latin typeface="+mn-lt"/>
                <a:ea typeface="+mn-ea"/>
                <a:cs typeface="+mn-cs"/>
                <a:sym typeface="Calibri" panose="020F0502020204030204"/>
              </a:defRPr>
            </a:pPr>
            <a:endParaRPr/>
          </a:p>
        </p:txBody>
      </p:sp>
      <p:sp>
        <p:nvSpPr>
          <p:cNvPr id="14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8340" y="6404293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8090" y="365125"/>
            <a:ext cx="10514233" cy="1325564"/>
          </a:xfrm>
          <a:prstGeom prst="rect">
            <a:avLst/>
          </a:prstGeom>
        </p:spPr>
        <p:txBody>
          <a:bodyPr/>
          <a:lstStyle>
            <a:lvl1pPr algn="l" defTabSz="914400">
              <a:lnSpc>
                <a:spcPct val="90000"/>
              </a:lnSpc>
              <a:defRPr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</a:lstStyle>
          <a:p>
            <a:r>
              <a:t>标题文本</a:t>
            </a:r>
          </a:p>
        </p:txBody>
      </p:sp>
      <p:sp>
        <p:nvSpPr>
          <p:cNvPr id="15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8340" y="6404293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8340" y="6404293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9678" y="457200"/>
            <a:ext cx="3931727" cy="1600200"/>
          </a:xfrm>
          <a:prstGeom prst="rect">
            <a:avLst/>
          </a:prstGeom>
        </p:spPr>
        <p:txBody>
          <a:bodyPr anchor="b"/>
          <a:lstStyle>
            <a:lvl1pPr algn="l" defTabSz="914400">
              <a:lnSpc>
                <a:spcPct val="90000"/>
              </a:lnSpc>
              <a:defRPr sz="3200"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</a:lstStyle>
          <a:p>
            <a:r>
              <a:t>标题文本</a:t>
            </a:r>
          </a:p>
        </p:txBody>
      </p:sp>
      <p:sp>
        <p:nvSpPr>
          <p:cNvPr id="172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182513" y="987425"/>
            <a:ext cx="6171398" cy="4873626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defRPr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18185" indent="-260985" defTabSz="914400">
              <a:lnSpc>
                <a:spcPct val="90000"/>
              </a:lnSpc>
              <a:spcBef>
                <a:spcPts val="1000"/>
              </a:spcBef>
              <a:buChar char="•"/>
              <a:defRPr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19200" indent="-304800" defTabSz="914400">
              <a:lnSpc>
                <a:spcPct val="90000"/>
              </a:lnSpc>
              <a:spcBef>
                <a:spcPts val="1000"/>
              </a:spcBef>
              <a:defRPr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37360" indent="-365760" defTabSz="914400">
              <a:lnSpc>
                <a:spcPct val="90000"/>
              </a:lnSpc>
              <a:spcBef>
                <a:spcPts val="1000"/>
              </a:spcBef>
              <a:buChar char="•"/>
              <a:defRPr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94560" indent="-365760" defTabSz="914400">
              <a:lnSpc>
                <a:spcPct val="90000"/>
              </a:lnSpc>
              <a:spcBef>
                <a:spcPts val="1000"/>
              </a:spcBef>
              <a:buChar char="•"/>
              <a:defRPr>
                <a:latin typeface="+mn-lt"/>
                <a:ea typeface="+mn-ea"/>
                <a:cs typeface="+mn-cs"/>
                <a:sym typeface="Calibri" panose="020F0502020204030204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73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678" y="2057400"/>
            <a:ext cx="3931727" cy="3811588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1600">
                <a:latin typeface="+mn-lt"/>
                <a:ea typeface="+mn-ea"/>
                <a:cs typeface="+mn-cs"/>
                <a:sym typeface="Calibri" panose="020F0502020204030204"/>
              </a:defRPr>
            </a:pPr>
            <a:endParaRPr/>
          </a:p>
        </p:txBody>
      </p:sp>
      <p:sp>
        <p:nvSpPr>
          <p:cNvPr id="17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8340" y="6404293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9678" y="457200"/>
            <a:ext cx="3931727" cy="1600200"/>
          </a:xfrm>
          <a:prstGeom prst="rect">
            <a:avLst/>
          </a:prstGeom>
        </p:spPr>
        <p:txBody>
          <a:bodyPr anchor="b"/>
          <a:lstStyle>
            <a:lvl1pPr algn="l" defTabSz="914400">
              <a:lnSpc>
                <a:spcPct val="90000"/>
              </a:lnSpc>
              <a:defRPr sz="3200"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</a:lstStyle>
          <a:p>
            <a:r>
              <a:t>标题文本</a:t>
            </a:r>
          </a:p>
        </p:txBody>
      </p:sp>
      <p:sp>
        <p:nvSpPr>
          <p:cNvPr id="182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2513" y="987425"/>
            <a:ext cx="6171398" cy="48736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8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9678" y="2057400"/>
            <a:ext cx="3931727" cy="3811588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1600"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0" indent="45720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1600"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0" indent="91440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1600"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0" indent="137160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1600"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0" indent="182880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1600">
                <a:latin typeface="+mn-lt"/>
                <a:ea typeface="+mn-ea"/>
                <a:cs typeface="+mn-cs"/>
                <a:sym typeface="Calibri" panose="020F0502020204030204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8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8340" y="6404293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8090" y="365125"/>
            <a:ext cx="10514233" cy="1325564"/>
          </a:xfrm>
          <a:prstGeom prst="rect">
            <a:avLst/>
          </a:prstGeom>
        </p:spPr>
        <p:txBody>
          <a:bodyPr/>
          <a:lstStyle>
            <a:lvl1pPr algn="l" defTabSz="914400">
              <a:lnSpc>
                <a:spcPct val="90000"/>
              </a:lnSpc>
              <a:defRPr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</a:lstStyle>
          <a:p>
            <a:r>
              <a:t>标题文本</a:t>
            </a:r>
          </a:p>
        </p:txBody>
      </p:sp>
      <p:sp>
        <p:nvSpPr>
          <p:cNvPr id="192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838090" y="1825625"/>
            <a:ext cx="10514233" cy="4351338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defRPr sz="2800"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har char="•"/>
              <a:defRPr sz="2800"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indent="-320040" defTabSz="914400">
              <a:lnSpc>
                <a:spcPct val="90000"/>
              </a:lnSpc>
              <a:spcBef>
                <a:spcPts val="1000"/>
              </a:spcBef>
              <a:defRPr sz="2800"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>
                <a:latin typeface="+mn-lt"/>
                <a:ea typeface="+mn-ea"/>
                <a:cs typeface="+mn-cs"/>
                <a:sym typeface="Calibri" panose="020F0502020204030204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9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8340" y="6404293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723763" y="365125"/>
            <a:ext cx="2628559" cy="5811838"/>
          </a:xfrm>
          <a:prstGeom prst="rect">
            <a:avLst/>
          </a:prstGeom>
        </p:spPr>
        <p:txBody>
          <a:bodyPr/>
          <a:lstStyle>
            <a:lvl1pPr algn="l" defTabSz="914400">
              <a:lnSpc>
                <a:spcPct val="90000"/>
              </a:lnSpc>
              <a:defRPr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</a:lstStyle>
          <a:p>
            <a:r>
              <a:t>标题文本</a:t>
            </a:r>
          </a:p>
        </p:txBody>
      </p:sp>
      <p:sp>
        <p:nvSpPr>
          <p:cNvPr id="201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838090" y="365125"/>
            <a:ext cx="7733295" cy="5811838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defRPr sz="2800"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har char="•"/>
              <a:defRPr sz="2800"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indent="-320040" defTabSz="914400">
              <a:lnSpc>
                <a:spcPct val="90000"/>
              </a:lnSpc>
              <a:spcBef>
                <a:spcPts val="1000"/>
              </a:spcBef>
              <a:defRPr sz="2800"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>
                <a:latin typeface="+mn-lt"/>
                <a:ea typeface="+mn-ea"/>
                <a:cs typeface="+mn-cs"/>
                <a:sym typeface="Calibri" panose="020F0502020204030204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0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8340" y="6404293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962958" y="4406901"/>
            <a:ext cx="10361853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标题文本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62958" y="2906713"/>
            <a:ext cx="10361853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09520" y="1600200"/>
            <a:ext cx="5384100" cy="4525964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40" indent="-320040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9520" y="1535112"/>
            <a:ext cx="538621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192561" y="1535112"/>
            <a:ext cx="5388333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609520" y="273050"/>
            <a:ext cx="401056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标题文本</a:t>
            </a:r>
          </a:p>
        </p:txBody>
      </p:sp>
      <p:sp>
        <p:nvSpPr>
          <p:cNvPr id="73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4766112" y="273050"/>
            <a:ext cx="6814781" cy="5853114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文本占位符 3"/>
          <p:cNvSpPr>
            <a:spLocks noGrp="1"/>
          </p:cNvSpPr>
          <p:nvPr>
            <p:ph type="body" sz="half" idx="13"/>
          </p:nvPr>
        </p:nvSpPr>
        <p:spPr>
          <a:xfrm>
            <a:off x="609520" y="1435101"/>
            <a:ext cx="4010564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2389406" y="4800600"/>
            <a:ext cx="7314249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标题文本</a:t>
            </a:r>
          </a:p>
        </p:txBody>
      </p:sp>
      <p:sp>
        <p:nvSpPr>
          <p:cNvPr id="83" name="图片占位符 2"/>
          <p:cNvSpPr>
            <a:spLocks noGrp="1"/>
          </p:cNvSpPr>
          <p:nvPr>
            <p:ph type="pic" sz="half" idx="13"/>
          </p:nvPr>
        </p:nvSpPr>
        <p:spPr>
          <a:xfrm>
            <a:off x="2389406" y="612775"/>
            <a:ext cx="7314249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389406" y="5367337"/>
            <a:ext cx="7314249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609520" y="274638"/>
            <a:ext cx="10971374" cy="114300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609520" y="1600200"/>
            <a:ext cx="10971374" cy="4525964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307237" y="6406786"/>
            <a:ext cx="273656" cy="26425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L="783590" marR="0" indent="-32639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–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–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»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L="35661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L="4023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hyperlink" Target="http://159.75.237.198:8787/superset/dashboard/1/" TargetMode="Externa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等腰三角形 23"/>
          <p:cNvSpPr/>
          <p:nvPr/>
        </p:nvSpPr>
        <p:spPr>
          <a:xfrm rot="512239">
            <a:off x="3265298" y="3966065"/>
            <a:ext cx="396046" cy="341418"/>
          </a:xfrm>
          <a:prstGeom prst="triangle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2" name="等腰三角形 24"/>
          <p:cNvSpPr/>
          <p:nvPr/>
        </p:nvSpPr>
        <p:spPr>
          <a:xfrm rot="20371609">
            <a:off x="3020526" y="3796033"/>
            <a:ext cx="198023" cy="170709"/>
          </a:xfrm>
          <a:prstGeom prst="triangle">
            <a:avLst/>
          </a:prstGeom>
          <a:solidFill>
            <a:srgbClr val="80808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3" name="等腰三角形 26"/>
          <p:cNvSpPr/>
          <p:nvPr/>
        </p:nvSpPr>
        <p:spPr>
          <a:xfrm rot="3761573">
            <a:off x="8812044" y="3836702"/>
            <a:ext cx="741201" cy="508375"/>
          </a:xfrm>
          <a:prstGeom prst="triangle">
            <a:avLst/>
          </a:prstGeom>
          <a:solidFill>
            <a:srgbClr val="D9969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6" name="组合 1"/>
          <p:cNvGrpSpPr/>
          <p:nvPr/>
        </p:nvGrpSpPr>
        <p:grpSpPr>
          <a:xfrm>
            <a:off x="-1604504" y="2147666"/>
            <a:ext cx="3687215" cy="2719713"/>
            <a:chOff x="0" y="0"/>
            <a:chExt cx="3687214" cy="2719712"/>
          </a:xfrm>
        </p:grpSpPr>
        <p:sp>
          <p:nvSpPr>
            <p:cNvPr id="214" name="直接连接符 33"/>
            <p:cNvSpPr/>
            <p:nvPr/>
          </p:nvSpPr>
          <p:spPr>
            <a:xfrm flipH="1">
              <a:off x="0" y="539955"/>
              <a:ext cx="2592288" cy="2179757"/>
            </a:xfrm>
            <a:prstGeom prst="line">
              <a:avLst/>
            </a:prstGeom>
            <a:noFill/>
            <a:ln w="76200" cap="flat">
              <a:solidFill>
                <a:srgbClr val="C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5" name="直接连接符 34"/>
            <p:cNvSpPr/>
            <p:nvPr/>
          </p:nvSpPr>
          <p:spPr>
            <a:xfrm flipH="1">
              <a:off x="1094926" y="-1"/>
              <a:ext cx="2592289" cy="2179757"/>
            </a:xfrm>
            <a:prstGeom prst="line">
              <a:avLst/>
            </a:prstGeom>
            <a:noFill/>
            <a:ln w="12700" cap="flat">
              <a:solidFill>
                <a:srgbClr val="C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17" name="TextBox 5"/>
          <p:cNvSpPr txBox="1"/>
          <p:nvPr/>
        </p:nvSpPr>
        <p:spPr>
          <a:xfrm>
            <a:off x="4317000" y="2673454"/>
            <a:ext cx="3709670" cy="175323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algn="ctr">
              <a:defRPr sz="5400" spc="300">
                <a:solidFill>
                  <a:srgbClr val="262626"/>
                </a:solidFill>
                <a:latin typeface="造字工房尚雅体演示版常规体"/>
                <a:ea typeface="造字工房尚雅体演示版常规体"/>
                <a:cs typeface="造字工房尚雅体演示版常规体"/>
                <a:sym typeface="造字工房尚雅体演示版常规体"/>
              </a:defRPr>
            </a:pPr>
            <a:r>
              <a:rPr lang="zh-CN"/>
              <a:t>金证大数据</a:t>
            </a:r>
          </a:p>
          <a:p>
            <a:pPr algn="ctr">
              <a:defRPr sz="5400" spc="300">
                <a:solidFill>
                  <a:srgbClr val="262626"/>
                </a:solidFill>
                <a:latin typeface="造字工房尚雅体演示版常规体"/>
                <a:ea typeface="造字工房尚雅体演示版常规体"/>
                <a:cs typeface="造字工房尚雅体演示版常规体"/>
                <a:sym typeface="造字工房尚雅体演示版常规体"/>
              </a:defRPr>
            </a:pPr>
            <a:r>
              <a:rPr lang="zh-CN"/>
              <a:t>实训答辩</a:t>
            </a:r>
          </a:p>
        </p:txBody>
      </p:sp>
      <p:sp>
        <p:nvSpPr>
          <p:cNvPr id="218" name="等腰三角形 14"/>
          <p:cNvSpPr/>
          <p:nvPr/>
        </p:nvSpPr>
        <p:spPr>
          <a:xfrm rot="512239">
            <a:off x="6150090" y="1890634"/>
            <a:ext cx="396045" cy="341418"/>
          </a:xfrm>
          <a:prstGeom prst="triangle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9" name="等腰三角形 20"/>
          <p:cNvSpPr/>
          <p:nvPr/>
        </p:nvSpPr>
        <p:spPr>
          <a:xfrm rot="20371609">
            <a:off x="6801376" y="2158719"/>
            <a:ext cx="198023" cy="170709"/>
          </a:xfrm>
          <a:prstGeom prst="triangle">
            <a:avLst/>
          </a:prstGeom>
          <a:solidFill>
            <a:srgbClr val="80808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0" name="等腰三角形 21"/>
          <p:cNvSpPr/>
          <p:nvPr/>
        </p:nvSpPr>
        <p:spPr>
          <a:xfrm rot="20371609">
            <a:off x="5705350" y="2186963"/>
            <a:ext cx="266491" cy="196272"/>
          </a:xfrm>
          <a:prstGeom prst="triangle">
            <a:avLst/>
          </a:prstGeom>
          <a:solidFill>
            <a:srgbClr val="262626"/>
          </a:solidFill>
          <a:ln w="25400">
            <a:solidFill>
              <a:srgbClr val="262626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1" name="等腰三角形 22"/>
          <p:cNvSpPr/>
          <p:nvPr/>
        </p:nvSpPr>
        <p:spPr>
          <a:xfrm rot="3761573">
            <a:off x="5072118" y="1795153"/>
            <a:ext cx="741200" cy="508376"/>
          </a:xfrm>
          <a:prstGeom prst="triangle">
            <a:avLst/>
          </a:prstGeom>
          <a:solidFill>
            <a:srgbClr val="D9969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2" name="等腰三角形 25"/>
          <p:cNvSpPr/>
          <p:nvPr/>
        </p:nvSpPr>
        <p:spPr>
          <a:xfrm rot="20371609">
            <a:off x="6792084" y="1775175"/>
            <a:ext cx="266491" cy="196272"/>
          </a:xfrm>
          <a:prstGeom prst="triangle">
            <a:avLst/>
          </a:prstGeom>
          <a:solidFill>
            <a:srgbClr val="262626"/>
          </a:solidFill>
          <a:ln w="25400">
            <a:solidFill>
              <a:srgbClr val="262626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25" name="圆角矩形 29"/>
          <p:cNvGrpSpPr/>
          <p:nvPr/>
        </p:nvGrpSpPr>
        <p:grpSpPr>
          <a:xfrm>
            <a:off x="4691067" y="4545281"/>
            <a:ext cx="2882900" cy="431800"/>
            <a:chOff x="9525" y="0"/>
            <a:chExt cx="2882899" cy="431798"/>
          </a:xfrm>
        </p:grpSpPr>
        <p:sp>
          <p:nvSpPr>
            <p:cNvPr id="223" name="圆角矩形"/>
            <p:cNvSpPr/>
            <p:nvPr/>
          </p:nvSpPr>
          <p:spPr>
            <a:xfrm>
              <a:off x="9525" y="0"/>
              <a:ext cx="2882899" cy="431798"/>
            </a:xfrm>
            <a:prstGeom prst="roundRect">
              <a:avLst>
                <a:gd name="adj" fmla="val 16667"/>
              </a:avLst>
            </a:pr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4" name="请输入你的内容"/>
            <p:cNvSpPr txBox="1"/>
            <p:nvPr/>
          </p:nvSpPr>
          <p:spPr>
            <a:xfrm>
              <a:off x="229870" y="32506"/>
              <a:ext cx="2441574" cy="3670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汉仪大圣体简"/>
                  <a:ea typeface="汉仪大圣体简"/>
                  <a:cs typeface="汉仪大圣体简"/>
                  <a:sym typeface="汉仪大圣体简"/>
                </a:defRPr>
              </a:lvl1pPr>
            </a:lstStyle>
            <a:p>
              <a:r>
                <a:rPr lang="zh-CN"/>
                <a:t>主讲：郑冰升、唐颖琛</a:t>
              </a:r>
            </a:p>
          </p:txBody>
        </p:sp>
      </p:grpSp>
      <p:grpSp>
        <p:nvGrpSpPr>
          <p:cNvPr id="228" name="组合 37"/>
          <p:cNvGrpSpPr/>
          <p:nvPr/>
        </p:nvGrpSpPr>
        <p:grpSpPr>
          <a:xfrm>
            <a:off x="4007945" y="2204959"/>
            <a:ext cx="360042" cy="2602152"/>
            <a:chOff x="0" y="0"/>
            <a:chExt cx="360040" cy="2602150"/>
          </a:xfrm>
        </p:grpSpPr>
        <p:sp>
          <p:nvSpPr>
            <p:cNvPr id="226" name="左中括号 35"/>
            <p:cNvSpPr/>
            <p:nvPr/>
          </p:nvSpPr>
          <p:spPr>
            <a:xfrm>
              <a:off x="94165" y="91522"/>
              <a:ext cx="265875" cy="24232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9671" y="21600"/>
                    <a:pt x="0" y="21512"/>
                    <a:pt x="0" y="21403"/>
                  </a:cubicBezTo>
                  <a:lnTo>
                    <a:pt x="0" y="197"/>
                  </a:lnTo>
                  <a:cubicBezTo>
                    <a:pt x="0" y="88"/>
                    <a:pt x="9671" y="0"/>
                    <a:pt x="21600" y="0"/>
                  </a:cubicBezTo>
                </a:path>
              </a:pathLst>
            </a:custGeom>
            <a:noFill/>
            <a:ln w="9525" cap="flat">
              <a:solidFill>
                <a:srgbClr val="26262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27" name="左中括号 36"/>
            <p:cNvSpPr/>
            <p:nvPr/>
          </p:nvSpPr>
          <p:spPr>
            <a:xfrm>
              <a:off x="-1" y="-1"/>
              <a:ext cx="360041" cy="2602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9671" y="21600"/>
                    <a:pt x="0" y="21489"/>
                    <a:pt x="0" y="21351"/>
                  </a:cubicBezTo>
                  <a:lnTo>
                    <a:pt x="0" y="249"/>
                  </a:lnTo>
                  <a:cubicBezTo>
                    <a:pt x="0" y="111"/>
                    <a:pt x="9671" y="0"/>
                    <a:pt x="21600" y="0"/>
                  </a:cubicBezTo>
                </a:path>
              </a:pathLst>
            </a:custGeom>
            <a:noFill/>
            <a:ln w="9525" cap="flat">
              <a:solidFill>
                <a:srgbClr val="26262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</p:grpSp>
      <p:grpSp>
        <p:nvGrpSpPr>
          <p:cNvPr id="231" name="组合 38"/>
          <p:cNvGrpSpPr/>
          <p:nvPr/>
        </p:nvGrpSpPr>
        <p:grpSpPr>
          <a:xfrm>
            <a:off x="7923058" y="2168036"/>
            <a:ext cx="360041" cy="2602152"/>
            <a:chOff x="0" y="0"/>
            <a:chExt cx="360040" cy="2602150"/>
          </a:xfrm>
        </p:grpSpPr>
        <p:sp>
          <p:nvSpPr>
            <p:cNvPr id="229" name="左中括号 39"/>
            <p:cNvSpPr/>
            <p:nvPr/>
          </p:nvSpPr>
          <p:spPr>
            <a:xfrm flipH="1">
              <a:off x="0" y="91522"/>
              <a:ext cx="265875" cy="24232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9671" y="21600"/>
                    <a:pt x="0" y="21512"/>
                    <a:pt x="0" y="21403"/>
                  </a:cubicBezTo>
                  <a:lnTo>
                    <a:pt x="0" y="197"/>
                  </a:lnTo>
                  <a:cubicBezTo>
                    <a:pt x="0" y="88"/>
                    <a:pt x="9671" y="0"/>
                    <a:pt x="21600" y="0"/>
                  </a:cubicBezTo>
                </a:path>
              </a:pathLst>
            </a:custGeom>
            <a:noFill/>
            <a:ln w="9525" cap="flat">
              <a:solidFill>
                <a:srgbClr val="26262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30" name="左中括号 40"/>
            <p:cNvSpPr/>
            <p:nvPr/>
          </p:nvSpPr>
          <p:spPr>
            <a:xfrm flipH="1">
              <a:off x="0" y="0"/>
              <a:ext cx="360041" cy="2602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9671" y="21600"/>
                    <a:pt x="0" y="21489"/>
                    <a:pt x="0" y="21351"/>
                  </a:cubicBezTo>
                  <a:lnTo>
                    <a:pt x="0" y="249"/>
                  </a:lnTo>
                  <a:cubicBezTo>
                    <a:pt x="0" y="111"/>
                    <a:pt x="9671" y="0"/>
                    <a:pt x="21600" y="0"/>
                  </a:cubicBezTo>
                </a:path>
              </a:pathLst>
            </a:custGeom>
            <a:noFill/>
            <a:ln w="9525" cap="flat">
              <a:solidFill>
                <a:srgbClr val="26262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</p:grpSp>
      <p:grpSp>
        <p:nvGrpSpPr>
          <p:cNvPr id="234" name="组合 2"/>
          <p:cNvGrpSpPr/>
          <p:nvPr/>
        </p:nvGrpSpPr>
        <p:grpSpPr>
          <a:xfrm>
            <a:off x="10311837" y="1544375"/>
            <a:ext cx="3230038" cy="3097814"/>
            <a:chOff x="0" y="0"/>
            <a:chExt cx="3230037" cy="3097813"/>
          </a:xfrm>
        </p:grpSpPr>
        <p:sp>
          <p:nvSpPr>
            <p:cNvPr id="232" name="直接连接符 41"/>
            <p:cNvSpPr/>
            <p:nvPr/>
          </p:nvSpPr>
          <p:spPr>
            <a:xfrm flipH="1">
              <a:off x="0" y="918056"/>
              <a:ext cx="2592289" cy="2179757"/>
            </a:xfrm>
            <a:prstGeom prst="line">
              <a:avLst/>
            </a:prstGeom>
            <a:noFill/>
            <a:ln w="76200" cap="flat">
              <a:solidFill>
                <a:srgbClr val="26262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3" name="直接连接符 42"/>
            <p:cNvSpPr/>
            <p:nvPr/>
          </p:nvSpPr>
          <p:spPr>
            <a:xfrm flipH="1">
              <a:off x="637749" y="-1"/>
              <a:ext cx="2592289" cy="2179757"/>
            </a:xfrm>
            <a:prstGeom prst="line">
              <a:avLst/>
            </a:prstGeom>
            <a:noFill/>
            <a:ln w="12700" cap="flat">
              <a:solidFill>
                <a:srgbClr val="26262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35" name="等腰三角形 43"/>
          <p:cNvSpPr/>
          <p:nvPr/>
        </p:nvSpPr>
        <p:spPr>
          <a:xfrm rot="20371609">
            <a:off x="9206244" y="3674082"/>
            <a:ext cx="198023" cy="170708"/>
          </a:xfrm>
          <a:prstGeom prst="triangle">
            <a:avLst/>
          </a:prstGeom>
          <a:solidFill>
            <a:srgbClr val="80808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直接连接符 1"/>
          <p:cNvSpPr/>
          <p:nvPr/>
        </p:nvSpPr>
        <p:spPr>
          <a:xfrm flipH="1">
            <a:off x="-194359" y="217178"/>
            <a:ext cx="777434" cy="653713"/>
          </a:xfrm>
          <a:prstGeom prst="line">
            <a:avLst/>
          </a:prstGeom>
          <a:ln w="38100">
            <a:solidFill>
              <a:srgbClr val="26262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7" name="直接连接符 2"/>
          <p:cNvSpPr/>
          <p:nvPr/>
        </p:nvSpPr>
        <p:spPr>
          <a:xfrm flipH="1">
            <a:off x="-58058" y="761630"/>
            <a:ext cx="388718" cy="326857"/>
          </a:xfrm>
          <a:prstGeom prst="line">
            <a:avLst/>
          </a:prstGeom>
          <a:ln w="12700">
            <a:solidFill>
              <a:srgbClr val="C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9" name="左中括号 4"/>
          <p:cNvSpPr/>
          <p:nvPr/>
        </p:nvSpPr>
        <p:spPr>
          <a:xfrm>
            <a:off x="694606" y="544033"/>
            <a:ext cx="72009" cy="504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71" y="21600"/>
                  <a:pt x="0" y="21485"/>
                  <a:pt x="0" y="21343"/>
                </a:cubicBezTo>
                <a:lnTo>
                  <a:pt x="0" y="257"/>
                </a:lnTo>
                <a:cubicBezTo>
                  <a:pt x="0" y="115"/>
                  <a:pt x="9671" y="0"/>
                  <a:pt x="21600" y="0"/>
                </a:cubicBezTo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4" name="矩形 4"/>
          <p:cNvSpPr txBox="1"/>
          <p:nvPr/>
        </p:nvSpPr>
        <p:spPr>
          <a:xfrm>
            <a:off x="822002" y="548531"/>
            <a:ext cx="5116830" cy="52197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sz="2800"/>
              <a:t>1</a:t>
            </a:r>
            <a:r>
              <a:rPr sz="2800">
                <a:solidFill>
                  <a:srgbClr val="000000"/>
                </a:solidFill>
              </a:rPr>
              <a:t>  </a:t>
            </a:r>
            <a:r>
              <a:rPr sz="280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电商系统需求分析及架构设计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30611" y="1673663"/>
            <a:ext cx="950766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HDFS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6880" y="2386615"/>
            <a:ext cx="5012690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000">
                <a:sym typeface="+mn-ea"/>
              </a:rPr>
              <a:t>HDFS</a:t>
            </a:r>
            <a:r>
              <a:rPr lang="zh-CN" altLang="en-US" sz="2000">
                <a:sym typeface="+mn-ea"/>
              </a:rPr>
              <a:t>的</a:t>
            </a:r>
            <a:r>
              <a:rPr lang="en-US" altLang="zh-CN" sz="2000">
                <a:sym typeface="+mn-ea"/>
              </a:rPr>
              <a:t>Web</a:t>
            </a:r>
            <a:r>
              <a:rPr lang="zh-CN" altLang="en-US" sz="2000">
                <a:sym typeface="+mn-ea"/>
              </a:rPr>
              <a:t>页面可以看到整个集群的概览，包括</a:t>
            </a:r>
            <a:r>
              <a:rPr lang="en-US" altLang="zh-CN" sz="2000">
                <a:sym typeface="+mn-ea"/>
              </a:rPr>
              <a:t>Namenode</a:t>
            </a:r>
            <a:r>
              <a:rPr lang="zh-CN" altLang="en-US" sz="2000">
                <a:sym typeface="+mn-ea"/>
              </a:rPr>
              <a:t>、</a:t>
            </a:r>
            <a:r>
              <a:rPr lang="en-US" altLang="zh-CN" sz="2000">
                <a:sym typeface="+mn-ea"/>
              </a:rPr>
              <a:t>Datanode</a:t>
            </a:r>
            <a:r>
              <a:rPr lang="zh-CN" altLang="en-US" sz="2000">
                <a:sym typeface="+mn-ea"/>
              </a:rPr>
              <a:t>以及</a:t>
            </a:r>
            <a:r>
              <a:rPr lang="en-US" altLang="zh-CN" sz="2000">
                <a:sym typeface="+mn-ea"/>
              </a:rPr>
              <a:t>HDFS</a:t>
            </a:r>
            <a:r>
              <a:rPr lang="zh-CN" altLang="en-US" sz="2000">
                <a:sym typeface="+mn-ea"/>
              </a:rPr>
              <a:t>文件系统目录。</a:t>
            </a:r>
            <a:endParaRPr lang="zh-CN" altLang="en-US" sz="2000" dirty="0">
              <a:sym typeface="+mn-ea"/>
            </a:endParaRPr>
          </a:p>
        </p:txBody>
      </p:sp>
      <p:sp>
        <p:nvSpPr>
          <p:cNvPr id="268" name="直接连接符 38"/>
          <p:cNvSpPr/>
          <p:nvPr/>
        </p:nvSpPr>
        <p:spPr>
          <a:xfrm flipH="1">
            <a:off x="5657119" y="2780753"/>
            <a:ext cx="388717" cy="326857"/>
          </a:xfrm>
          <a:prstGeom prst="line">
            <a:avLst/>
          </a:prstGeom>
          <a:ln w="12700">
            <a:solidFill>
              <a:srgbClr val="C00000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CDEA6D-B6FC-4E00-B972-15E7049C8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466" y="761630"/>
            <a:ext cx="5507975" cy="307629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49383D7-9353-498E-B186-5757C67CC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06" y="4035944"/>
            <a:ext cx="11164267" cy="267485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579F38D-EBD1-4770-871E-546DFB871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0102" y="1737031"/>
            <a:ext cx="3014142" cy="403895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92C3D285-C61D-4932-92C6-E7CFE8BA9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8388" y="2097066"/>
            <a:ext cx="3203053" cy="341573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F6AE58A0-DF1B-460D-8756-E145CF7BD9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3466" y="761631"/>
            <a:ext cx="5574746" cy="2874668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9E31844E-8696-4ED5-8A83-50AFF36D2EB1}"/>
              </a:ext>
            </a:extLst>
          </p:cNvPr>
          <p:cNvSpPr txBox="1"/>
          <p:nvPr/>
        </p:nvSpPr>
        <p:spPr>
          <a:xfrm>
            <a:off x="2250955" y="1704169"/>
            <a:ext cx="3009201" cy="40010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000">
                <a:sym typeface="+mn-ea"/>
              </a:rPr>
              <a:t>http://hadoop101:9870</a:t>
            </a:r>
            <a:endParaRPr lang="zh-CN" altLang="en-US" sz="2000" dirty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直接连接符 1"/>
          <p:cNvSpPr/>
          <p:nvPr/>
        </p:nvSpPr>
        <p:spPr>
          <a:xfrm flipH="1">
            <a:off x="-194359" y="217178"/>
            <a:ext cx="777434" cy="653713"/>
          </a:xfrm>
          <a:prstGeom prst="line">
            <a:avLst/>
          </a:prstGeom>
          <a:ln w="38100">
            <a:solidFill>
              <a:srgbClr val="26262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7" name="直接连接符 2"/>
          <p:cNvSpPr/>
          <p:nvPr/>
        </p:nvSpPr>
        <p:spPr>
          <a:xfrm flipH="1">
            <a:off x="-58058" y="761630"/>
            <a:ext cx="388718" cy="326857"/>
          </a:xfrm>
          <a:prstGeom prst="line">
            <a:avLst/>
          </a:prstGeom>
          <a:ln w="12700">
            <a:solidFill>
              <a:srgbClr val="C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9" name="左中括号 4"/>
          <p:cNvSpPr/>
          <p:nvPr/>
        </p:nvSpPr>
        <p:spPr>
          <a:xfrm>
            <a:off x="694606" y="544033"/>
            <a:ext cx="72009" cy="504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71" y="21600"/>
                  <a:pt x="0" y="21485"/>
                  <a:pt x="0" y="21343"/>
                </a:cubicBezTo>
                <a:lnTo>
                  <a:pt x="0" y="257"/>
                </a:lnTo>
                <a:cubicBezTo>
                  <a:pt x="0" y="115"/>
                  <a:pt x="9671" y="0"/>
                  <a:pt x="21600" y="0"/>
                </a:cubicBezTo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4" name="矩形 4"/>
          <p:cNvSpPr txBox="1"/>
          <p:nvPr/>
        </p:nvSpPr>
        <p:spPr>
          <a:xfrm>
            <a:off x="822002" y="548531"/>
            <a:ext cx="5116830" cy="52197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sz="2800"/>
              <a:t>1</a:t>
            </a:r>
            <a:r>
              <a:rPr sz="2800">
                <a:solidFill>
                  <a:srgbClr val="000000"/>
                </a:solidFill>
              </a:rPr>
              <a:t>  </a:t>
            </a:r>
            <a:r>
              <a:rPr sz="280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电商系统需求分析及架构设计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739" y="1379820"/>
            <a:ext cx="9269395" cy="5123944"/>
          </a:xfrm>
        </p:spPr>
      </p:pic>
      <p:sp>
        <p:nvSpPr>
          <p:cNvPr id="5" name="文本框 4"/>
          <p:cNvSpPr txBox="1"/>
          <p:nvPr/>
        </p:nvSpPr>
        <p:spPr>
          <a:xfrm>
            <a:off x="4159641" y="1670518"/>
            <a:ext cx="1356360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Yarn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架构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直接连接符 1"/>
          <p:cNvSpPr/>
          <p:nvPr/>
        </p:nvSpPr>
        <p:spPr>
          <a:xfrm flipH="1">
            <a:off x="-194359" y="217178"/>
            <a:ext cx="777434" cy="653713"/>
          </a:xfrm>
          <a:prstGeom prst="line">
            <a:avLst/>
          </a:prstGeom>
          <a:ln w="38100">
            <a:solidFill>
              <a:srgbClr val="26262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7" name="直接连接符 2"/>
          <p:cNvSpPr/>
          <p:nvPr/>
        </p:nvSpPr>
        <p:spPr>
          <a:xfrm flipH="1">
            <a:off x="-58058" y="761630"/>
            <a:ext cx="388718" cy="326857"/>
          </a:xfrm>
          <a:prstGeom prst="line">
            <a:avLst/>
          </a:prstGeom>
          <a:ln w="12700">
            <a:solidFill>
              <a:srgbClr val="C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9" name="左中括号 4"/>
          <p:cNvSpPr/>
          <p:nvPr/>
        </p:nvSpPr>
        <p:spPr>
          <a:xfrm>
            <a:off x="694606" y="544033"/>
            <a:ext cx="72009" cy="504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71" y="21600"/>
                  <a:pt x="0" y="21485"/>
                  <a:pt x="0" y="21343"/>
                </a:cubicBezTo>
                <a:lnTo>
                  <a:pt x="0" y="257"/>
                </a:lnTo>
                <a:cubicBezTo>
                  <a:pt x="0" y="115"/>
                  <a:pt x="9671" y="0"/>
                  <a:pt x="21600" y="0"/>
                </a:cubicBezTo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4" name="矩形 4"/>
          <p:cNvSpPr txBox="1"/>
          <p:nvPr/>
        </p:nvSpPr>
        <p:spPr>
          <a:xfrm>
            <a:off x="822002" y="548531"/>
            <a:ext cx="5116830" cy="52197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sz="2800"/>
              <a:t>1</a:t>
            </a:r>
            <a:r>
              <a:rPr sz="2800">
                <a:solidFill>
                  <a:srgbClr val="000000"/>
                </a:solidFill>
              </a:rPr>
              <a:t>  </a:t>
            </a:r>
            <a:r>
              <a:rPr sz="280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电商系统需求分析及架构设计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716780" y="1434753"/>
            <a:ext cx="2745740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MapReduce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原理图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/>
            </a:endParaRP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087" y="1815472"/>
            <a:ext cx="8661126" cy="5042528"/>
          </a:xfr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直接连接符 1"/>
          <p:cNvSpPr/>
          <p:nvPr/>
        </p:nvSpPr>
        <p:spPr>
          <a:xfrm flipH="1">
            <a:off x="-194359" y="217178"/>
            <a:ext cx="777434" cy="653713"/>
          </a:xfrm>
          <a:prstGeom prst="line">
            <a:avLst/>
          </a:prstGeom>
          <a:ln w="38100">
            <a:solidFill>
              <a:srgbClr val="26262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7" name="直接连接符 2"/>
          <p:cNvSpPr/>
          <p:nvPr/>
        </p:nvSpPr>
        <p:spPr>
          <a:xfrm flipH="1">
            <a:off x="-58058" y="761630"/>
            <a:ext cx="388718" cy="326857"/>
          </a:xfrm>
          <a:prstGeom prst="line">
            <a:avLst/>
          </a:prstGeom>
          <a:ln w="12700">
            <a:solidFill>
              <a:srgbClr val="C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9" name="左中括号 4"/>
          <p:cNvSpPr/>
          <p:nvPr/>
        </p:nvSpPr>
        <p:spPr>
          <a:xfrm>
            <a:off x="694606" y="544033"/>
            <a:ext cx="72009" cy="504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71" y="21600"/>
                  <a:pt x="0" y="21485"/>
                  <a:pt x="0" y="21343"/>
                </a:cubicBezTo>
                <a:lnTo>
                  <a:pt x="0" y="257"/>
                </a:lnTo>
                <a:cubicBezTo>
                  <a:pt x="0" y="115"/>
                  <a:pt x="9671" y="0"/>
                  <a:pt x="21600" y="0"/>
                </a:cubicBezTo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4" name="矩形 4"/>
          <p:cNvSpPr txBox="1"/>
          <p:nvPr/>
        </p:nvSpPr>
        <p:spPr>
          <a:xfrm>
            <a:off x="822002" y="548531"/>
            <a:ext cx="5116830" cy="52197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sz="2800"/>
              <a:t>1</a:t>
            </a:r>
            <a:r>
              <a:rPr sz="2800">
                <a:solidFill>
                  <a:srgbClr val="000000"/>
                </a:solidFill>
              </a:rPr>
              <a:t>  </a:t>
            </a:r>
            <a:r>
              <a:rPr sz="280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电商系统需求分析及架构设计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6537" y="1242691"/>
            <a:ext cx="754372" cy="461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Yarn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3075" y="1823567"/>
            <a:ext cx="696779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000" dirty="0">
                <a:sym typeface="+mn-ea"/>
              </a:rPr>
              <a:t>Yarn</a:t>
            </a:r>
            <a:r>
              <a:rPr lang="zh-CN" altLang="en-US" sz="2000" dirty="0">
                <a:sym typeface="+mn-ea"/>
              </a:rPr>
              <a:t>的主要功能是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  <a:sym typeface="+mn-ea"/>
              </a:rPr>
              <a:t>资源管理和作业调度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  <a:sym typeface="+mn-ea"/>
              </a:rPr>
              <a:t>/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  <a:sym typeface="+mn-ea"/>
              </a:rPr>
              <a:t>监控，在</a:t>
            </a:r>
            <a:r>
              <a:rPr lang="en-US" altLang="zh-CN" sz="2000">
                <a:solidFill>
                  <a:srgbClr val="333333"/>
                </a:solidFill>
                <a:latin typeface="Arial" panose="020B0604020202020204" pitchFamily="34" charset="0"/>
                <a:sym typeface="+mn-ea"/>
              </a:rPr>
              <a:t>web</a:t>
            </a:r>
            <a:r>
              <a:rPr lang="zh-CN" altLang="en-US" sz="2000">
                <a:solidFill>
                  <a:srgbClr val="333333"/>
                </a:solidFill>
                <a:latin typeface="Arial" panose="020B0604020202020204" pitchFamily="34" charset="0"/>
                <a:sym typeface="+mn-ea"/>
              </a:rPr>
              <a:t>页面可以看到所有应用信息，以及各节点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  <a:sym typeface="+mn-ea"/>
              </a:rPr>
              <a:t>的状态信息等等。</a:t>
            </a: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600743B-21FB-4277-B500-A08B14DD5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75" y="2833341"/>
            <a:ext cx="7343273" cy="347612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F04606D-25E7-4FC7-B1BD-A68D7CF900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256" b="25227"/>
          <a:stretch/>
        </p:blipFill>
        <p:spPr>
          <a:xfrm>
            <a:off x="8212541" y="1671482"/>
            <a:ext cx="3383684" cy="463798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2331CE9-9DE3-4C66-ABCB-BA3379EB0AB9}"/>
              </a:ext>
            </a:extLst>
          </p:cNvPr>
          <p:cNvSpPr txBox="1"/>
          <p:nvPr/>
        </p:nvSpPr>
        <p:spPr>
          <a:xfrm>
            <a:off x="2278930" y="1302150"/>
            <a:ext cx="2868105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800">
                <a:sym typeface="+mn-ea"/>
              </a:rPr>
              <a:t>http://hadoop101:</a:t>
            </a:r>
            <a:r>
              <a:rPr lang="en-US" altLang="zh-CN">
                <a:sym typeface="+mn-ea"/>
              </a:rPr>
              <a:t>8088</a:t>
            </a:r>
            <a:endParaRPr lang="zh-CN" altLang="en-US" sz="1800" dirty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直接连接符 1"/>
          <p:cNvSpPr/>
          <p:nvPr/>
        </p:nvSpPr>
        <p:spPr>
          <a:xfrm flipH="1">
            <a:off x="-194359" y="217178"/>
            <a:ext cx="777434" cy="653713"/>
          </a:xfrm>
          <a:prstGeom prst="line">
            <a:avLst/>
          </a:prstGeom>
          <a:ln w="38100">
            <a:solidFill>
              <a:srgbClr val="26262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7" name="直接连接符 2"/>
          <p:cNvSpPr/>
          <p:nvPr/>
        </p:nvSpPr>
        <p:spPr>
          <a:xfrm flipH="1">
            <a:off x="-58058" y="761630"/>
            <a:ext cx="388718" cy="326857"/>
          </a:xfrm>
          <a:prstGeom prst="line">
            <a:avLst/>
          </a:prstGeom>
          <a:ln w="12700">
            <a:solidFill>
              <a:srgbClr val="C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9" name="左中括号 4"/>
          <p:cNvSpPr/>
          <p:nvPr/>
        </p:nvSpPr>
        <p:spPr>
          <a:xfrm>
            <a:off x="694606" y="544033"/>
            <a:ext cx="72009" cy="504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71" y="21600"/>
                  <a:pt x="0" y="21485"/>
                  <a:pt x="0" y="21343"/>
                </a:cubicBezTo>
                <a:lnTo>
                  <a:pt x="0" y="257"/>
                </a:lnTo>
                <a:cubicBezTo>
                  <a:pt x="0" y="115"/>
                  <a:pt x="9671" y="0"/>
                  <a:pt x="21600" y="0"/>
                </a:cubicBezTo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4" name="矩形 4"/>
          <p:cNvSpPr txBox="1"/>
          <p:nvPr/>
        </p:nvSpPr>
        <p:spPr>
          <a:xfrm>
            <a:off x="822002" y="548531"/>
            <a:ext cx="5116830" cy="52197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sz="2800"/>
              <a:t>1</a:t>
            </a:r>
            <a:r>
              <a:rPr sz="2800">
                <a:solidFill>
                  <a:srgbClr val="000000"/>
                </a:solidFill>
              </a:rPr>
              <a:t>  </a:t>
            </a:r>
            <a:r>
              <a:rPr sz="280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电商系统需求分析及架构设计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433098" y="1077251"/>
            <a:ext cx="1911350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JobHistory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2368" y="1685057"/>
            <a:ext cx="9008007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>
                <a:sym typeface="+mn-ea"/>
              </a:rPr>
              <a:t>通过历史服务器可以查看</a:t>
            </a:r>
            <a:r>
              <a:rPr lang="zh-CN" altLang="en-US" sz="2000" dirty="0">
                <a:sym typeface="+mn-ea"/>
              </a:rPr>
              <a:t>已经运行</a:t>
            </a:r>
            <a:r>
              <a:rPr lang="zh-CN" altLang="en-US" sz="2000">
                <a:sym typeface="+mn-ea"/>
              </a:rPr>
              <a:t>完的</a:t>
            </a:r>
            <a:r>
              <a:rPr lang="en-US" altLang="zh-CN" sz="2000" dirty="0">
                <a:sym typeface="+mn-ea"/>
              </a:rPr>
              <a:t>MapReduce</a:t>
            </a:r>
            <a:r>
              <a:rPr lang="zh-CN" altLang="en-US" sz="2000" dirty="0">
                <a:sym typeface="+mn-ea"/>
              </a:rPr>
              <a:t>作业</a:t>
            </a:r>
            <a:r>
              <a:rPr lang="zh-CN" altLang="en-US" sz="2000">
                <a:sym typeface="+mn-ea"/>
              </a:rPr>
              <a:t>记录，包括使用的</a:t>
            </a:r>
            <a:r>
              <a:rPr lang="en-US" altLang="zh-CN" sz="2000">
                <a:sym typeface="+mn-ea"/>
              </a:rPr>
              <a:t>Map</a:t>
            </a:r>
            <a:r>
              <a:rPr lang="zh-CN" altLang="en-US" sz="2000">
                <a:sym typeface="+mn-ea"/>
              </a:rPr>
              <a:t>、</a:t>
            </a:r>
            <a:r>
              <a:rPr lang="en-US" altLang="zh-CN" sz="2000">
                <a:sym typeface="+mn-ea"/>
              </a:rPr>
              <a:t>Reduce</a:t>
            </a:r>
            <a:r>
              <a:rPr lang="zh-CN" altLang="en-US" sz="2000">
                <a:sym typeface="+mn-ea"/>
              </a:rPr>
              <a:t>个数、</a:t>
            </a:r>
            <a:r>
              <a:rPr lang="zh-CN" altLang="en-US" sz="2000" dirty="0">
                <a:sym typeface="+mn-ea"/>
              </a:rPr>
              <a:t>作业提交时间、作业启动时间、作业完成时间等</a:t>
            </a:r>
            <a:r>
              <a:rPr lang="zh-CN" altLang="en-US" sz="2000">
                <a:sym typeface="+mn-ea"/>
              </a:rPr>
              <a:t>信息。</a:t>
            </a:r>
            <a:endParaRPr lang="zh-CN" altLang="en-US" sz="2000"/>
          </a:p>
        </p:txBody>
      </p:sp>
      <p:pic>
        <p:nvPicPr>
          <p:cNvPr id="5" name="Picture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182368" y="2672507"/>
            <a:ext cx="9008007" cy="396868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1" name="等腰三角形 23"/>
          <p:cNvSpPr/>
          <p:nvPr/>
        </p:nvSpPr>
        <p:spPr>
          <a:xfrm rot="512239">
            <a:off x="11153566" y="5905355"/>
            <a:ext cx="396046" cy="341418"/>
          </a:xfrm>
          <a:prstGeom prst="triangle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2" name="等腰三角形 24"/>
          <p:cNvSpPr/>
          <p:nvPr/>
        </p:nvSpPr>
        <p:spPr>
          <a:xfrm rot="20371609">
            <a:off x="10908794" y="5735323"/>
            <a:ext cx="198023" cy="170709"/>
          </a:xfrm>
          <a:prstGeom prst="triangle">
            <a:avLst/>
          </a:prstGeom>
          <a:solidFill>
            <a:srgbClr val="80808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5F5116-BDF5-451E-A7B6-C8516A0D3151}"/>
              </a:ext>
            </a:extLst>
          </p:cNvPr>
          <p:cNvSpPr txBox="1"/>
          <p:nvPr/>
        </p:nvSpPr>
        <p:spPr>
          <a:xfrm>
            <a:off x="8344448" y="1122137"/>
            <a:ext cx="2868105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800">
                <a:sym typeface="+mn-ea"/>
              </a:rPr>
              <a:t>http://hadoop102:198</a:t>
            </a:r>
            <a:r>
              <a:rPr lang="en-US" altLang="zh-CN">
                <a:sym typeface="+mn-ea"/>
              </a:rPr>
              <a:t>88</a:t>
            </a:r>
            <a:endParaRPr lang="zh-CN" altLang="en-US" sz="1800" dirty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Box 2"/>
          <p:cNvSpPr txBox="1"/>
          <p:nvPr/>
        </p:nvSpPr>
        <p:spPr>
          <a:xfrm>
            <a:off x="2499904" y="4106147"/>
            <a:ext cx="1434144" cy="6375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3600" spc="300">
                <a:solidFill>
                  <a:srgbClr val="262626"/>
                </a:solidFill>
                <a:latin typeface="造字工房尚雅体演示版常规体"/>
                <a:ea typeface="造字工房尚雅体演示版常规体"/>
                <a:cs typeface="造字工房尚雅体演示版常规体"/>
                <a:sym typeface="造字工房尚雅体演示版常规体"/>
              </a:defRPr>
            </a:lvl1pPr>
          </a:lstStyle>
          <a:p>
            <a:r>
              <a:t>PART</a:t>
            </a:r>
          </a:p>
        </p:txBody>
      </p:sp>
      <p:sp>
        <p:nvSpPr>
          <p:cNvPr id="338" name="等腰三角形 11"/>
          <p:cNvSpPr/>
          <p:nvPr/>
        </p:nvSpPr>
        <p:spPr>
          <a:xfrm rot="512239">
            <a:off x="3327976" y="3507815"/>
            <a:ext cx="314717" cy="271308"/>
          </a:xfrm>
          <a:prstGeom prst="triangle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9" name="等腰三角形 12"/>
          <p:cNvSpPr/>
          <p:nvPr/>
        </p:nvSpPr>
        <p:spPr>
          <a:xfrm rot="20371609">
            <a:off x="3845517" y="3720848"/>
            <a:ext cx="157359" cy="135655"/>
          </a:xfrm>
          <a:prstGeom prst="triangle">
            <a:avLst/>
          </a:prstGeom>
          <a:solidFill>
            <a:srgbClr val="80808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0" name="等腰三角形 13"/>
          <p:cNvSpPr/>
          <p:nvPr/>
        </p:nvSpPr>
        <p:spPr>
          <a:xfrm rot="20371609">
            <a:off x="2974566" y="3743291"/>
            <a:ext cx="211766" cy="155968"/>
          </a:xfrm>
          <a:prstGeom prst="triangle">
            <a:avLst/>
          </a:prstGeom>
          <a:solidFill>
            <a:srgbClr val="262626"/>
          </a:solidFill>
          <a:ln w="25400">
            <a:solidFill>
              <a:srgbClr val="262626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1" name="等腰三角形 14"/>
          <p:cNvSpPr/>
          <p:nvPr/>
        </p:nvSpPr>
        <p:spPr>
          <a:xfrm rot="3761573">
            <a:off x="2471370" y="3431942"/>
            <a:ext cx="588993" cy="403980"/>
          </a:xfrm>
          <a:prstGeom prst="triangle">
            <a:avLst/>
          </a:prstGeom>
          <a:solidFill>
            <a:srgbClr val="D9969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2" name="等腰三角形 15"/>
          <p:cNvSpPr/>
          <p:nvPr/>
        </p:nvSpPr>
        <p:spPr>
          <a:xfrm rot="20371609">
            <a:off x="3838135" y="3416066"/>
            <a:ext cx="211766" cy="155967"/>
          </a:xfrm>
          <a:prstGeom prst="triangle">
            <a:avLst/>
          </a:prstGeom>
          <a:solidFill>
            <a:srgbClr val="262626"/>
          </a:solidFill>
          <a:ln w="25400">
            <a:solidFill>
              <a:srgbClr val="262626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3" name="TextBox 16"/>
          <p:cNvSpPr txBox="1"/>
          <p:nvPr/>
        </p:nvSpPr>
        <p:spPr>
          <a:xfrm>
            <a:off x="2808412" y="2043291"/>
            <a:ext cx="782202" cy="1551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9600" b="1">
                <a:solidFill>
                  <a:srgbClr val="262626"/>
                </a:solidFill>
                <a:latin typeface="造字工房尚雅体演示版常规体"/>
                <a:ea typeface="造字工房尚雅体演示版常规体"/>
                <a:cs typeface="造字工房尚雅体演示版常规体"/>
                <a:sym typeface="造字工房尚雅体演示版常规体"/>
              </a:defRPr>
            </a:lvl1pPr>
          </a:lstStyle>
          <a:p>
            <a:r>
              <a:t>2</a:t>
            </a:r>
          </a:p>
        </p:txBody>
      </p:sp>
      <p:sp>
        <p:nvSpPr>
          <p:cNvPr id="344" name="TextBox 27"/>
          <p:cNvSpPr txBox="1"/>
          <p:nvPr/>
        </p:nvSpPr>
        <p:spPr>
          <a:xfrm>
            <a:off x="5225266" y="2924539"/>
            <a:ext cx="4078990" cy="646331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600" spc="3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lvl1pPr>
          </a:lstStyle>
          <a:p>
            <a:pPr algn="l"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>
                <a:latin typeface="微软雅黑 Light" panose="020B0502040204020203" charset="-122"/>
                <a:ea typeface="微软雅黑 Light" panose="020B0502040204020203" charset="-122"/>
                <a:sym typeface="微软雅黑 Light" panose="020B0502040204020203" charset="-122"/>
              </a:rPr>
              <a:t>电商系统数据</a:t>
            </a:r>
            <a:r>
              <a:rPr lang="zh-CN" altLang="en-US">
                <a:latin typeface="微软雅黑 Light" panose="020B0502040204020203" charset="-122"/>
                <a:ea typeface="微软雅黑 Light" panose="020B0502040204020203" charset="-122"/>
                <a:sym typeface="微软雅黑 Light" panose="020B0502040204020203" charset="-122"/>
              </a:rPr>
              <a:t>采集</a:t>
            </a:r>
            <a:endParaRPr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45" name="直接连接符 32"/>
          <p:cNvSpPr/>
          <p:nvPr/>
        </p:nvSpPr>
        <p:spPr>
          <a:xfrm flipH="1">
            <a:off x="5841299" y="2605159"/>
            <a:ext cx="388717" cy="326857"/>
          </a:xfrm>
          <a:prstGeom prst="line">
            <a:avLst/>
          </a:prstGeom>
          <a:ln w="12700">
            <a:solidFill>
              <a:srgbClr val="26262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6" name="直接连接符 33"/>
          <p:cNvSpPr/>
          <p:nvPr/>
        </p:nvSpPr>
        <p:spPr>
          <a:xfrm flipH="1">
            <a:off x="8655385" y="3494049"/>
            <a:ext cx="654558" cy="534335"/>
          </a:xfrm>
          <a:prstGeom prst="line">
            <a:avLst/>
          </a:prstGeom>
          <a:ln w="12700">
            <a:solidFill>
              <a:srgbClr val="C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7" name="直接连接符 35"/>
          <p:cNvSpPr/>
          <p:nvPr/>
        </p:nvSpPr>
        <p:spPr>
          <a:xfrm flipH="1">
            <a:off x="7762637" y="2655326"/>
            <a:ext cx="388716" cy="326857"/>
          </a:xfrm>
          <a:prstGeom prst="line">
            <a:avLst/>
          </a:prstGeom>
          <a:ln w="38100">
            <a:solidFill>
              <a:srgbClr val="C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8" name="直接连接符 36"/>
          <p:cNvSpPr/>
          <p:nvPr/>
        </p:nvSpPr>
        <p:spPr>
          <a:xfrm flipH="1">
            <a:off x="6035658" y="3573791"/>
            <a:ext cx="654558" cy="534335"/>
          </a:xfrm>
          <a:prstGeom prst="line">
            <a:avLst/>
          </a:prstGeom>
          <a:ln w="38100">
            <a:solidFill>
              <a:srgbClr val="262626"/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组合 1"/>
          <p:cNvGrpSpPr/>
          <p:nvPr/>
        </p:nvGrpSpPr>
        <p:grpSpPr>
          <a:xfrm>
            <a:off x="11639822" y="296059"/>
            <a:ext cx="777433" cy="871310"/>
            <a:chOff x="0" y="0"/>
            <a:chExt cx="777432" cy="871308"/>
          </a:xfrm>
        </p:grpSpPr>
        <p:sp>
          <p:nvSpPr>
            <p:cNvPr id="366" name="直接连接符 2"/>
            <p:cNvSpPr/>
            <p:nvPr/>
          </p:nvSpPr>
          <p:spPr>
            <a:xfrm>
              <a:off x="0" y="0"/>
              <a:ext cx="777433" cy="653713"/>
            </a:xfrm>
            <a:prstGeom prst="line">
              <a:avLst/>
            </a:prstGeom>
            <a:noFill/>
            <a:ln w="38100" cap="flat">
              <a:solidFill>
                <a:srgbClr val="26262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7" name="直接连接符 3"/>
            <p:cNvSpPr/>
            <p:nvPr/>
          </p:nvSpPr>
          <p:spPr>
            <a:xfrm>
              <a:off x="252415" y="544452"/>
              <a:ext cx="388717" cy="326858"/>
            </a:xfrm>
            <a:prstGeom prst="line">
              <a:avLst/>
            </a:prstGeom>
            <a:noFill/>
            <a:ln w="12700" cap="flat">
              <a:solidFill>
                <a:srgbClr val="C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70" name="左中括号 5"/>
          <p:cNvSpPr/>
          <p:nvPr/>
        </p:nvSpPr>
        <p:spPr>
          <a:xfrm flipH="1">
            <a:off x="11464546" y="610689"/>
            <a:ext cx="72009" cy="504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71" y="21600"/>
                  <a:pt x="0" y="21485"/>
                  <a:pt x="0" y="21343"/>
                </a:cubicBezTo>
                <a:lnTo>
                  <a:pt x="0" y="257"/>
                </a:lnTo>
                <a:cubicBezTo>
                  <a:pt x="0" y="115"/>
                  <a:pt x="9671" y="0"/>
                  <a:pt x="21600" y="0"/>
                </a:cubicBezTo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grpSp>
        <p:nvGrpSpPr>
          <p:cNvPr id="373" name="组合 8"/>
          <p:cNvGrpSpPr/>
          <p:nvPr/>
        </p:nvGrpSpPr>
        <p:grpSpPr>
          <a:xfrm>
            <a:off x="3664205" y="2011102"/>
            <a:ext cx="3456385" cy="3456385"/>
            <a:chOff x="0" y="0"/>
            <a:chExt cx="3456383" cy="3456383"/>
          </a:xfrm>
        </p:grpSpPr>
        <p:sp>
          <p:nvSpPr>
            <p:cNvPr id="371" name="矩形 6"/>
            <p:cNvSpPr/>
            <p:nvPr/>
          </p:nvSpPr>
          <p:spPr>
            <a:xfrm>
              <a:off x="0" y="0"/>
              <a:ext cx="3456384" cy="3456384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2" name="矩形 7"/>
            <p:cNvSpPr/>
            <p:nvPr/>
          </p:nvSpPr>
          <p:spPr>
            <a:xfrm>
              <a:off x="0" y="0"/>
              <a:ext cx="3456384" cy="3456384"/>
            </a:xfrm>
            <a:prstGeom prst="rect">
              <a:avLst/>
            </a:prstGeom>
            <a:solidFill>
              <a:srgbClr val="262626">
                <a:alpha val="3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74" name="椭圆 9"/>
          <p:cNvSpPr/>
          <p:nvPr/>
        </p:nvSpPr>
        <p:spPr>
          <a:xfrm>
            <a:off x="999908" y="1435037"/>
            <a:ext cx="4680522" cy="4680522"/>
          </a:xfrm>
          <a:prstGeom prst="ellipse">
            <a:avLst/>
          </a:prstGeom>
          <a:ln w="76200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5" name="弧形 10"/>
          <p:cNvSpPr/>
          <p:nvPr/>
        </p:nvSpPr>
        <p:spPr>
          <a:xfrm rot="19892759">
            <a:off x="5916209" y="3335862"/>
            <a:ext cx="1100055" cy="1321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60" h="21600" extrusionOk="0">
                <a:moveTo>
                  <a:pt x="0" y="0"/>
                </a:moveTo>
                <a:cubicBezTo>
                  <a:pt x="6214" y="0"/>
                  <a:pt x="11715" y="2169"/>
                  <a:pt x="15735" y="6265"/>
                </a:cubicBezTo>
                <a:cubicBezTo>
                  <a:pt x="19895" y="10502"/>
                  <a:pt x="21600" y="16145"/>
                  <a:pt x="20368" y="21600"/>
                </a:cubicBezTo>
              </a:path>
            </a:pathLst>
          </a:custGeom>
          <a:ln w="76200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379" name="TextBox 14"/>
          <p:cNvSpPr txBox="1"/>
          <p:nvPr/>
        </p:nvSpPr>
        <p:spPr>
          <a:xfrm>
            <a:off x="778388" y="2856520"/>
            <a:ext cx="2613660" cy="17659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lnSpc>
                <a:spcPct val="150000"/>
              </a:lnSpc>
              <a:defRPr sz="1400" spc="300">
                <a:solidFill>
                  <a:srgbClr val="595959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lvl1pPr>
          </a:lstStyle>
          <a:p>
            <a:pPr algn="just" eaLnBrk="1">
              <a:lnSpc>
                <a:spcPct val="150000"/>
              </a:lnSpc>
              <a:spcBef>
                <a:spcPts val="600"/>
              </a:spcBef>
              <a:spcAft>
                <a:spcPts val="100"/>
              </a:spcAft>
            </a:pPr>
            <a:r>
              <a:rPr lang="zh-CN" altLang="zh-CN" sz="1600" b="1" kern="100" dirty="0">
                <a:cs typeface="Times New Roman" panose="02020603050405020304" pitchFamily="18" charset="0"/>
                <a:sym typeface="+mn-ea"/>
              </a:rPr>
              <a:t>目标数据</a:t>
            </a:r>
            <a:endParaRPr lang="zh-CN" altLang="zh-CN" sz="1600" b="1" kern="100" dirty="0">
              <a:effectLst/>
              <a:cs typeface="Times New Roman" panose="02020603050405020304" pitchFamily="18" charset="0"/>
            </a:endParaRPr>
          </a:p>
          <a:p>
            <a:pPr eaLnBrk="1">
              <a:lnSpc>
                <a:spcPct val="150000"/>
              </a:lnSpc>
            </a:pPr>
            <a:r>
              <a:rPr lang="zh-CN" altLang="zh-CN" kern="100" dirty="0">
                <a:cs typeface="Times New Roman" panose="02020603050405020304" pitchFamily="18" charset="0"/>
                <a:sym typeface="+mn-ea"/>
              </a:rPr>
              <a:t>我们要收集和分析的数据主要包括</a:t>
            </a:r>
            <a:r>
              <a:rPr lang="zh-CN" altLang="zh-CN" b="1" kern="100" dirty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页面数据</a:t>
            </a:r>
            <a:r>
              <a:rPr lang="zh-CN" altLang="zh-CN" kern="100" dirty="0">
                <a:cs typeface="Times New Roman" panose="02020603050405020304" pitchFamily="18" charset="0"/>
                <a:sym typeface="+mn-ea"/>
              </a:rPr>
              <a:t>、</a:t>
            </a:r>
            <a:r>
              <a:rPr lang="zh-CN" altLang="zh-CN" b="1" kern="100" dirty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事件数据、曝光数据、启动数据和错误数据。</a:t>
            </a:r>
          </a:p>
        </p:txBody>
      </p:sp>
      <p:sp>
        <p:nvSpPr>
          <p:cNvPr id="380" name="直角三角形 16"/>
          <p:cNvSpPr/>
          <p:nvPr/>
        </p:nvSpPr>
        <p:spPr>
          <a:xfrm flipH="1" flipV="1">
            <a:off x="3232409" y="2658802"/>
            <a:ext cx="216025" cy="2160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1" name="TextBox 17"/>
          <p:cNvSpPr txBox="1"/>
          <p:nvPr/>
        </p:nvSpPr>
        <p:spPr>
          <a:xfrm>
            <a:off x="7355718" y="2011335"/>
            <a:ext cx="4215130" cy="332295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lnSpc>
                <a:spcPct val="150000"/>
              </a:lnSpc>
              <a:defRPr sz="1400" spc="300">
                <a:solidFill>
                  <a:srgbClr val="595959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lvl1pPr>
          </a:lstStyle>
          <a:p>
            <a:r>
              <a:rPr lang="zh-CN" altLang="zh-CN" b="1" kern="100" dirty="0">
                <a:cs typeface="Times New Roman" panose="02020603050405020304" pitchFamily="18" charset="0"/>
                <a:sym typeface="+mn-ea"/>
              </a:rPr>
              <a:t>页面数据</a:t>
            </a:r>
            <a:r>
              <a:rPr lang="zh-CN" altLang="zh-CN" kern="100" dirty="0">
                <a:cs typeface="Times New Roman" panose="02020603050405020304" pitchFamily="18" charset="0"/>
                <a:sym typeface="+mn-ea"/>
              </a:rPr>
              <a:t>记录一个页面的用户访问情况，包括</a:t>
            </a:r>
            <a:r>
              <a:rPr lang="zh-CN" altLang="zh-CN" kern="100" dirty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访问时间、停留时间、页面路径</a:t>
            </a:r>
            <a:r>
              <a:rPr lang="zh-CN" altLang="zh-CN" kern="100" dirty="0">
                <a:cs typeface="Times New Roman" panose="02020603050405020304" pitchFamily="18" charset="0"/>
                <a:sym typeface="+mn-ea"/>
              </a:rPr>
              <a:t>等信息。</a:t>
            </a:r>
            <a:endParaRPr lang="en-US" altLang="zh-CN" b="1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r>
              <a:rPr lang="zh-CN" altLang="zh-CN" b="1" kern="100" dirty="0">
                <a:sym typeface="+mn-ea"/>
              </a:rPr>
              <a:t>事件数据</a:t>
            </a:r>
            <a:r>
              <a:rPr lang="zh-CN" altLang="zh-CN" kern="100" dirty="0">
                <a:sym typeface="+mn-ea"/>
              </a:rPr>
              <a:t>记录应用内一个具体操作行为，包括</a:t>
            </a:r>
            <a:r>
              <a:rPr lang="zh-CN" altLang="zh-CN" kern="100" dirty="0">
                <a:solidFill>
                  <a:srgbClr val="FF0000"/>
                </a:solidFill>
                <a:sym typeface="+mn-ea"/>
              </a:rPr>
              <a:t>操作类型、操作对象、操作对象描述</a:t>
            </a:r>
            <a:r>
              <a:rPr lang="zh-CN" altLang="zh-CN" kern="100" dirty="0">
                <a:sym typeface="+mn-ea"/>
              </a:rPr>
              <a:t>等信息。</a:t>
            </a:r>
            <a:endParaRPr lang="zh-CN" altLang="zh-CN" kern="100" dirty="0">
              <a:effectLst/>
            </a:endParaRPr>
          </a:p>
          <a:p>
            <a:r>
              <a:rPr lang="zh-CN" altLang="zh-CN" b="1" kern="100" dirty="0">
                <a:sym typeface="+mn-ea"/>
              </a:rPr>
              <a:t>曝光数据</a:t>
            </a:r>
            <a:r>
              <a:rPr lang="zh-CN" altLang="zh-CN" kern="100" dirty="0">
                <a:sym typeface="+mn-ea"/>
              </a:rPr>
              <a:t>记录页面所曝光的内容，包括</a:t>
            </a:r>
            <a:r>
              <a:rPr lang="zh-CN" altLang="zh-CN" kern="100" dirty="0">
                <a:solidFill>
                  <a:srgbClr val="FF0000"/>
                </a:solidFill>
                <a:sym typeface="+mn-ea"/>
              </a:rPr>
              <a:t>曝光对象，曝光类型</a:t>
            </a:r>
            <a:r>
              <a:rPr lang="zh-CN" altLang="zh-CN" kern="100" dirty="0">
                <a:sym typeface="+mn-ea"/>
              </a:rPr>
              <a:t>等信息。</a:t>
            </a:r>
            <a:endParaRPr lang="zh-CN" altLang="zh-CN" kern="100" dirty="0">
              <a:effectLst/>
            </a:endParaRPr>
          </a:p>
          <a:p>
            <a:r>
              <a:rPr lang="zh-CN" altLang="zh-CN" b="1" kern="100" dirty="0">
                <a:sym typeface="+mn-ea"/>
              </a:rPr>
              <a:t>启动数据</a:t>
            </a:r>
            <a:r>
              <a:rPr lang="zh-CN" altLang="zh-CN" kern="100" dirty="0">
                <a:sym typeface="+mn-ea"/>
              </a:rPr>
              <a:t>记录应用的启动信息。</a:t>
            </a:r>
            <a:endParaRPr lang="zh-CN" altLang="zh-CN" kern="100" dirty="0">
              <a:effectLst/>
            </a:endParaRPr>
          </a:p>
          <a:p>
            <a:r>
              <a:rPr lang="zh-CN" altLang="zh-CN" b="1" kern="100" dirty="0">
                <a:sym typeface="+mn-ea"/>
              </a:rPr>
              <a:t>错误数据</a:t>
            </a:r>
            <a:r>
              <a:rPr lang="zh-CN" altLang="zh-CN" kern="100" dirty="0">
                <a:sym typeface="+mn-ea"/>
              </a:rPr>
              <a:t>记录应用使用过程中的错误信息，包括</a:t>
            </a:r>
            <a:r>
              <a:rPr lang="zh-CN" altLang="zh-CN" kern="100" dirty="0">
                <a:solidFill>
                  <a:srgbClr val="FF0000"/>
                </a:solidFill>
                <a:sym typeface="+mn-ea"/>
              </a:rPr>
              <a:t>错误编号</a:t>
            </a:r>
            <a:r>
              <a:rPr lang="zh-CN" altLang="zh-CN" kern="100" dirty="0">
                <a:sym typeface="+mn-ea"/>
              </a:rPr>
              <a:t>及</a:t>
            </a:r>
            <a:r>
              <a:rPr lang="zh-CN" altLang="zh-CN" kern="100" dirty="0">
                <a:solidFill>
                  <a:srgbClr val="FF0000"/>
                </a:solidFill>
                <a:sym typeface="+mn-ea"/>
              </a:rPr>
              <a:t>错误信息</a:t>
            </a:r>
            <a:r>
              <a:rPr lang="zh-CN" altLang="zh-CN" kern="100" dirty="0">
                <a:sym typeface="+mn-ea"/>
              </a:rPr>
              <a:t>。</a:t>
            </a:r>
          </a:p>
        </p:txBody>
      </p:sp>
      <p:sp>
        <p:nvSpPr>
          <p:cNvPr id="382" name="直角三角形 18"/>
          <p:cNvSpPr/>
          <p:nvPr/>
        </p:nvSpPr>
        <p:spPr>
          <a:xfrm flipV="1">
            <a:off x="7264604" y="2011102"/>
            <a:ext cx="216025" cy="2160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3" name="直角三角形 19"/>
          <p:cNvSpPr/>
          <p:nvPr/>
        </p:nvSpPr>
        <p:spPr>
          <a:xfrm>
            <a:off x="7264604" y="5251844"/>
            <a:ext cx="216025" cy="2160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3" name="矩形 3"/>
          <p:cNvSpPr txBox="1"/>
          <p:nvPr/>
        </p:nvSpPr>
        <p:spPr>
          <a:xfrm>
            <a:off x="8050435" y="620305"/>
            <a:ext cx="3311162" cy="52322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algn="r">
              <a:defRPr b="1"/>
            </a:pPr>
            <a:r>
              <a:rPr sz="2800">
                <a:latin typeface="微软雅黑 Light" panose="020B0502040204020203" charset="-122"/>
                <a:ea typeface="微软雅黑 Light" panose="020B0502040204020203" charset="-122"/>
                <a:sym typeface="微软雅黑 Light" panose="020B0502040204020203" charset="-122"/>
              </a:rPr>
              <a:t>电商系统数据</a:t>
            </a:r>
            <a:r>
              <a:rPr lang="zh-CN" altLang="en-US" sz="2800">
                <a:latin typeface="微软雅黑 Light" panose="020B0502040204020203" charset="-122"/>
                <a:ea typeface="微软雅黑 Light" panose="020B0502040204020203" charset="-122"/>
                <a:sym typeface="微软雅黑 Light" panose="020B0502040204020203" charset="-122"/>
              </a:rPr>
              <a:t>采集</a:t>
            </a:r>
            <a:r>
              <a:rPr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 </a:t>
            </a:r>
            <a:r>
              <a:rPr sz="28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 </a:t>
            </a:r>
            <a:r>
              <a:rPr sz="280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98703" y="1299647"/>
            <a:ext cx="2533650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用户行为数据采集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Arial" panose="020B0604020202020204"/>
              <a:sym typeface="+mn-ea"/>
            </a:endParaRPr>
          </a:p>
        </p:txBody>
      </p:sp>
      <p:sp>
        <p:nvSpPr>
          <p:cNvPr id="3" name="直角三角形 18"/>
          <p:cNvSpPr/>
          <p:nvPr/>
        </p:nvSpPr>
        <p:spPr>
          <a:xfrm rot="10800000" flipV="1">
            <a:off x="3232354" y="4674927"/>
            <a:ext cx="216025" cy="2160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" name="组合 1"/>
          <p:cNvGrpSpPr/>
          <p:nvPr/>
        </p:nvGrpSpPr>
        <p:grpSpPr>
          <a:xfrm>
            <a:off x="11639822" y="296059"/>
            <a:ext cx="777433" cy="871310"/>
            <a:chOff x="0" y="0"/>
            <a:chExt cx="777432" cy="871308"/>
          </a:xfrm>
        </p:grpSpPr>
        <p:sp>
          <p:nvSpPr>
            <p:cNvPr id="386" name="直接连接符 2"/>
            <p:cNvSpPr/>
            <p:nvPr/>
          </p:nvSpPr>
          <p:spPr>
            <a:xfrm>
              <a:off x="0" y="0"/>
              <a:ext cx="777433" cy="653713"/>
            </a:xfrm>
            <a:prstGeom prst="line">
              <a:avLst/>
            </a:prstGeom>
            <a:noFill/>
            <a:ln w="38100" cap="flat">
              <a:solidFill>
                <a:srgbClr val="26262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87" name="直接连接符 3"/>
            <p:cNvSpPr/>
            <p:nvPr/>
          </p:nvSpPr>
          <p:spPr>
            <a:xfrm>
              <a:off x="252415" y="544452"/>
              <a:ext cx="388717" cy="326858"/>
            </a:xfrm>
            <a:prstGeom prst="line">
              <a:avLst/>
            </a:prstGeom>
            <a:noFill/>
            <a:ln w="12700" cap="flat">
              <a:solidFill>
                <a:srgbClr val="C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90" name="左中括号 5"/>
          <p:cNvSpPr/>
          <p:nvPr/>
        </p:nvSpPr>
        <p:spPr>
          <a:xfrm flipH="1">
            <a:off x="11464546" y="610689"/>
            <a:ext cx="72009" cy="504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71" y="21600"/>
                  <a:pt x="0" y="21485"/>
                  <a:pt x="0" y="21343"/>
                </a:cubicBezTo>
                <a:lnTo>
                  <a:pt x="0" y="257"/>
                </a:lnTo>
                <a:cubicBezTo>
                  <a:pt x="0" y="115"/>
                  <a:pt x="9671" y="0"/>
                  <a:pt x="21600" y="0"/>
                </a:cubicBezTo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393" name="TextBox 9"/>
          <p:cNvSpPr txBox="1"/>
          <p:nvPr/>
        </p:nvSpPr>
        <p:spPr>
          <a:xfrm>
            <a:off x="1270669" y="3356991"/>
            <a:ext cx="9793090" cy="1107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400" spc="300">
                <a:solidFill>
                  <a:srgbClr val="FFFFFF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lvl1pPr>
          </a:lstStyle>
          <a:p>
            <a:r>
              <a:t>您的内容打在这里，或者通过复制您的文本后，在此框中选择粘贴。您的内容打在这里，或者通过复制您的文本后，在此框中选择粘贴。您的内容打在这里，或者通过复制您的文本后，在此框中选择粘贴。您的内容打在这里，或者通过复制您的文本后，在此框中选择粘贴。</a:t>
            </a:r>
          </a:p>
        </p:txBody>
      </p:sp>
      <p:sp>
        <p:nvSpPr>
          <p:cNvPr id="353" name="矩形 3"/>
          <p:cNvSpPr txBox="1"/>
          <p:nvPr/>
        </p:nvSpPr>
        <p:spPr>
          <a:xfrm>
            <a:off x="8050435" y="620305"/>
            <a:ext cx="3311162" cy="52322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algn="r">
              <a:defRPr b="1"/>
            </a:pPr>
            <a:r>
              <a:rPr sz="2800">
                <a:latin typeface="微软雅黑 Light" panose="020B0502040204020203" charset="-122"/>
                <a:ea typeface="微软雅黑 Light" panose="020B0502040204020203" charset="-122"/>
                <a:sym typeface="微软雅黑 Light" panose="020B0502040204020203" charset="-122"/>
              </a:rPr>
              <a:t>电商系统数据</a:t>
            </a:r>
            <a:r>
              <a:rPr lang="zh-CN" altLang="en-US" sz="2800">
                <a:latin typeface="微软雅黑 Light" panose="020B0502040204020203" charset="-122"/>
                <a:ea typeface="微软雅黑 Light" panose="020B0502040204020203" charset="-122"/>
                <a:sym typeface="微软雅黑 Light" panose="020B0502040204020203" charset="-122"/>
              </a:rPr>
              <a:t>采集</a:t>
            </a:r>
            <a:r>
              <a:rPr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 </a:t>
            </a:r>
            <a:r>
              <a:rPr sz="28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 </a:t>
            </a:r>
            <a:r>
              <a:rPr sz="2800">
                <a:solidFill>
                  <a:srgbClr val="C00000"/>
                </a:solidFill>
              </a:rPr>
              <a:t>2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541" y="1231807"/>
            <a:ext cx="10002338" cy="562619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474200" y="1196975"/>
            <a:ext cx="1800225" cy="360045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组合 1"/>
          <p:cNvGrpSpPr/>
          <p:nvPr/>
        </p:nvGrpSpPr>
        <p:grpSpPr>
          <a:xfrm>
            <a:off x="11639822" y="296059"/>
            <a:ext cx="777433" cy="871310"/>
            <a:chOff x="0" y="0"/>
            <a:chExt cx="777432" cy="871308"/>
          </a:xfrm>
        </p:grpSpPr>
        <p:sp>
          <p:nvSpPr>
            <p:cNvPr id="395" name="直接连接符 2"/>
            <p:cNvSpPr/>
            <p:nvPr/>
          </p:nvSpPr>
          <p:spPr>
            <a:xfrm>
              <a:off x="0" y="0"/>
              <a:ext cx="777433" cy="653713"/>
            </a:xfrm>
            <a:prstGeom prst="line">
              <a:avLst/>
            </a:prstGeom>
            <a:noFill/>
            <a:ln w="38100" cap="flat">
              <a:solidFill>
                <a:srgbClr val="26262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96" name="直接连接符 3"/>
            <p:cNvSpPr/>
            <p:nvPr/>
          </p:nvSpPr>
          <p:spPr>
            <a:xfrm>
              <a:off x="252415" y="544452"/>
              <a:ext cx="388717" cy="326858"/>
            </a:xfrm>
            <a:prstGeom prst="line">
              <a:avLst/>
            </a:prstGeom>
            <a:noFill/>
            <a:ln w="12700" cap="flat">
              <a:solidFill>
                <a:srgbClr val="C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99" name="左中括号 5"/>
          <p:cNvSpPr/>
          <p:nvPr/>
        </p:nvSpPr>
        <p:spPr>
          <a:xfrm flipH="1">
            <a:off x="11464546" y="610689"/>
            <a:ext cx="72009" cy="504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71" y="21600"/>
                  <a:pt x="0" y="21485"/>
                  <a:pt x="0" y="21343"/>
                </a:cubicBezTo>
                <a:lnTo>
                  <a:pt x="0" y="257"/>
                </a:lnTo>
                <a:cubicBezTo>
                  <a:pt x="0" y="115"/>
                  <a:pt x="9671" y="0"/>
                  <a:pt x="21600" y="0"/>
                </a:cubicBezTo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402" name="TextBox 11"/>
          <p:cNvSpPr txBox="1"/>
          <p:nvPr/>
        </p:nvSpPr>
        <p:spPr>
          <a:xfrm>
            <a:off x="210185" y="3106420"/>
            <a:ext cx="2567305" cy="64516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lnSpc>
                <a:spcPct val="150000"/>
              </a:lnSpc>
              <a:defRPr sz="1400" spc="300">
                <a:solidFill>
                  <a:srgbClr val="FFFFFF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lvl1pPr>
          </a:lstStyle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启动日志</a:t>
            </a:r>
          </a:p>
        </p:txBody>
      </p:sp>
      <p:sp>
        <p:nvSpPr>
          <p:cNvPr id="353" name="矩形 3"/>
          <p:cNvSpPr txBox="1"/>
          <p:nvPr/>
        </p:nvSpPr>
        <p:spPr>
          <a:xfrm>
            <a:off x="8050435" y="620305"/>
            <a:ext cx="3311162" cy="52322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algn="r">
              <a:defRPr b="1"/>
            </a:pPr>
            <a:r>
              <a:rPr sz="2800">
                <a:latin typeface="微软雅黑 Light" panose="020B0502040204020203" charset="-122"/>
                <a:ea typeface="微软雅黑 Light" panose="020B0502040204020203" charset="-122"/>
                <a:sym typeface="微软雅黑 Light" panose="020B0502040204020203" charset="-122"/>
              </a:rPr>
              <a:t>电商系统数据</a:t>
            </a:r>
            <a:r>
              <a:rPr lang="zh-CN" altLang="en-US" sz="2800">
                <a:latin typeface="微软雅黑 Light" panose="020B0502040204020203" charset="-122"/>
                <a:ea typeface="微软雅黑 Light" panose="020B0502040204020203" charset="-122"/>
                <a:sym typeface="微软雅黑 Light" panose="020B0502040204020203" charset="-122"/>
              </a:rPr>
              <a:t>采集</a:t>
            </a:r>
            <a:r>
              <a:rPr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 </a:t>
            </a:r>
            <a:r>
              <a:rPr sz="28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 </a:t>
            </a:r>
            <a:r>
              <a:rPr sz="2800">
                <a:solidFill>
                  <a:srgbClr val="C00000"/>
                </a:solidFill>
              </a:rPr>
              <a:t>2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035" y="1052830"/>
            <a:ext cx="9494520" cy="5593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D38AA16-56CF-44C5-8ECC-522CDA579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21" y="1578985"/>
            <a:ext cx="10667058" cy="4718421"/>
          </a:xfrm>
          <a:prstGeom prst="rect">
            <a:avLst/>
          </a:prstGeom>
        </p:spPr>
      </p:pic>
      <p:grpSp>
        <p:nvGrpSpPr>
          <p:cNvPr id="397" name="组合 1"/>
          <p:cNvGrpSpPr/>
          <p:nvPr/>
        </p:nvGrpSpPr>
        <p:grpSpPr>
          <a:xfrm>
            <a:off x="11639822" y="296059"/>
            <a:ext cx="777433" cy="871310"/>
            <a:chOff x="0" y="0"/>
            <a:chExt cx="777432" cy="871308"/>
          </a:xfrm>
        </p:grpSpPr>
        <p:sp>
          <p:nvSpPr>
            <p:cNvPr id="395" name="直接连接符 2"/>
            <p:cNvSpPr/>
            <p:nvPr/>
          </p:nvSpPr>
          <p:spPr>
            <a:xfrm>
              <a:off x="0" y="0"/>
              <a:ext cx="777433" cy="653713"/>
            </a:xfrm>
            <a:prstGeom prst="line">
              <a:avLst/>
            </a:prstGeom>
            <a:noFill/>
            <a:ln w="38100" cap="flat">
              <a:solidFill>
                <a:srgbClr val="26262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96" name="直接连接符 3"/>
            <p:cNvSpPr/>
            <p:nvPr/>
          </p:nvSpPr>
          <p:spPr>
            <a:xfrm>
              <a:off x="252415" y="544452"/>
              <a:ext cx="388717" cy="326858"/>
            </a:xfrm>
            <a:prstGeom prst="line">
              <a:avLst/>
            </a:prstGeom>
            <a:noFill/>
            <a:ln w="12700" cap="flat">
              <a:solidFill>
                <a:srgbClr val="C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99" name="左中括号 5"/>
          <p:cNvSpPr/>
          <p:nvPr/>
        </p:nvSpPr>
        <p:spPr>
          <a:xfrm flipH="1">
            <a:off x="11464546" y="610689"/>
            <a:ext cx="72009" cy="504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71" y="21600"/>
                  <a:pt x="0" y="21485"/>
                  <a:pt x="0" y="21343"/>
                </a:cubicBezTo>
                <a:lnTo>
                  <a:pt x="0" y="257"/>
                </a:lnTo>
                <a:cubicBezTo>
                  <a:pt x="0" y="115"/>
                  <a:pt x="9671" y="0"/>
                  <a:pt x="21600" y="0"/>
                </a:cubicBezTo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353" name="矩形 3"/>
          <p:cNvSpPr txBox="1"/>
          <p:nvPr/>
        </p:nvSpPr>
        <p:spPr>
          <a:xfrm>
            <a:off x="8050435" y="620305"/>
            <a:ext cx="3311162" cy="52322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algn="r">
              <a:defRPr b="1"/>
            </a:pPr>
            <a:r>
              <a:rPr sz="2800">
                <a:latin typeface="微软雅黑 Light" panose="020B0502040204020203" charset="-122"/>
                <a:ea typeface="微软雅黑 Light" panose="020B0502040204020203" charset="-122"/>
                <a:sym typeface="微软雅黑 Light" panose="020B0502040204020203" charset="-122"/>
              </a:rPr>
              <a:t>电商系统数据</a:t>
            </a:r>
            <a:r>
              <a:rPr lang="zh-CN" altLang="en-US" sz="2800">
                <a:latin typeface="微软雅黑 Light" panose="020B0502040204020203" charset="-122"/>
                <a:ea typeface="微软雅黑 Light" panose="020B0502040204020203" charset="-122"/>
                <a:sym typeface="微软雅黑 Light" panose="020B0502040204020203" charset="-122"/>
              </a:rPr>
              <a:t>采集</a:t>
            </a:r>
            <a:r>
              <a:rPr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 </a:t>
            </a:r>
            <a:r>
              <a:rPr sz="28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 </a:t>
            </a:r>
            <a:r>
              <a:rPr sz="280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A790B88C-DE42-4E61-B4B9-5C1B26174616}"/>
              </a:ext>
            </a:extLst>
          </p:cNvPr>
          <p:cNvSpPr txBox="1"/>
          <p:nvPr/>
        </p:nvSpPr>
        <p:spPr>
          <a:xfrm>
            <a:off x="1307897" y="447405"/>
            <a:ext cx="3198115" cy="58105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lnSpc>
                <a:spcPct val="150000"/>
              </a:lnSpc>
              <a:defRPr sz="1400" spc="300">
                <a:solidFill>
                  <a:srgbClr val="FFFFFF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lvl1pPr>
          </a:lstStyle>
          <a:p>
            <a:pPr algn="ctr"/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用户行为日志采集</a:t>
            </a:r>
            <a:endPara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68F2E54-A47B-4197-A19B-86C569D997DA}"/>
              </a:ext>
            </a:extLst>
          </p:cNvPr>
          <p:cNvGrpSpPr/>
          <p:nvPr/>
        </p:nvGrpSpPr>
        <p:grpSpPr>
          <a:xfrm>
            <a:off x="4726594" y="1495705"/>
            <a:ext cx="5847680" cy="408082"/>
            <a:chOff x="4811435" y="1505265"/>
            <a:chExt cx="5847680" cy="408082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94667F5-0286-489D-B548-B7BAAF59E028}"/>
                </a:ext>
              </a:extLst>
            </p:cNvPr>
            <p:cNvSpPr txBox="1"/>
            <p:nvPr/>
          </p:nvSpPr>
          <p:spPr>
            <a:xfrm>
              <a:off x="4811435" y="1505265"/>
              <a:ext cx="562590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2000">
                  <a:sym typeface="+mn-ea"/>
                </a:rPr>
                <a:t>File</a:t>
              </a:r>
              <a:endParaRPr lang="zh-CN" altLang="en-US" sz="2000" dirty="0">
                <a:sym typeface="+mn-ea"/>
              </a:endParaRPr>
            </a:p>
          </p:txBody>
        </p:sp>
        <p:sp>
          <p:nvSpPr>
            <p:cNvPr id="8" name="箭头: 右 7">
              <a:extLst>
                <a:ext uri="{FF2B5EF4-FFF2-40B4-BE49-F238E27FC236}">
                  <a16:creationId xmlns:a16="http://schemas.microsoft.com/office/drawing/2014/main" id="{47B6D6A0-6508-4E55-B035-A31DFC167660}"/>
                </a:ext>
              </a:extLst>
            </p:cNvPr>
            <p:cNvSpPr/>
            <p:nvPr/>
          </p:nvSpPr>
          <p:spPr>
            <a:xfrm>
              <a:off x="5374025" y="1596520"/>
              <a:ext cx="388718" cy="217597"/>
            </a:xfrm>
            <a:prstGeom prst="rightArrow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FA71B9B-5F5E-4A68-87EE-B3A09ED2A712}"/>
                </a:ext>
              </a:extLst>
            </p:cNvPr>
            <p:cNvSpPr txBox="1"/>
            <p:nvPr/>
          </p:nvSpPr>
          <p:spPr>
            <a:xfrm>
              <a:off x="5853968" y="1513239"/>
              <a:ext cx="876769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2000">
                  <a:sym typeface="+mn-ea"/>
                </a:rPr>
                <a:t>Flume</a:t>
              </a:r>
              <a:endParaRPr lang="zh-CN" altLang="en-US" sz="2000" dirty="0">
                <a:sym typeface="+mn-ea"/>
              </a:endParaRPr>
            </a:p>
          </p:txBody>
        </p:sp>
        <p:sp>
          <p:nvSpPr>
            <p:cNvPr id="19" name="箭头: 右 18">
              <a:extLst>
                <a:ext uri="{FF2B5EF4-FFF2-40B4-BE49-F238E27FC236}">
                  <a16:creationId xmlns:a16="http://schemas.microsoft.com/office/drawing/2014/main" id="{2910EE33-665B-4702-8E8B-331840035BCF}"/>
                </a:ext>
              </a:extLst>
            </p:cNvPr>
            <p:cNvSpPr/>
            <p:nvPr/>
          </p:nvSpPr>
          <p:spPr>
            <a:xfrm>
              <a:off x="6730737" y="1596519"/>
              <a:ext cx="388718" cy="217597"/>
            </a:xfrm>
            <a:prstGeom prst="rightArrow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1D340BE-2A13-4DAA-AFB1-A4F132BCE646}"/>
                </a:ext>
              </a:extLst>
            </p:cNvPr>
            <p:cNvSpPr txBox="1"/>
            <p:nvPr/>
          </p:nvSpPr>
          <p:spPr>
            <a:xfrm>
              <a:off x="7217795" y="1513239"/>
              <a:ext cx="876769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2000">
                  <a:sym typeface="+mn-ea"/>
                </a:rPr>
                <a:t>Kafka</a:t>
              </a:r>
              <a:endParaRPr lang="zh-CN" altLang="en-US" sz="2000" dirty="0">
                <a:sym typeface="+mn-ea"/>
              </a:endParaRPr>
            </a:p>
          </p:txBody>
        </p:sp>
        <p:sp>
          <p:nvSpPr>
            <p:cNvPr id="21" name="箭头: 右 20">
              <a:extLst>
                <a:ext uri="{FF2B5EF4-FFF2-40B4-BE49-F238E27FC236}">
                  <a16:creationId xmlns:a16="http://schemas.microsoft.com/office/drawing/2014/main" id="{E51A4B98-441C-4970-9036-9738C0B69E37}"/>
                </a:ext>
              </a:extLst>
            </p:cNvPr>
            <p:cNvSpPr/>
            <p:nvPr/>
          </p:nvSpPr>
          <p:spPr>
            <a:xfrm>
              <a:off x="8028809" y="1593603"/>
              <a:ext cx="388718" cy="217597"/>
            </a:xfrm>
            <a:prstGeom prst="rightArrow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A54A929-6457-4C55-8D8A-A1DB2DF92BDA}"/>
                </a:ext>
              </a:extLst>
            </p:cNvPr>
            <p:cNvSpPr txBox="1"/>
            <p:nvPr/>
          </p:nvSpPr>
          <p:spPr>
            <a:xfrm>
              <a:off x="8467193" y="1505265"/>
              <a:ext cx="876769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2000">
                  <a:sym typeface="+mn-ea"/>
                </a:rPr>
                <a:t>Flume</a:t>
              </a:r>
              <a:endParaRPr lang="zh-CN" altLang="en-US" sz="2000" dirty="0">
                <a:sym typeface="+mn-ea"/>
              </a:endParaRPr>
            </a:p>
          </p:txBody>
        </p:sp>
        <p:sp>
          <p:nvSpPr>
            <p:cNvPr id="24" name="箭头: 右 23">
              <a:extLst>
                <a:ext uri="{FF2B5EF4-FFF2-40B4-BE49-F238E27FC236}">
                  <a16:creationId xmlns:a16="http://schemas.microsoft.com/office/drawing/2014/main" id="{91911AE4-0863-4F14-A258-F80BB32DD6C1}"/>
                </a:ext>
              </a:extLst>
            </p:cNvPr>
            <p:cNvSpPr/>
            <p:nvPr/>
          </p:nvSpPr>
          <p:spPr>
            <a:xfrm>
              <a:off x="9343962" y="1588545"/>
              <a:ext cx="388718" cy="217597"/>
            </a:xfrm>
            <a:prstGeom prst="rightArrow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C01F525-65F7-4476-A4C5-C37038A13C16}"/>
                </a:ext>
              </a:extLst>
            </p:cNvPr>
            <p:cNvSpPr txBox="1"/>
            <p:nvPr/>
          </p:nvSpPr>
          <p:spPr>
            <a:xfrm>
              <a:off x="9782346" y="1513239"/>
              <a:ext cx="876769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2000">
                  <a:sym typeface="+mn-ea"/>
                </a:rPr>
                <a:t>HDFS</a:t>
              </a:r>
              <a:endParaRPr lang="zh-CN" altLang="en-US" sz="2000" dirty="0">
                <a:sym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1605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组合 3"/>
          <p:cNvGrpSpPr/>
          <p:nvPr/>
        </p:nvGrpSpPr>
        <p:grpSpPr>
          <a:xfrm>
            <a:off x="707085" y="1763227"/>
            <a:ext cx="1105803" cy="815647"/>
            <a:chOff x="0" y="0"/>
            <a:chExt cx="1105801" cy="815645"/>
          </a:xfrm>
        </p:grpSpPr>
        <p:sp>
          <p:nvSpPr>
            <p:cNvPr id="237" name="直接连接符 1"/>
            <p:cNvSpPr/>
            <p:nvPr/>
          </p:nvSpPr>
          <p:spPr>
            <a:xfrm flipH="1">
              <a:off x="0" y="161933"/>
              <a:ext cx="777432" cy="653713"/>
            </a:xfrm>
            <a:prstGeom prst="line">
              <a:avLst/>
            </a:prstGeom>
            <a:noFill/>
            <a:ln w="76200" cap="flat">
              <a:solidFill>
                <a:srgbClr val="C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8" name="直接连接符 2"/>
            <p:cNvSpPr/>
            <p:nvPr/>
          </p:nvSpPr>
          <p:spPr>
            <a:xfrm flipH="1">
              <a:off x="328370" y="0"/>
              <a:ext cx="777432" cy="653713"/>
            </a:xfrm>
            <a:prstGeom prst="line">
              <a:avLst/>
            </a:prstGeom>
            <a:noFill/>
            <a:ln w="12700" cap="flat">
              <a:solidFill>
                <a:srgbClr val="C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42" name="组合 4"/>
          <p:cNvGrpSpPr/>
          <p:nvPr/>
        </p:nvGrpSpPr>
        <p:grpSpPr>
          <a:xfrm>
            <a:off x="1032544" y="4355516"/>
            <a:ext cx="1105803" cy="815646"/>
            <a:chOff x="0" y="0"/>
            <a:chExt cx="1105801" cy="815645"/>
          </a:xfrm>
        </p:grpSpPr>
        <p:sp>
          <p:nvSpPr>
            <p:cNvPr id="240" name="直接连接符 5"/>
            <p:cNvSpPr/>
            <p:nvPr/>
          </p:nvSpPr>
          <p:spPr>
            <a:xfrm flipV="1">
              <a:off x="328370" y="-1"/>
              <a:ext cx="777432" cy="653714"/>
            </a:xfrm>
            <a:prstGeom prst="line">
              <a:avLst/>
            </a:prstGeom>
            <a:noFill/>
            <a:ln w="76200" cap="flat">
              <a:solidFill>
                <a:srgbClr val="26262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1" name="直接连接符 6"/>
            <p:cNvSpPr/>
            <p:nvPr/>
          </p:nvSpPr>
          <p:spPr>
            <a:xfrm flipV="1">
              <a:off x="0" y="161933"/>
              <a:ext cx="777432" cy="653713"/>
            </a:xfrm>
            <a:prstGeom prst="line">
              <a:avLst/>
            </a:prstGeom>
            <a:noFill/>
            <a:ln w="12700" cap="flat">
              <a:solidFill>
                <a:srgbClr val="26262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43" name="TextBox 8"/>
          <p:cNvSpPr txBox="1"/>
          <p:nvPr/>
        </p:nvSpPr>
        <p:spPr>
          <a:xfrm>
            <a:off x="1481142" y="2506866"/>
            <a:ext cx="396254" cy="120269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lnSpc>
                <a:spcPct val="250000"/>
              </a:lnSpc>
            </a:pPr>
            <a:r>
              <a:rPr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目</a:t>
            </a:r>
          </a:p>
          <a:p>
            <a:pPr>
              <a:lnSpc>
                <a:spcPct val="250000"/>
              </a:lnSpc>
            </a:pPr>
            <a:r>
              <a:rPr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录</a:t>
            </a:r>
          </a:p>
        </p:txBody>
      </p:sp>
      <p:sp>
        <p:nvSpPr>
          <p:cNvPr id="244" name="矩形 10"/>
          <p:cNvSpPr txBox="1"/>
          <p:nvPr/>
        </p:nvSpPr>
        <p:spPr>
          <a:xfrm>
            <a:off x="1023543" y="3343667"/>
            <a:ext cx="225027" cy="1204886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1000"/>
            </a:lvl1pPr>
          </a:lstStyle>
          <a:p>
            <a:r>
              <a:t>CONTENTS</a:t>
            </a:r>
          </a:p>
        </p:txBody>
      </p:sp>
      <p:grpSp>
        <p:nvGrpSpPr>
          <p:cNvPr id="251" name="组合 32"/>
          <p:cNvGrpSpPr/>
          <p:nvPr/>
        </p:nvGrpSpPr>
        <p:grpSpPr>
          <a:xfrm>
            <a:off x="3209997" y="1052988"/>
            <a:ext cx="4896547" cy="956895"/>
            <a:chOff x="-1" y="-1"/>
            <a:chExt cx="4896546" cy="956894"/>
          </a:xfrm>
        </p:grpSpPr>
        <p:sp>
          <p:nvSpPr>
            <p:cNvPr id="245" name="TextBox 12"/>
            <p:cNvSpPr txBox="1"/>
            <p:nvPr/>
          </p:nvSpPr>
          <p:spPr>
            <a:xfrm>
              <a:off x="143835" y="71159"/>
              <a:ext cx="231277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t>1</a:t>
              </a:r>
            </a:p>
          </p:txBody>
        </p:sp>
        <p:grpSp>
          <p:nvGrpSpPr>
            <p:cNvPr id="248" name="组合 14"/>
            <p:cNvGrpSpPr/>
            <p:nvPr/>
          </p:nvGrpSpPr>
          <p:grpSpPr>
            <a:xfrm>
              <a:off x="-1" y="-1"/>
              <a:ext cx="504058" cy="488792"/>
              <a:chOff x="0" y="0"/>
              <a:chExt cx="504056" cy="488790"/>
            </a:xfrm>
          </p:grpSpPr>
          <p:sp>
            <p:nvSpPr>
              <p:cNvPr id="246" name="左中括号 11"/>
              <p:cNvSpPr/>
              <p:nvPr/>
            </p:nvSpPr>
            <p:spPr>
              <a:xfrm>
                <a:off x="-1" y="-1"/>
                <a:ext cx="144017" cy="4887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9671" y="21600"/>
                      <a:pt x="0" y="21363"/>
                      <a:pt x="0" y="21070"/>
                    </a:cubicBezTo>
                    <a:lnTo>
                      <a:pt x="0" y="530"/>
                    </a:lnTo>
                    <a:cubicBezTo>
                      <a:pt x="0" y="237"/>
                      <a:pt x="9671" y="0"/>
                      <a:pt x="21600" y="0"/>
                    </a:cubicBezTo>
                  </a:path>
                </a:pathLst>
              </a:custGeom>
              <a:noFill/>
              <a:ln w="9525" cap="flat">
                <a:solidFill>
                  <a:srgbClr val="26262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47" name="左中括号 13"/>
              <p:cNvSpPr/>
              <p:nvPr/>
            </p:nvSpPr>
            <p:spPr>
              <a:xfrm flipH="1">
                <a:off x="360040" y="-1"/>
                <a:ext cx="144017" cy="4887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9671" y="21600"/>
                      <a:pt x="0" y="21363"/>
                      <a:pt x="0" y="21070"/>
                    </a:cubicBezTo>
                    <a:lnTo>
                      <a:pt x="0" y="530"/>
                    </a:lnTo>
                    <a:cubicBezTo>
                      <a:pt x="0" y="237"/>
                      <a:pt x="9671" y="0"/>
                      <a:pt x="21600" y="0"/>
                    </a:cubicBezTo>
                  </a:path>
                </a:pathLst>
              </a:custGeom>
              <a:noFill/>
              <a:ln w="9525" cap="flat">
                <a:solidFill>
                  <a:srgbClr val="26262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</p:grpSp>
        <p:sp>
          <p:nvSpPr>
            <p:cNvPr id="249" name="TextBox 15"/>
            <p:cNvSpPr txBox="1"/>
            <p:nvPr/>
          </p:nvSpPr>
          <p:spPr>
            <a:xfrm>
              <a:off x="648072" y="4146"/>
              <a:ext cx="3070224" cy="3670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  <a:sym typeface="微软雅黑 Light" panose="020B0502040204020203" charset="-122"/>
                </a:defRPr>
              </a:lvl1pPr>
            </a:lstStyle>
            <a:p>
              <a:pPr algn="l">
                <a:defRPr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r>
                <a:rPr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  <a:sym typeface="微软雅黑 Light" panose="020B0502040204020203" charset="-122"/>
                </a:rPr>
                <a:t>电商系统需求分析及架构设计</a:t>
              </a:r>
            </a:p>
          </p:txBody>
        </p:sp>
        <p:sp>
          <p:nvSpPr>
            <p:cNvPr id="250" name="TextBox 16"/>
            <p:cNvSpPr txBox="1"/>
            <p:nvPr/>
          </p:nvSpPr>
          <p:spPr>
            <a:xfrm>
              <a:off x="720079" y="436194"/>
              <a:ext cx="4176466" cy="5206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>
                  <a:solidFill>
                    <a:srgbClr val="595959"/>
                  </a:solidFill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  <a:sym typeface="微软雅黑 Light" panose="020B0502040204020203" charset="-122"/>
                </a:defRPr>
              </a:lvl1pPr>
            </a:lstStyle>
            <a:p>
              <a:r>
                <a:rPr lang="en-US"/>
                <a:t>1. </a:t>
              </a:r>
              <a:r>
                <a:t>需求分析</a:t>
              </a:r>
            </a:p>
            <a:p>
              <a:r>
                <a:rPr lang="en-US"/>
                <a:t>2. </a:t>
              </a:r>
              <a:r>
                <a:rPr lang="zh-CN" altLang="en-US"/>
                <a:t>架构</a:t>
              </a:r>
              <a:r>
                <a:t>设计</a:t>
              </a:r>
            </a:p>
          </p:txBody>
        </p:sp>
      </p:grpSp>
      <p:grpSp>
        <p:nvGrpSpPr>
          <p:cNvPr id="258" name="组合 33"/>
          <p:cNvGrpSpPr/>
          <p:nvPr/>
        </p:nvGrpSpPr>
        <p:grpSpPr>
          <a:xfrm>
            <a:off x="3209997" y="2757439"/>
            <a:ext cx="4896547" cy="952750"/>
            <a:chOff x="-1" y="-1"/>
            <a:chExt cx="4896546" cy="952748"/>
          </a:xfrm>
        </p:grpSpPr>
        <p:sp>
          <p:nvSpPr>
            <p:cNvPr id="252" name="TextBox 20"/>
            <p:cNvSpPr txBox="1"/>
            <p:nvPr/>
          </p:nvSpPr>
          <p:spPr>
            <a:xfrm>
              <a:off x="143835" y="69254"/>
              <a:ext cx="231277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t>2</a:t>
              </a:r>
            </a:p>
          </p:txBody>
        </p:sp>
        <p:grpSp>
          <p:nvGrpSpPr>
            <p:cNvPr id="255" name="组合 21"/>
            <p:cNvGrpSpPr/>
            <p:nvPr/>
          </p:nvGrpSpPr>
          <p:grpSpPr>
            <a:xfrm>
              <a:off x="-1" y="-1"/>
              <a:ext cx="504058" cy="488792"/>
              <a:chOff x="0" y="0"/>
              <a:chExt cx="504056" cy="488790"/>
            </a:xfrm>
          </p:grpSpPr>
          <p:sp>
            <p:nvSpPr>
              <p:cNvPr id="253" name="左中括号 22"/>
              <p:cNvSpPr/>
              <p:nvPr/>
            </p:nvSpPr>
            <p:spPr>
              <a:xfrm>
                <a:off x="-1" y="-1"/>
                <a:ext cx="144017" cy="4887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9671" y="21600"/>
                      <a:pt x="0" y="21363"/>
                      <a:pt x="0" y="21070"/>
                    </a:cubicBezTo>
                    <a:lnTo>
                      <a:pt x="0" y="530"/>
                    </a:lnTo>
                    <a:cubicBezTo>
                      <a:pt x="0" y="237"/>
                      <a:pt x="9671" y="0"/>
                      <a:pt x="21600" y="0"/>
                    </a:cubicBezTo>
                  </a:path>
                </a:pathLst>
              </a:custGeom>
              <a:noFill/>
              <a:ln w="9525" cap="flat">
                <a:solidFill>
                  <a:srgbClr val="26262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54" name="左中括号 23"/>
              <p:cNvSpPr/>
              <p:nvPr/>
            </p:nvSpPr>
            <p:spPr>
              <a:xfrm flipH="1">
                <a:off x="360040" y="-1"/>
                <a:ext cx="144017" cy="4887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9671" y="21600"/>
                      <a:pt x="0" y="21363"/>
                      <a:pt x="0" y="21070"/>
                    </a:cubicBezTo>
                    <a:lnTo>
                      <a:pt x="0" y="530"/>
                    </a:lnTo>
                    <a:cubicBezTo>
                      <a:pt x="0" y="237"/>
                      <a:pt x="9671" y="0"/>
                      <a:pt x="21600" y="0"/>
                    </a:cubicBezTo>
                  </a:path>
                </a:pathLst>
              </a:custGeom>
              <a:noFill/>
              <a:ln w="9525" cap="flat">
                <a:solidFill>
                  <a:srgbClr val="26262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</p:grpSp>
        <p:sp>
          <p:nvSpPr>
            <p:cNvPr id="256" name="TextBox 24"/>
            <p:cNvSpPr txBox="1"/>
            <p:nvPr/>
          </p:nvSpPr>
          <p:spPr>
            <a:xfrm>
              <a:off x="648072" y="4146"/>
              <a:ext cx="1938990" cy="369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  <a:sym typeface="微软雅黑 Light" panose="020B0502040204020203" charset="-122"/>
                </a:defRPr>
              </a:lvl1pPr>
            </a:lstStyle>
            <a:p>
              <a:pPr algn="l">
                <a:defRPr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r>
                <a:rPr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  <a:sym typeface="微软雅黑 Light" panose="020B0502040204020203" charset="-122"/>
                </a:rPr>
                <a:t>电商系统数据</a:t>
              </a:r>
              <a:r>
                <a:rPr lang="zh-CN" altLang="en-US"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  <a:sym typeface="微软雅黑 Light" panose="020B0502040204020203" charset="-122"/>
                </a:rPr>
                <a:t>采集</a:t>
              </a:r>
              <a:endParaRPr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endParaRPr>
            </a:p>
          </p:txBody>
        </p:sp>
        <p:sp>
          <p:nvSpPr>
            <p:cNvPr id="257" name="TextBox 25"/>
            <p:cNvSpPr txBox="1"/>
            <p:nvPr/>
          </p:nvSpPr>
          <p:spPr>
            <a:xfrm>
              <a:off x="720079" y="432048"/>
              <a:ext cx="4176466" cy="5206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>
                  <a:solidFill>
                    <a:srgbClr val="595959"/>
                  </a:solidFill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  <a:sym typeface="微软雅黑 Light" panose="020B0502040204020203" charset="-122"/>
                </a:defRPr>
              </a:lvl1pPr>
            </a:lstStyle>
            <a:p>
              <a:r>
                <a:t>1. </a:t>
              </a:r>
              <a:r>
                <a:rPr lang="zh-CN" altLang="en-US"/>
                <a:t>用户行为数据</a:t>
              </a:r>
              <a:endParaRPr/>
            </a:p>
            <a:p>
              <a:r>
                <a:t>2. </a:t>
              </a:r>
              <a:r>
                <a:rPr lang="zh-CN" altLang="en-US"/>
                <a:t>业务数据</a:t>
              </a:r>
              <a:endParaRPr/>
            </a:p>
          </p:txBody>
        </p:sp>
      </p:grpSp>
      <p:grpSp>
        <p:nvGrpSpPr>
          <p:cNvPr id="265" name="组合 34"/>
          <p:cNvGrpSpPr/>
          <p:nvPr/>
        </p:nvGrpSpPr>
        <p:grpSpPr>
          <a:xfrm>
            <a:off x="3209997" y="4594270"/>
            <a:ext cx="4896547" cy="1624907"/>
            <a:chOff x="-1" y="-1"/>
            <a:chExt cx="4896546" cy="1624906"/>
          </a:xfrm>
        </p:grpSpPr>
        <p:sp>
          <p:nvSpPr>
            <p:cNvPr id="259" name="TextBox 26"/>
            <p:cNvSpPr txBox="1"/>
            <p:nvPr/>
          </p:nvSpPr>
          <p:spPr>
            <a:xfrm>
              <a:off x="143835" y="71159"/>
              <a:ext cx="231277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t>3</a:t>
              </a:r>
            </a:p>
          </p:txBody>
        </p:sp>
        <p:grpSp>
          <p:nvGrpSpPr>
            <p:cNvPr id="262" name="组合 27"/>
            <p:cNvGrpSpPr/>
            <p:nvPr/>
          </p:nvGrpSpPr>
          <p:grpSpPr>
            <a:xfrm>
              <a:off x="-1" y="-1"/>
              <a:ext cx="504058" cy="488791"/>
              <a:chOff x="0" y="0"/>
              <a:chExt cx="504056" cy="488789"/>
            </a:xfrm>
          </p:grpSpPr>
          <p:sp>
            <p:nvSpPr>
              <p:cNvPr id="260" name="左中括号 28"/>
              <p:cNvSpPr/>
              <p:nvPr/>
            </p:nvSpPr>
            <p:spPr>
              <a:xfrm>
                <a:off x="-1" y="-1"/>
                <a:ext cx="144017" cy="4887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9671" y="21600"/>
                      <a:pt x="0" y="21363"/>
                      <a:pt x="0" y="21070"/>
                    </a:cubicBezTo>
                    <a:lnTo>
                      <a:pt x="0" y="530"/>
                    </a:lnTo>
                    <a:cubicBezTo>
                      <a:pt x="0" y="237"/>
                      <a:pt x="9671" y="0"/>
                      <a:pt x="21600" y="0"/>
                    </a:cubicBezTo>
                  </a:path>
                </a:pathLst>
              </a:custGeom>
              <a:noFill/>
              <a:ln w="9525" cap="flat">
                <a:solidFill>
                  <a:srgbClr val="26262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61" name="左中括号 29"/>
              <p:cNvSpPr/>
              <p:nvPr/>
            </p:nvSpPr>
            <p:spPr>
              <a:xfrm flipH="1">
                <a:off x="360040" y="-1"/>
                <a:ext cx="144017" cy="4887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9671" y="21600"/>
                      <a:pt x="0" y="21363"/>
                      <a:pt x="0" y="21070"/>
                    </a:cubicBezTo>
                    <a:lnTo>
                      <a:pt x="0" y="530"/>
                    </a:lnTo>
                    <a:cubicBezTo>
                      <a:pt x="0" y="237"/>
                      <a:pt x="9671" y="0"/>
                      <a:pt x="21600" y="0"/>
                    </a:cubicBezTo>
                  </a:path>
                </a:pathLst>
              </a:custGeom>
              <a:noFill/>
              <a:ln w="9525" cap="flat">
                <a:solidFill>
                  <a:srgbClr val="26262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</p:grpSp>
        <p:sp>
          <p:nvSpPr>
            <p:cNvPr id="263" name="TextBox 30"/>
            <p:cNvSpPr txBox="1"/>
            <p:nvPr/>
          </p:nvSpPr>
          <p:spPr>
            <a:xfrm>
              <a:off x="648072" y="4146"/>
              <a:ext cx="1015661" cy="369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  <a:sym typeface="微软雅黑 Light" panose="020B0502040204020203" charset="-122"/>
                </a:defRPr>
              </a:lvl1pPr>
            </a:lstStyle>
            <a:p>
              <a:pPr algn="l">
                <a:defRPr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r>
                <a:rPr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  <a:sym typeface="微软雅黑 Light" panose="020B0502040204020203" charset="-122"/>
                </a:rPr>
                <a:t>数仓建模</a:t>
              </a:r>
            </a:p>
          </p:txBody>
        </p:sp>
        <p:sp>
          <p:nvSpPr>
            <p:cNvPr id="264" name="TextBox 31"/>
            <p:cNvSpPr txBox="1"/>
            <p:nvPr/>
          </p:nvSpPr>
          <p:spPr>
            <a:xfrm>
              <a:off x="720079" y="455357"/>
              <a:ext cx="4176466" cy="116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>
                  <a:solidFill>
                    <a:srgbClr val="595959"/>
                  </a:solidFill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  <a:sym typeface="微软雅黑 Light" panose="020B0502040204020203" charset="-122"/>
                </a:defRPr>
              </a:lvl1pPr>
            </a:lstStyle>
            <a:p>
              <a:r>
                <a:t>1. </a:t>
              </a:r>
              <a:r>
                <a:rPr lang="en-US" altLang="zh-CN"/>
                <a:t>ods</a:t>
              </a:r>
              <a:r>
                <a:rPr lang="zh-CN" altLang="en-US"/>
                <a:t>层</a:t>
              </a:r>
              <a:endParaRPr lang="en-US" altLang="zh-CN"/>
            </a:p>
            <a:p>
              <a:r>
                <a:rPr lang="en-US"/>
                <a:t>2. </a:t>
              </a:r>
              <a:r>
                <a:rPr lang="en-US" altLang="zh-CN"/>
                <a:t>dwd</a:t>
              </a:r>
              <a:r>
                <a:rPr lang="zh-CN" altLang="en-US"/>
                <a:t>层</a:t>
              </a:r>
              <a:endParaRPr lang="en-US" altLang="zh-CN"/>
            </a:p>
            <a:p>
              <a:r>
                <a:rPr lang="en-US"/>
                <a:t>3. </a:t>
              </a:r>
              <a:r>
                <a:rPr lang="en-US" altLang="zh-CN"/>
                <a:t>dws</a:t>
              </a:r>
              <a:r>
                <a:rPr lang="zh-CN" altLang="en-US"/>
                <a:t>层</a:t>
              </a:r>
              <a:endParaRPr lang="en-US" altLang="zh-CN"/>
            </a:p>
            <a:p>
              <a:r>
                <a:rPr lang="en-US"/>
                <a:t>4. </a:t>
              </a:r>
              <a:r>
                <a:rPr lang="en-US" altLang="zh-CN"/>
                <a:t>dwt</a:t>
              </a:r>
              <a:r>
                <a:rPr lang="zh-CN" altLang="en-US"/>
                <a:t>层</a:t>
              </a:r>
              <a:endParaRPr lang="en-US" altLang="zh-CN"/>
            </a:p>
            <a:p>
              <a:r>
                <a:rPr lang="en-US"/>
                <a:t>5. </a:t>
              </a:r>
              <a:r>
                <a:rPr lang="en-US" altLang="zh-CN"/>
                <a:t>ads</a:t>
              </a:r>
              <a:r>
                <a:rPr lang="zh-CN" altLang="en-US"/>
                <a:t>层</a:t>
              </a:r>
              <a:endParaRPr/>
            </a:p>
          </p:txBody>
        </p:sp>
      </p:grpSp>
      <p:sp>
        <p:nvSpPr>
          <p:cNvPr id="266" name="直接连接符 35"/>
          <p:cNvSpPr/>
          <p:nvPr/>
        </p:nvSpPr>
        <p:spPr>
          <a:xfrm flipH="1">
            <a:off x="8250237" y="750734"/>
            <a:ext cx="777433" cy="653713"/>
          </a:xfrm>
          <a:prstGeom prst="line">
            <a:avLst/>
          </a:prstGeom>
          <a:ln w="38100">
            <a:solidFill>
              <a:srgbClr val="C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7" name="直接连接符 36"/>
          <p:cNvSpPr/>
          <p:nvPr/>
        </p:nvSpPr>
        <p:spPr>
          <a:xfrm flipH="1">
            <a:off x="10433495" y="2276264"/>
            <a:ext cx="388717" cy="326857"/>
          </a:xfrm>
          <a:prstGeom prst="line">
            <a:avLst/>
          </a:prstGeom>
          <a:ln w="12700">
            <a:solidFill>
              <a:srgbClr val="26262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8" name="直接连接符 38"/>
          <p:cNvSpPr/>
          <p:nvPr/>
        </p:nvSpPr>
        <p:spPr>
          <a:xfrm flipH="1">
            <a:off x="11057794" y="5949403"/>
            <a:ext cx="388717" cy="326857"/>
          </a:xfrm>
          <a:prstGeom prst="line">
            <a:avLst/>
          </a:prstGeom>
          <a:ln w="12700">
            <a:solidFill>
              <a:srgbClr val="C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9" name="直接连接符 39"/>
          <p:cNvSpPr/>
          <p:nvPr/>
        </p:nvSpPr>
        <p:spPr>
          <a:xfrm flipH="1">
            <a:off x="10943087" y="4005208"/>
            <a:ext cx="777433" cy="653713"/>
          </a:xfrm>
          <a:prstGeom prst="line">
            <a:avLst/>
          </a:prstGeom>
          <a:ln w="38100">
            <a:solidFill>
              <a:srgbClr val="262626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76" name="组合 37"/>
          <p:cNvGrpSpPr/>
          <p:nvPr/>
        </p:nvGrpSpPr>
        <p:grpSpPr>
          <a:xfrm>
            <a:off x="6823188" y="2709181"/>
            <a:ext cx="4896547" cy="978577"/>
            <a:chOff x="-1" y="-1"/>
            <a:chExt cx="4896546" cy="978576"/>
          </a:xfrm>
        </p:grpSpPr>
        <p:sp>
          <p:nvSpPr>
            <p:cNvPr id="270" name="TextBox 26"/>
            <p:cNvSpPr txBox="1"/>
            <p:nvPr/>
          </p:nvSpPr>
          <p:spPr>
            <a:xfrm>
              <a:off x="148280" y="69254"/>
              <a:ext cx="231277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t>4</a:t>
              </a:r>
            </a:p>
          </p:txBody>
        </p:sp>
        <p:grpSp>
          <p:nvGrpSpPr>
            <p:cNvPr id="273" name="组合 41"/>
            <p:cNvGrpSpPr/>
            <p:nvPr/>
          </p:nvGrpSpPr>
          <p:grpSpPr>
            <a:xfrm>
              <a:off x="-1" y="-1"/>
              <a:ext cx="504058" cy="488791"/>
              <a:chOff x="0" y="0"/>
              <a:chExt cx="504056" cy="488789"/>
            </a:xfrm>
          </p:grpSpPr>
          <p:sp>
            <p:nvSpPr>
              <p:cNvPr id="271" name="左中括号 44"/>
              <p:cNvSpPr/>
              <p:nvPr/>
            </p:nvSpPr>
            <p:spPr>
              <a:xfrm>
                <a:off x="-1" y="-1"/>
                <a:ext cx="144017" cy="4887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9671" y="21600"/>
                      <a:pt x="0" y="21363"/>
                      <a:pt x="0" y="21070"/>
                    </a:cubicBezTo>
                    <a:lnTo>
                      <a:pt x="0" y="530"/>
                    </a:lnTo>
                    <a:cubicBezTo>
                      <a:pt x="0" y="237"/>
                      <a:pt x="9671" y="0"/>
                      <a:pt x="21600" y="0"/>
                    </a:cubicBezTo>
                  </a:path>
                </a:pathLst>
              </a:custGeom>
              <a:noFill/>
              <a:ln w="9525" cap="flat">
                <a:solidFill>
                  <a:srgbClr val="26262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72" name="左中括号 45"/>
              <p:cNvSpPr/>
              <p:nvPr/>
            </p:nvSpPr>
            <p:spPr>
              <a:xfrm flipH="1">
                <a:off x="360040" y="-1"/>
                <a:ext cx="144017" cy="4887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9671" y="21600"/>
                      <a:pt x="0" y="21363"/>
                      <a:pt x="0" y="21070"/>
                    </a:cubicBezTo>
                    <a:lnTo>
                      <a:pt x="0" y="530"/>
                    </a:lnTo>
                    <a:cubicBezTo>
                      <a:pt x="0" y="237"/>
                      <a:pt x="9671" y="0"/>
                      <a:pt x="21600" y="0"/>
                    </a:cubicBezTo>
                  </a:path>
                </a:pathLst>
              </a:custGeom>
              <a:noFill/>
              <a:ln w="9525" cap="flat">
                <a:solidFill>
                  <a:srgbClr val="26262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</p:grpSp>
        <p:sp>
          <p:nvSpPr>
            <p:cNvPr id="274" name="TextBox 30"/>
            <p:cNvSpPr txBox="1"/>
            <p:nvPr/>
          </p:nvSpPr>
          <p:spPr>
            <a:xfrm>
              <a:off x="648072" y="4146"/>
              <a:ext cx="1007110" cy="3670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  <a:sym typeface="微软雅黑 Light" panose="020B0502040204020203" charset="-122"/>
                </a:defRPr>
              </a:lvl1pPr>
            </a:lstStyle>
            <a:p>
              <a:pPr algn="l">
                <a:defRPr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r>
                <a:rPr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  <a:sym typeface="微软雅黑 Light" panose="020B0502040204020203" charset="-122"/>
                </a:rPr>
                <a:t>指标分析</a:t>
              </a:r>
            </a:p>
          </p:txBody>
        </p:sp>
        <p:sp>
          <p:nvSpPr>
            <p:cNvPr id="275" name="TextBox 31"/>
            <p:cNvSpPr txBox="1"/>
            <p:nvPr/>
          </p:nvSpPr>
          <p:spPr>
            <a:xfrm>
              <a:off x="720079" y="455357"/>
              <a:ext cx="4176466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>
                  <a:solidFill>
                    <a:srgbClr val="595959"/>
                  </a:solidFill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  <a:sym typeface="微软雅黑 Light" panose="020B0502040204020203" charset="-122"/>
                </a:defRPr>
              </a:lvl1pPr>
            </a:lstStyle>
            <a:p>
              <a:r>
                <a:rPr lang="en-US"/>
                <a:t>1</a:t>
              </a:r>
              <a:r>
                <a:t>.</a:t>
              </a:r>
              <a:r>
                <a:rPr lang="en-US"/>
                <a:t> </a:t>
              </a:r>
              <a:r>
                <a:t>ads到superset过程简述</a:t>
              </a:r>
            </a:p>
            <a:p>
              <a:r>
                <a:rPr lang="en-US"/>
                <a:t>2</a:t>
              </a:r>
              <a:r>
                <a:t>. superset可视化展示</a:t>
              </a:r>
            </a:p>
          </p:txBody>
        </p:sp>
      </p:grpSp>
      <p:grpSp>
        <p:nvGrpSpPr>
          <p:cNvPr id="2" name="组合 37"/>
          <p:cNvGrpSpPr/>
          <p:nvPr/>
        </p:nvGrpSpPr>
        <p:grpSpPr>
          <a:xfrm>
            <a:off x="6823188" y="4581161"/>
            <a:ext cx="4896547" cy="760794"/>
            <a:chOff x="-1" y="-1"/>
            <a:chExt cx="4896546" cy="760793"/>
          </a:xfrm>
        </p:grpSpPr>
        <p:sp>
          <p:nvSpPr>
            <p:cNvPr id="3" name="TextBox 26"/>
            <p:cNvSpPr txBox="1"/>
            <p:nvPr/>
          </p:nvSpPr>
          <p:spPr>
            <a:xfrm>
              <a:off x="143835" y="60999"/>
              <a:ext cx="217170" cy="3670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rPr lang="en-US"/>
                <a:t>5</a:t>
              </a:r>
            </a:p>
          </p:txBody>
        </p:sp>
        <p:grpSp>
          <p:nvGrpSpPr>
            <p:cNvPr id="4" name="组合 41"/>
            <p:cNvGrpSpPr/>
            <p:nvPr/>
          </p:nvGrpSpPr>
          <p:grpSpPr>
            <a:xfrm>
              <a:off x="-1" y="-1"/>
              <a:ext cx="504058" cy="488791"/>
              <a:chOff x="0" y="0"/>
              <a:chExt cx="504056" cy="488789"/>
            </a:xfrm>
          </p:grpSpPr>
          <p:sp>
            <p:nvSpPr>
              <p:cNvPr id="5" name="左中括号 44"/>
              <p:cNvSpPr/>
              <p:nvPr/>
            </p:nvSpPr>
            <p:spPr>
              <a:xfrm>
                <a:off x="-1" y="-1"/>
                <a:ext cx="144017" cy="4887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9671" y="21600"/>
                      <a:pt x="0" y="21363"/>
                      <a:pt x="0" y="21070"/>
                    </a:cubicBezTo>
                    <a:lnTo>
                      <a:pt x="0" y="530"/>
                    </a:lnTo>
                    <a:cubicBezTo>
                      <a:pt x="0" y="237"/>
                      <a:pt x="9671" y="0"/>
                      <a:pt x="21600" y="0"/>
                    </a:cubicBezTo>
                  </a:path>
                </a:pathLst>
              </a:custGeom>
              <a:noFill/>
              <a:ln w="9525" cap="flat">
                <a:solidFill>
                  <a:srgbClr val="26262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" name="左中括号 45"/>
              <p:cNvSpPr/>
              <p:nvPr/>
            </p:nvSpPr>
            <p:spPr>
              <a:xfrm flipH="1">
                <a:off x="360040" y="-1"/>
                <a:ext cx="144017" cy="4887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9671" y="21600"/>
                      <a:pt x="0" y="21363"/>
                      <a:pt x="0" y="21070"/>
                    </a:cubicBezTo>
                    <a:lnTo>
                      <a:pt x="0" y="530"/>
                    </a:lnTo>
                    <a:cubicBezTo>
                      <a:pt x="0" y="237"/>
                      <a:pt x="9671" y="0"/>
                      <a:pt x="21600" y="0"/>
                    </a:cubicBezTo>
                  </a:path>
                </a:pathLst>
              </a:custGeom>
              <a:noFill/>
              <a:ln w="9525" cap="flat">
                <a:solidFill>
                  <a:srgbClr val="26262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</p:grpSp>
        <p:sp>
          <p:nvSpPr>
            <p:cNvPr id="7" name="TextBox 30"/>
            <p:cNvSpPr txBox="1"/>
            <p:nvPr/>
          </p:nvSpPr>
          <p:spPr>
            <a:xfrm>
              <a:off x="648072" y="4146"/>
              <a:ext cx="1676400" cy="3670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  <a:sym typeface="微软雅黑 Light" panose="020B0502040204020203" charset="-122"/>
                </a:defRPr>
              </a:lvl1pPr>
            </a:lstStyle>
            <a:p>
              <a:pPr algn="l">
                <a:defRPr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r>
                <a:rPr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  <a:sym typeface="微软雅黑 Light" panose="020B0502040204020203" charset="-122"/>
                </a:rPr>
                <a:t>Azkaban工作流</a:t>
              </a:r>
            </a:p>
          </p:txBody>
        </p:sp>
        <p:sp>
          <p:nvSpPr>
            <p:cNvPr id="8" name="TextBox 31"/>
            <p:cNvSpPr txBox="1"/>
            <p:nvPr/>
          </p:nvSpPr>
          <p:spPr>
            <a:xfrm>
              <a:off x="720079" y="455357"/>
              <a:ext cx="4176466" cy="305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>
                  <a:solidFill>
                    <a:srgbClr val="595959"/>
                  </a:solidFill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  <a:sym typeface="微软雅黑 Light" panose="020B0502040204020203" charset="-122"/>
                </a:defRPr>
              </a:lvl1pPr>
            </a:lstStyle>
            <a:p>
              <a:r>
                <a:t>1. web展示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直接连接符 1"/>
          <p:cNvSpPr/>
          <p:nvPr/>
        </p:nvSpPr>
        <p:spPr>
          <a:xfrm flipH="1">
            <a:off x="-194359" y="217178"/>
            <a:ext cx="777434" cy="653713"/>
          </a:xfrm>
          <a:prstGeom prst="line">
            <a:avLst/>
          </a:prstGeom>
          <a:ln w="38100">
            <a:solidFill>
              <a:srgbClr val="26262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7" name="直接连接符 2"/>
          <p:cNvSpPr/>
          <p:nvPr/>
        </p:nvSpPr>
        <p:spPr>
          <a:xfrm flipH="1">
            <a:off x="-58058" y="761630"/>
            <a:ext cx="388718" cy="326857"/>
          </a:xfrm>
          <a:prstGeom prst="line">
            <a:avLst/>
          </a:prstGeom>
          <a:ln w="12700">
            <a:solidFill>
              <a:srgbClr val="C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9" name="左中括号 4"/>
          <p:cNvSpPr/>
          <p:nvPr/>
        </p:nvSpPr>
        <p:spPr>
          <a:xfrm>
            <a:off x="694606" y="544033"/>
            <a:ext cx="72009" cy="504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71" y="21600"/>
                  <a:pt x="0" y="21485"/>
                  <a:pt x="0" y="21343"/>
                </a:cubicBezTo>
                <a:lnTo>
                  <a:pt x="0" y="257"/>
                </a:lnTo>
                <a:cubicBezTo>
                  <a:pt x="0" y="115"/>
                  <a:pt x="9671" y="0"/>
                  <a:pt x="21600" y="0"/>
                </a:cubicBezTo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4" name="矩形 4"/>
          <p:cNvSpPr txBox="1"/>
          <p:nvPr/>
        </p:nvSpPr>
        <p:spPr>
          <a:xfrm>
            <a:off x="822002" y="548531"/>
            <a:ext cx="3335206" cy="52322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lang="en-US" altLang="zh-CN" sz="2800">
                <a:solidFill>
                  <a:srgbClr val="C00000"/>
                </a:solidFill>
              </a:rPr>
              <a:t>2</a:t>
            </a:r>
            <a:r>
              <a:rPr lang="zh-CN" altLang="en-US" sz="2800">
                <a:solidFill>
                  <a:srgbClr val="000000"/>
                </a:solidFill>
              </a:rPr>
              <a:t>  </a:t>
            </a:r>
            <a:r>
              <a:rPr lang="zh-CN" altLang="en-US" sz="280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电商系统数据采集</a:t>
            </a:r>
            <a:endParaRPr sz="280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微软雅黑 Light" panose="020B0502040204020203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98557" y="2421536"/>
            <a:ext cx="2181860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Kafka Eagle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0610" y="3230127"/>
            <a:ext cx="3015019" cy="132343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00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Kafka Eagle</a:t>
            </a:r>
            <a:r>
              <a:rPr lang="zh-CN" altLang="en-US" sz="200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用于监控和管理</a:t>
            </a:r>
            <a:r>
              <a:rPr lang="en-US" altLang="zh-CN" sz="200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Kafka</a:t>
            </a:r>
            <a:r>
              <a:rPr lang="zh-CN" altLang="en-US" sz="200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集群，</a:t>
            </a:r>
            <a:r>
              <a:rPr lang="en-US" altLang="zh-CN" sz="200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web</a:t>
            </a:r>
            <a:r>
              <a:rPr lang="zh-CN" altLang="en-US" sz="200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页面可以方便对</a:t>
            </a:r>
            <a:r>
              <a:rPr lang="en-US" altLang="zh-CN" sz="200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Broker</a:t>
            </a:r>
            <a:r>
              <a:rPr lang="zh-CN" altLang="en-US" sz="200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、</a:t>
            </a:r>
            <a:r>
              <a:rPr lang="en-US" altLang="zh-CN" sz="200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Topic</a:t>
            </a:r>
            <a:r>
              <a:rPr lang="zh-CN" altLang="en-US" sz="200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、</a:t>
            </a:r>
            <a:r>
              <a:rPr lang="en-US" altLang="zh-CN" sz="200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Consumer</a:t>
            </a:r>
            <a:r>
              <a:rPr lang="zh-CN" altLang="en-US" sz="200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等进行查看。</a:t>
            </a: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ea typeface="Arial" panose="020B0604020202020204"/>
              <a:cs typeface="Arial" panose="020B0604020202020204" pitchFamily="34" charset="0"/>
              <a:sym typeface="Arial" panose="020B0604020202020204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9EE7C87-C39B-4709-BB15-B04DFBC6B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396" y="2421536"/>
            <a:ext cx="7598581" cy="353664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0B27DD7-BC01-4708-8113-5F570CB05C71}"/>
              </a:ext>
            </a:extLst>
          </p:cNvPr>
          <p:cNvSpPr txBox="1"/>
          <p:nvPr/>
        </p:nvSpPr>
        <p:spPr>
          <a:xfrm>
            <a:off x="6675033" y="1376687"/>
            <a:ext cx="2868105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800">
                <a:sym typeface="+mn-ea"/>
              </a:rPr>
              <a:t>http://hadoop101:8048/ke</a:t>
            </a:r>
            <a:endParaRPr lang="zh-CN" altLang="en-US" sz="1800" dirty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组合 1"/>
          <p:cNvGrpSpPr/>
          <p:nvPr/>
        </p:nvGrpSpPr>
        <p:grpSpPr>
          <a:xfrm>
            <a:off x="11639822" y="296059"/>
            <a:ext cx="777433" cy="871310"/>
            <a:chOff x="0" y="0"/>
            <a:chExt cx="777432" cy="871308"/>
          </a:xfrm>
        </p:grpSpPr>
        <p:sp>
          <p:nvSpPr>
            <p:cNvPr id="395" name="直接连接符 2"/>
            <p:cNvSpPr/>
            <p:nvPr/>
          </p:nvSpPr>
          <p:spPr>
            <a:xfrm>
              <a:off x="0" y="0"/>
              <a:ext cx="777433" cy="653713"/>
            </a:xfrm>
            <a:prstGeom prst="line">
              <a:avLst/>
            </a:prstGeom>
            <a:noFill/>
            <a:ln w="38100" cap="flat">
              <a:solidFill>
                <a:srgbClr val="26262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96" name="直接连接符 3"/>
            <p:cNvSpPr/>
            <p:nvPr/>
          </p:nvSpPr>
          <p:spPr>
            <a:xfrm>
              <a:off x="252415" y="544452"/>
              <a:ext cx="388717" cy="326858"/>
            </a:xfrm>
            <a:prstGeom prst="line">
              <a:avLst/>
            </a:prstGeom>
            <a:noFill/>
            <a:ln w="12700" cap="flat">
              <a:solidFill>
                <a:srgbClr val="C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99" name="左中括号 5"/>
          <p:cNvSpPr/>
          <p:nvPr/>
        </p:nvSpPr>
        <p:spPr>
          <a:xfrm flipH="1">
            <a:off x="11464546" y="610689"/>
            <a:ext cx="72009" cy="504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71" y="21600"/>
                  <a:pt x="0" y="21485"/>
                  <a:pt x="0" y="21343"/>
                </a:cubicBezTo>
                <a:lnTo>
                  <a:pt x="0" y="257"/>
                </a:lnTo>
                <a:cubicBezTo>
                  <a:pt x="0" y="115"/>
                  <a:pt x="9671" y="0"/>
                  <a:pt x="21600" y="0"/>
                </a:cubicBezTo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353" name="矩形 3"/>
          <p:cNvSpPr txBox="1"/>
          <p:nvPr/>
        </p:nvSpPr>
        <p:spPr>
          <a:xfrm>
            <a:off x="8050435" y="620305"/>
            <a:ext cx="3311162" cy="52322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algn="r">
              <a:defRPr b="1"/>
            </a:pPr>
            <a:r>
              <a:rPr sz="2800">
                <a:latin typeface="微软雅黑 Light" panose="020B0502040204020203" charset="-122"/>
                <a:ea typeface="微软雅黑 Light" panose="020B0502040204020203" charset="-122"/>
                <a:sym typeface="微软雅黑 Light" panose="020B0502040204020203" charset="-122"/>
              </a:rPr>
              <a:t>电商系统数据</a:t>
            </a:r>
            <a:r>
              <a:rPr lang="zh-CN" altLang="en-US" sz="2800">
                <a:latin typeface="微软雅黑 Light" panose="020B0502040204020203" charset="-122"/>
                <a:ea typeface="微软雅黑 Light" panose="020B0502040204020203" charset="-122"/>
                <a:sym typeface="微软雅黑 Light" panose="020B0502040204020203" charset="-122"/>
              </a:rPr>
              <a:t>采集</a:t>
            </a:r>
            <a:r>
              <a:rPr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 </a:t>
            </a:r>
            <a:r>
              <a:rPr sz="28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 </a:t>
            </a:r>
            <a:r>
              <a:rPr sz="2800">
                <a:solidFill>
                  <a:srgbClr val="C00000"/>
                </a:solidFill>
              </a:rPr>
              <a:t>2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F153210-E6B4-42F0-A30F-DB84E517AC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17210" y="1259304"/>
            <a:ext cx="9027160" cy="52298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C6F59BA-1A61-4D09-9388-4173921806A8}"/>
              </a:ext>
            </a:extLst>
          </p:cNvPr>
          <p:cNvSpPr txBox="1"/>
          <p:nvPr/>
        </p:nvSpPr>
        <p:spPr>
          <a:xfrm>
            <a:off x="519371" y="1869950"/>
            <a:ext cx="2516071" cy="461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spc="3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电商业务表结构</a:t>
            </a:r>
            <a:endParaRPr lang="zh-CN" altLang="en-US" sz="2400" spc="3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3230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组合 1"/>
          <p:cNvGrpSpPr/>
          <p:nvPr/>
        </p:nvGrpSpPr>
        <p:grpSpPr>
          <a:xfrm>
            <a:off x="11639822" y="296059"/>
            <a:ext cx="777433" cy="871310"/>
            <a:chOff x="0" y="0"/>
            <a:chExt cx="777432" cy="871308"/>
          </a:xfrm>
        </p:grpSpPr>
        <p:sp>
          <p:nvSpPr>
            <p:cNvPr id="395" name="直接连接符 2"/>
            <p:cNvSpPr/>
            <p:nvPr/>
          </p:nvSpPr>
          <p:spPr>
            <a:xfrm>
              <a:off x="0" y="0"/>
              <a:ext cx="777433" cy="653713"/>
            </a:xfrm>
            <a:prstGeom prst="line">
              <a:avLst/>
            </a:prstGeom>
            <a:noFill/>
            <a:ln w="38100" cap="flat">
              <a:solidFill>
                <a:srgbClr val="26262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96" name="直接连接符 3"/>
            <p:cNvSpPr/>
            <p:nvPr/>
          </p:nvSpPr>
          <p:spPr>
            <a:xfrm>
              <a:off x="252415" y="544452"/>
              <a:ext cx="388717" cy="326858"/>
            </a:xfrm>
            <a:prstGeom prst="line">
              <a:avLst/>
            </a:prstGeom>
            <a:noFill/>
            <a:ln w="12700" cap="flat">
              <a:solidFill>
                <a:srgbClr val="C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99" name="左中括号 5"/>
          <p:cNvSpPr/>
          <p:nvPr/>
        </p:nvSpPr>
        <p:spPr>
          <a:xfrm flipH="1">
            <a:off x="11464546" y="610689"/>
            <a:ext cx="72009" cy="504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71" y="21600"/>
                  <a:pt x="0" y="21485"/>
                  <a:pt x="0" y="21343"/>
                </a:cubicBezTo>
                <a:lnTo>
                  <a:pt x="0" y="257"/>
                </a:lnTo>
                <a:cubicBezTo>
                  <a:pt x="0" y="115"/>
                  <a:pt x="9671" y="0"/>
                  <a:pt x="21600" y="0"/>
                </a:cubicBezTo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353" name="矩形 3"/>
          <p:cNvSpPr txBox="1"/>
          <p:nvPr/>
        </p:nvSpPr>
        <p:spPr>
          <a:xfrm>
            <a:off x="8050435" y="620305"/>
            <a:ext cx="3311162" cy="52322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algn="r">
              <a:defRPr b="1"/>
            </a:pPr>
            <a:r>
              <a:rPr sz="2800">
                <a:latin typeface="微软雅黑 Light" panose="020B0502040204020203" charset="-122"/>
                <a:ea typeface="微软雅黑 Light" panose="020B0502040204020203" charset="-122"/>
                <a:sym typeface="微软雅黑 Light" panose="020B0502040204020203" charset="-122"/>
              </a:rPr>
              <a:t>电商系统数据</a:t>
            </a:r>
            <a:r>
              <a:rPr lang="zh-CN" altLang="en-US" sz="2800">
                <a:latin typeface="微软雅黑 Light" panose="020B0502040204020203" charset="-122"/>
                <a:ea typeface="微软雅黑 Light" panose="020B0502040204020203" charset="-122"/>
                <a:sym typeface="微软雅黑 Light" panose="020B0502040204020203" charset="-122"/>
              </a:rPr>
              <a:t>采集</a:t>
            </a:r>
            <a:r>
              <a:rPr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 </a:t>
            </a:r>
            <a:r>
              <a:rPr sz="28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 </a:t>
            </a:r>
            <a:r>
              <a:rPr sz="2800">
                <a:solidFill>
                  <a:srgbClr val="C00000"/>
                </a:solidFill>
              </a:rPr>
              <a:t>2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B2D765-1EC4-4027-9BA1-E0F78CD84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272" y="2397532"/>
            <a:ext cx="9382755" cy="42306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837007-23C6-431E-A42D-8203B864E931}"/>
              </a:ext>
            </a:extLst>
          </p:cNvPr>
          <p:cNvSpPr txBox="1"/>
          <p:nvPr/>
        </p:nvSpPr>
        <p:spPr>
          <a:xfrm>
            <a:off x="1228589" y="659245"/>
            <a:ext cx="3198115" cy="58105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lnSpc>
                <a:spcPct val="150000"/>
              </a:lnSpc>
              <a:defRPr sz="1400" spc="300">
                <a:solidFill>
                  <a:srgbClr val="FFFFFF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lvl1pPr>
          </a:lstStyle>
          <a:p>
            <a:pPr algn="ctr"/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业务数据采集</a:t>
            </a:r>
            <a:endPara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F0AFDB9-2214-4F2A-B11B-CB83E8C3A354}"/>
              </a:ext>
            </a:extLst>
          </p:cNvPr>
          <p:cNvGrpSpPr/>
          <p:nvPr/>
        </p:nvGrpSpPr>
        <p:grpSpPr>
          <a:xfrm>
            <a:off x="4596387" y="1493321"/>
            <a:ext cx="3701674" cy="408082"/>
            <a:chOff x="4392890" y="1505265"/>
            <a:chExt cx="3701674" cy="408082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8648AA2-6250-4ECC-B350-D6F9C8388135}"/>
                </a:ext>
              </a:extLst>
            </p:cNvPr>
            <p:cNvSpPr txBox="1"/>
            <p:nvPr/>
          </p:nvSpPr>
          <p:spPr>
            <a:xfrm>
              <a:off x="4392890" y="1505265"/>
              <a:ext cx="981135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2000">
                  <a:sym typeface="+mn-ea"/>
                </a:rPr>
                <a:t>MySQL</a:t>
              </a:r>
              <a:endParaRPr lang="zh-CN" altLang="en-US" sz="2000" dirty="0">
                <a:sym typeface="+mn-ea"/>
              </a:endParaRPr>
            </a:p>
          </p:txBody>
        </p:sp>
        <p:sp>
          <p:nvSpPr>
            <p:cNvPr id="16" name="箭头: 右 15">
              <a:extLst>
                <a:ext uri="{FF2B5EF4-FFF2-40B4-BE49-F238E27FC236}">
                  <a16:creationId xmlns:a16="http://schemas.microsoft.com/office/drawing/2014/main" id="{AC37A43A-11C1-4CE0-9AA1-C2B6F7CCBE24}"/>
                </a:ext>
              </a:extLst>
            </p:cNvPr>
            <p:cNvSpPr/>
            <p:nvPr/>
          </p:nvSpPr>
          <p:spPr>
            <a:xfrm>
              <a:off x="5374025" y="1596520"/>
              <a:ext cx="388718" cy="217597"/>
            </a:xfrm>
            <a:prstGeom prst="rightArrow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21B8F61-96AA-4A81-A5A2-12DF5D98447D}"/>
                </a:ext>
              </a:extLst>
            </p:cNvPr>
            <p:cNvSpPr txBox="1"/>
            <p:nvPr/>
          </p:nvSpPr>
          <p:spPr>
            <a:xfrm>
              <a:off x="5853968" y="1513239"/>
              <a:ext cx="876769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2000">
                  <a:sym typeface="+mn-ea"/>
                </a:rPr>
                <a:t>Sqoop</a:t>
              </a:r>
              <a:endParaRPr lang="zh-CN" altLang="en-US" sz="2000" dirty="0">
                <a:sym typeface="+mn-ea"/>
              </a:endParaRPr>
            </a:p>
          </p:txBody>
        </p:sp>
        <p:sp>
          <p:nvSpPr>
            <p:cNvPr id="18" name="箭头: 右 17">
              <a:extLst>
                <a:ext uri="{FF2B5EF4-FFF2-40B4-BE49-F238E27FC236}">
                  <a16:creationId xmlns:a16="http://schemas.microsoft.com/office/drawing/2014/main" id="{43E9B820-BBD0-4A53-A58E-D397BCEF1FE9}"/>
                </a:ext>
              </a:extLst>
            </p:cNvPr>
            <p:cNvSpPr/>
            <p:nvPr/>
          </p:nvSpPr>
          <p:spPr>
            <a:xfrm>
              <a:off x="6730737" y="1596519"/>
              <a:ext cx="388718" cy="217597"/>
            </a:xfrm>
            <a:prstGeom prst="rightArrow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F2B78B8-6803-44CE-A753-B6D812000ED8}"/>
                </a:ext>
              </a:extLst>
            </p:cNvPr>
            <p:cNvSpPr txBox="1"/>
            <p:nvPr/>
          </p:nvSpPr>
          <p:spPr>
            <a:xfrm>
              <a:off x="7217795" y="1513239"/>
              <a:ext cx="876769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2000">
                  <a:sym typeface="+mn-ea"/>
                </a:rPr>
                <a:t>HDFS</a:t>
              </a:r>
              <a:endParaRPr lang="zh-CN" altLang="en-US" sz="2000" dirty="0">
                <a:sym typeface="+mn-ea"/>
              </a:endParaRPr>
            </a:p>
          </p:txBody>
        </p:sp>
      </p:grpSp>
      <p:sp>
        <p:nvSpPr>
          <p:cNvPr id="20" name="TextBox 11">
            <a:extLst>
              <a:ext uri="{FF2B5EF4-FFF2-40B4-BE49-F238E27FC236}">
                <a16:creationId xmlns:a16="http://schemas.microsoft.com/office/drawing/2014/main" id="{A1F37E0F-C8F8-4162-BD95-CBD5D78BFC30}"/>
              </a:ext>
            </a:extLst>
          </p:cNvPr>
          <p:cNvSpPr txBox="1"/>
          <p:nvPr/>
        </p:nvSpPr>
        <p:spPr>
          <a:xfrm>
            <a:off x="1228589" y="1393805"/>
            <a:ext cx="3198115" cy="499624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lnSpc>
                <a:spcPct val="150000"/>
              </a:lnSpc>
              <a:defRPr sz="1400" spc="300">
                <a:solidFill>
                  <a:srgbClr val="FFFFFF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lvl1pPr>
          </a:lstStyle>
          <a:p>
            <a:pPr algn="ctr"/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同步策略</a:t>
            </a:r>
            <a:endPara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338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TextBox 2"/>
          <p:cNvSpPr txBox="1"/>
          <p:nvPr/>
        </p:nvSpPr>
        <p:spPr>
          <a:xfrm>
            <a:off x="2464979" y="4102337"/>
            <a:ext cx="1434144" cy="6375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3600" spc="300">
                <a:solidFill>
                  <a:srgbClr val="262626"/>
                </a:solidFill>
                <a:latin typeface="造字工房尚雅体演示版常规体"/>
                <a:ea typeface="造字工房尚雅体演示版常规体"/>
                <a:cs typeface="造字工房尚雅体演示版常规体"/>
                <a:sym typeface="造字工房尚雅体演示版常规体"/>
              </a:defRPr>
            </a:lvl1pPr>
          </a:lstStyle>
          <a:p>
            <a:r>
              <a:t>PART</a:t>
            </a:r>
          </a:p>
        </p:txBody>
      </p:sp>
      <p:sp>
        <p:nvSpPr>
          <p:cNvPr id="406" name="等腰三角形 11"/>
          <p:cNvSpPr/>
          <p:nvPr/>
        </p:nvSpPr>
        <p:spPr>
          <a:xfrm rot="512239">
            <a:off x="3293051" y="3504005"/>
            <a:ext cx="314717" cy="271308"/>
          </a:xfrm>
          <a:prstGeom prst="triangle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7" name="等腰三角形 12"/>
          <p:cNvSpPr/>
          <p:nvPr/>
        </p:nvSpPr>
        <p:spPr>
          <a:xfrm rot="20371609">
            <a:off x="3810592" y="3717038"/>
            <a:ext cx="157359" cy="135655"/>
          </a:xfrm>
          <a:prstGeom prst="triangle">
            <a:avLst/>
          </a:prstGeom>
          <a:solidFill>
            <a:srgbClr val="80808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8" name="等腰三角形 13"/>
          <p:cNvSpPr/>
          <p:nvPr/>
        </p:nvSpPr>
        <p:spPr>
          <a:xfrm rot="20371609">
            <a:off x="2939641" y="3739481"/>
            <a:ext cx="211766" cy="155968"/>
          </a:xfrm>
          <a:prstGeom prst="triangle">
            <a:avLst/>
          </a:prstGeom>
          <a:solidFill>
            <a:srgbClr val="262626"/>
          </a:solidFill>
          <a:ln w="25400">
            <a:solidFill>
              <a:srgbClr val="262626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9" name="等腰三角形 14"/>
          <p:cNvSpPr/>
          <p:nvPr/>
        </p:nvSpPr>
        <p:spPr>
          <a:xfrm rot="3761573">
            <a:off x="2436445" y="3428132"/>
            <a:ext cx="588993" cy="403980"/>
          </a:xfrm>
          <a:prstGeom prst="triangle">
            <a:avLst/>
          </a:prstGeom>
          <a:solidFill>
            <a:srgbClr val="D9969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0" name="等腰三角形 15"/>
          <p:cNvSpPr/>
          <p:nvPr/>
        </p:nvSpPr>
        <p:spPr>
          <a:xfrm rot="20371609">
            <a:off x="3803210" y="3412256"/>
            <a:ext cx="211766" cy="155967"/>
          </a:xfrm>
          <a:prstGeom prst="triangle">
            <a:avLst/>
          </a:prstGeom>
          <a:solidFill>
            <a:srgbClr val="262626"/>
          </a:solidFill>
          <a:ln w="25400">
            <a:solidFill>
              <a:srgbClr val="262626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1" name="TextBox 16"/>
          <p:cNvSpPr txBox="1"/>
          <p:nvPr/>
        </p:nvSpPr>
        <p:spPr>
          <a:xfrm>
            <a:off x="2773487" y="2039481"/>
            <a:ext cx="782202" cy="1551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9600" b="1">
                <a:solidFill>
                  <a:srgbClr val="262626"/>
                </a:solidFill>
                <a:latin typeface="造字工房尚雅体演示版常规体"/>
                <a:ea typeface="造字工房尚雅体演示版常规体"/>
                <a:cs typeface="造字工房尚雅体演示版常规体"/>
                <a:sym typeface="造字工房尚雅体演示版常规体"/>
              </a:defRPr>
            </a:lvl1pPr>
          </a:lstStyle>
          <a:p>
            <a:r>
              <a:t>3</a:t>
            </a:r>
          </a:p>
        </p:txBody>
      </p:sp>
      <p:sp>
        <p:nvSpPr>
          <p:cNvPr id="14" name="TextBox 27">
            <a:extLst>
              <a:ext uri="{FF2B5EF4-FFF2-40B4-BE49-F238E27FC236}">
                <a16:creationId xmlns:a16="http://schemas.microsoft.com/office/drawing/2014/main" id="{76382CCF-353E-41FE-A660-EF0ECD8D9518}"/>
              </a:ext>
            </a:extLst>
          </p:cNvPr>
          <p:cNvSpPr txBox="1"/>
          <p:nvPr/>
        </p:nvSpPr>
        <p:spPr>
          <a:xfrm>
            <a:off x="5707852" y="2963274"/>
            <a:ext cx="2165014" cy="64633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3600" spc="3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lvl1pPr>
          </a:lstStyle>
          <a:p>
            <a:pPr algn="l"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zh-CN" altLang="en-US">
                <a:sym typeface="微软雅黑 Light" panose="020B0502040204020203" charset="-122"/>
              </a:rPr>
              <a:t>数仓建模</a:t>
            </a:r>
            <a:endParaRPr>
              <a:sym typeface="微软雅黑 Light" panose="020B0502040204020203" charset="-122"/>
            </a:endParaRPr>
          </a:p>
        </p:txBody>
      </p:sp>
      <p:sp>
        <p:nvSpPr>
          <p:cNvPr id="15" name="直接连接符 32">
            <a:extLst>
              <a:ext uri="{FF2B5EF4-FFF2-40B4-BE49-F238E27FC236}">
                <a16:creationId xmlns:a16="http://schemas.microsoft.com/office/drawing/2014/main" id="{C13A7308-402E-409B-B6FC-E2E90719D18F}"/>
              </a:ext>
            </a:extLst>
          </p:cNvPr>
          <p:cNvSpPr/>
          <p:nvPr/>
        </p:nvSpPr>
        <p:spPr>
          <a:xfrm flipH="1">
            <a:off x="5635947" y="2621036"/>
            <a:ext cx="388717" cy="326857"/>
          </a:xfrm>
          <a:prstGeom prst="line">
            <a:avLst/>
          </a:prstGeom>
          <a:ln w="12700">
            <a:solidFill>
              <a:srgbClr val="26262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" name="直接连接符 33">
            <a:extLst>
              <a:ext uri="{FF2B5EF4-FFF2-40B4-BE49-F238E27FC236}">
                <a16:creationId xmlns:a16="http://schemas.microsoft.com/office/drawing/2014/main" id="{7E093990-5244-4562-8D4C-2B70090F8863}"/>
              </a:ext>
            </a:extLst>
          </p:cNvPr>
          <p:cNvSpPr/>
          <p:nvPr/>
        </p:nvSpPr>
        <p:spPr>
          <a:xfrm flipH="1">
            <a:off x="7436357" y="3285496"/>
            <a:ext cx="654558" cy="534335"/>
          </a:xfrm>
          <a:prstGeom prst="line">
            <a:avLst/>
          </a:prstGeom>
          <a:ln w="12700">
            <a:solidFill>
              <a:srgbClr val="C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" name="直接连接符 35">
            <a:extLst>
              <a:ext uri="{FF2B5EF4-FFF2-40B4-BE49-F238E27FC236}">
                <a16:creationId xmlns:a16="http://schemas.microsoft.com/office/drawing/2014/main" id="{183A88FB-65FF-4437-B527-085B3D801E59}"/>
              </a:ext>
            </a:extLst>
          </p:cNvPr>
          <p:cNvSpPr/>
          <p:nvPr/>
        </p:nvSpPr>
        <p:spPr>
          <a:xfrm flipH="1">
            <a:off x="7147971" y="2755656"/>
            <a:ext cx="388717" cy="326857"/>
          </a:xfrm>
          <a:prstGeom prst="line">
            <a:avLst/>
          </a:prstGeom>
          <a:ln w="38100">
            <a:solidFill>
              <a:srgbClr val="C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" name="直接连接符 36">
            <a:extLst>
              <a:ext uri="{FF2B5EF4-FFF2-40B4-BE49-F238E27FC236}">
                <a16:creationId xmlns:a16="http://schemas.microsoft.com/office/drawing/2014/main" id="{E35637ED-5EB6-4F25-ACF7-6363D8F9BDDA}"/>
              </a:ext>
            </a:extLst>
          </p:cNvPr>
          <p:cNvSpPr/>
          <p:nvPr/>
        </p:nvSpPr>
        <p:spPr>
          <a:xfrm flipH="1">
            <a:off x="5780075" y="3577535"/>
            <a:ext cx="654558" cy="534335"/>
          </a:xfrm>
          <a:prstGeom prst="line">
            <a:avLst/>
          </a:prstGeom>
          <a:ln w="38100">
            <a:solidFill>
              <a:srgbClr val="262626"/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30660" y="2219330"/>
            <a:ext cx="4314825" cy="3297555"/>
            <a:chOff x="1538" y="1998"/>
            <a:chExt cx="7146" cy="4389"/>
          </a:xfrm>
        </p:grpSpPr>
        <p:sp>
          <p:nvSpPr>
            <p:cNvPr id="666" name="矩形 6"/>
            <p:cNvSpPr/>
            <p:nvPr/>
          </p:nvSpPr>
          <p:spPr>
            <a:xfrm>
              <a:off x="1538" y="1998"/>
              <a:ext cx="7146" cy="4389"/>
            </a:xfrm>
            <a:prstGeom prst="rect">
              <a:avLst/>
            </a:prstGeom>
            <a:solidFill>
              <a:srgbClr val="262626">
                <a:alpha val="66000"/>
              </a:srgbClr>
            </a:solidFill>
            <a:ln w="12700">
              <a:miter lim="400000"/>
            </a:ln>
            <a:effectLst>
              <a:outerShdw blurRad="50800" dist="38100" dir="5400000" rotWithShape="0">
                <a:srgbClr val="000000">
                  <a:alpha val="40000"/>
                </a:srgbClr>
              </a:outerShdw>
            </a:effectLst>
          </p:spPr>
          <p:txBody>
            <a:bodyPr lIns="45719" rIns="45719" anchor="ctr"/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" name="文本框 11"/>
            <p:cNvSpPr txBox="1"/>
            <p:nvPr/>
          </p:nvSpPr>
          <p:spPr>
            <a:xfrm>
              <a:off x="1765" y="2224"/>
              <a:ext cx="3103" cy="490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>
              <a:lvl1pPr>
                <a:defRPr b="1">
                  <a:solidFill>
                    <a:srgbClr val="FFFFFF"/>
                  </a:solidFill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  <a:sym typeface="微软雅黑 Light" panose="020B0502040204020203" charset="-122"/>
                </a:defRPr>
              </a:lvl1pPr>
            </a:lstStyle>
            <a:p>
              <a:pPr algn="l">
                <a:defRPr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r>
                <a:rPr lang="zh-CN" altLang="en-US" dirty="0">
                  <a:sym typeface="+mn-ea"/>
                </a:rPr>
                <a:t>数仓分层的依据</a:t>
              </a:r>
              <a:endParaRPr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endParaRPr>
            </a:p>
          </p:txBody>
        </p:sp>
        <p:sp>
          <p:nvSpPr>
            <p:cNvPr id="3" name="TextBox 14"/>
            <p:cNvSpPr txBox="1"/>
            <p:nvPr/>
          </p:nvSpPr>
          <p:spPr>
            <a:xfrm>
              <a:off x="1765" y="2905"/>
              <a:ext cx="6744" cy="3071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>
              <a:lvl1pPr>
                <a:lnSpc>
                  <a:spcPct val="150000"/>
                </a:lnSpc>
                <a:defRPr sz="1400" spc="300">
                  <a:solidFill>
                    <a:srgbClr val="FFFFFF"/>
                  </a:solidFill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  <a:sym typeface="微软雅黑 Light" panose="020B0502040204020203" charset="-122"/>
                </a:defRPr>
              </a:lvl1pPr>
            </a:lstStyle>
            <a:p>
              <a:r>
                <a:rPr lang="en-US" altLang="zh-CN" sz="1200" dirty="0">
                  <a:sym typeface="+mn-ea"/>
                </a:rPr>
                <a:t>- </a:t>
              </a:r>
              <a:r>
                <a:rPr lang="zh-CN" altLang="en-US" sz="1200" dirty="0">
                  <a:sym typeface="+mn-ea"/>
                </a:rPr>
                <a:t>复杂问题简单化，把复杂的任务分解成多层来完成，每一层处理简单的任务，方便定位问题。</a:t>
              </a:r>
              <a:endParaRPr lang="en-US" altLang="zh-CN" sz="1200" dirty="0"/>
            </a:p>
            <a:p>
              <a:endParaRPr lang="zh-CN" altLang="en-US" sz="1200" dirty="0"/>
            </a:p>
            <a:p>
              <a:r>
                <a:rPr lang="en-US" altLang="zh-CN" sz="1200" dirty="0">
                  <a:sym typeface="+mn-ea"/>
                </a:rPr>
                <a:t>- </a:t>
              </a:r>
              <a:r>
                <a:rPr lang="zh-CN" altLang="en-US" sz="1200" dirty="0">
                  <a:sym typeface="+mn-ea"/>
                </a:rPr>
                <a:t>减少重复开发，通过中间层数据，可以极大减少重复计算，增加一次计算结果的复用性。</a:t>
              </a:r>
              <a:endParaRPr lang="en-US" altLang="zh-CN" sz="1200" dirty="0"/>
            </a:p>
            <a:p>
              <a:endParaRPr lang="zh-CN" altLang="en-US" sz="1200" dirty="0"/>
            </a:p>
            <a:p>
              <a:r>
                <a:rPr lang="en-US" altLang="zh-CN" sz="1200" dirty="0">
                  <a:sym typeface="+mn-ea"/>
                </a:rPr>
                <a:t>- </a:t>
              </a:r>
              <a:r>
                <a:rPr lang="zh-CN" altLang="en-US" sz="1200" dirty="0">
                  <a:sym typeface="+mn-ea"/>
                </a:rPr>
                <a:t>隔离原始数据，将真实数据与统计数据。</a:t>
              </a:r>
              <a:endParaRPr lang="en-US" altLang="zh-CN" sz="1200" dirty="0">
                <a:sym typeface="+mn-ea"/>
              </a:endParaRPr>
            </a:p>
          </p:txBody>
        </p:sp>
      </p:grpSp>
      <p:sp>
        <p:nvSpPr>
          <p:cNvPr id="326" name="直接连接符 1"/>
          <p:cNvSpPr/>
          <p:nvPr/>
        </p:nvSpPr>
        <p:spPr>
          <a:xfrm flipH="1">
            <a:off x="-194359" y="217178"/>
            <a:ext cx="777434" cy="653713"/>
          </a:xfrm>
          <a:prstGeom prst="line">
            <a:avLst/>
          </a:prstGeom>
          <a:ln w="38100">
            <a:solidFill>
              <a:srgbClr val="26262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7" name="直接连接符 2"/>
          <p:cNvSpPr/>
          <p:nvPr/>
        </p:nvSpPr>
        <p:spPr>
          <a:xfrm flipH="1">
            <a:off x="-58058" y="761630"/>
            <a:ext cx="388718" cy="326857"/>
          </a:xfrm>
          <a:prstGeom prst="line">
            <a:avLst/>
          </a:prstGeom>
          <a:ln w="12700">
            <a:solidFill>
              <a:srgbClr val="C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9" name="左中括号 4"/>
          <p:cNvSpPr/>
          <p:nvPr/>
        </p:nvSpPr>
        <p:spPr>
          <a:xfrm>
            <a:off x="694606" y="544033"/>
            <a:ext cx="72009" cy="504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71" y="21600"/>
                  <a:pt x="0" y="21485"/>
                  <a:pt x="0" y="21343"/>
                </a:cubicBezTo>
                <a:lnTo>
                  <a:pt x="0" y="257"/>
                </a:lnTo>
                <a:cubicBezTo>
                  <a:pt x="0" y="115"/>
                  <a:pt x="9671" y="0"/>
                  <a:pt x="21600" y="0"/>
                </a:cubicBezTo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4" name="矩形 4"/>
          <p:cNvSpPr txBox="1"/>
          <p:nvPr/>
        </p:nvSpPr>
        <p:spPr>
          <a:xfrm>
            <a:off x="822002" y="548531"/>
            <a:ext cx="1927770" cy="52322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lang="en-US" sz="2800"/>
              <a:t>3</a:t>
            </a:r>
            <a:r>
              <a:rPr sz="2800">
                <a:solidFill>
                  <a:srgbClr val="000000"/>
                </a:solidFill>
              </a:rPr>
              <a:t>  </a:t>
            </a:r>
            <a:r>
              <a:rPr sz="280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sym typeface="微软雅黑 Light" panose="020B0502040204020203" charset="-122"/>
              </a:rPr>
              <a:t>数仓建模</a:t>
            </a:r>
            <a:endParaRPr sz="280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微软雅黑 Light" panose="020B0502040204020203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888932" y="1388488"/>
            <a:ext cx="6977451" cy="4781830"/>
            <a:chOff x="7868" y="2396"/>
            <a:chExt cx="9879" cy="8674"/>
          </a:xfrm>
        </p:grpSpPr>
        <p:sp>
          <p:nvSpPr>
            <p:cNvPr id="654" name="矩形 9"/>
            <p:cNvSpPr/>
            <p:nvPr/>
          </p:nvSpPr>
          <p:spPr>
            <a:xfrm>
              <a:off x="7868" y="2396"/>
              <a:ext cx="9879" cy="8674"/>
            </a:xfrm>
            <a:prstGeom prst="rect">
              <a:avLst/>
            </a:prstGeom>
            <a:solidFill>
              <a:srgbClr val="C00000">
                <a:alpha val="54000"/>
              </a:srgbClr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5" name="TextBox 14"/>
            <p:cNvSpPr txBox="1"/>
            <p:nvPr/>
          </p:nvSpPr>
          <p:spPr>
            <a:xfrm>
              <a:off x="10384" y="6307"/>
              <a:ext cx="6579" cy="2884"/>
            </a:xfrm>
            <a:prstGeom prst="rect">
              <a:avLst/>
            </a:prstGeom>
            <a:ln w="12700">
              <a:miter lim="400000"/>
            </a:ln>
          </p:spPr>
          <p:txBody>
            <a:bodyPr lIns="45719" rIns="45719">
              <a:spAutoFit/>
            </a:bodyPr>
            <a:lstStyle>
              <a:lvl1pPr>
                <a:lnSpc>
                  <a:spcPct val="150000"/>
                </a:lnSpc>
                <a:defRPr sz="1400" spc="300">
                  <a:solidFill>
                    <a:srgbClr val="FFFFFF"/>
                  </a:solidFill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  <a:sym typeface="微软雅黑 Light" panose="020B0502040204020203" charset="-122"/>
                </a:defRPr>
              </a:lvl1pPr>
            </a:lstStyle>
            <a:p>
              <a:endParaRPr/>
            </a:p>
          </p:txBody>
        </p:sp>
        <p:sp>
          <p:nvSpPr>
            <p:cNvPr id="656" name="文本框 11"/>
            <p:cNvSpPr txBox="1"/>
            <p:nvPr/>
          </p:nvSpPr>
          <p:spPr>
            <a:xfrm>
              <a:off x="8116" y="2882"/>
              <a:ext cx="2676" cy="580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>
              <a:lvl1pPr>
                <a:defRPr b="1">
                  <a:solidFill>
                    <a:srgbClr val="FFFFFF"/>
                  </a:solidFill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  <a:sym typeface="微软雅黑 Light" panose="020B0502040204020203" charset="-122"/>
                </a:defRPr>
              </a:lvl1pPr>
            </a:lstStyle>
            <a:p>
              <a:pPr algn="l">
                <a:defRPr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r>
                <a:rPr lang="zh-CN" altLang="en-US" dirty="0">
                  <a:sym typeface="+mn-ea"/>
                </a:rPr>
                <a:t>数仓分层的内容</a:t>
              </a:r>
              <a:endParaRPr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endParaRPr>
            </a:p>
          </p:txBody>
        </p:sp>
        <p:sp>
          <p:nvSpPr>
            <p:cNvPr id="5" name="TextBox 14"/>
            <p:cNvSpPr txBox="1"/>
            <p:nvPr/>
          </p:nvSpPr>
          <p:spPr>
            <a:xfrm>
              <a:off x="8160" y="3908"/>
              <a:ext cx="9368" cy="6717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>
              <a:lvl1pPr>
                <a:lnSpc>
                  <a:spcPct val="150000"/>
                </a:lnSpc>
                <a:defRPr sz="1400" spc="300">
                  <a:solidFill>
                    <a:srgbClr val="FFFFFF"/>
                  </a:solidFill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  <a:sym typeface="微软雅黑 Light" panose="020B0502040204020203" charset="-122"/>
                </a:defRPr>
              </a:lvl1pPr>
            </a:lstStyle>
            <a:p>
              <a:r>
                <a:rPr lang="en-US" altLang="zh-CN" sz="1200" dirty="0">
                  <a:sym typeface="+mn-ea"/>
                </a:rPr>
                <a:t>- </a:t>
              </a:r>
              <a:r>
                <a:rPr lang="en-US" altLang="zh-CN" b="1" dirty="0">
                  <a:sym typeface="+mn-ea"/>
                </a:rPr>
                <a:t>ODS</a:t>
              </a:r>
              <a:r>
                <a:rPr lang="zh-CN" altLang="en-US" b="1" dirty="0">
                  <a:sym typeface="+mn-ea"/>
                </a:rPr>
                <a:t>层</a:t>
              </a:r>
              <a:r>
                <a:rPr lang="zh-CN" altLang="en-US" dirty="0">
                  <a:sym typeface="+mn-ea"/>
                </a:rPr>
                <a:t>：</a:t>
              </a:r>
              <a:r>
                <a:rPr lang="en-US" altLang="zh-CN">
                  <a:sym typeface="+mn-ea"/>
                </a:rPr>
                <a:t>ODS</a:t>
              </a:r>
              <a:r>
                <a:rPr lang="zh-CN" altLang="en-US">
                  <a:sym typeface="+mn-ea"/>
                </a:rPr>
                <a:t>层存放原始数据，直接加载用户行为数据、业务数据。</a:t>
              </a:r>
              <a:endParaRPr lang="zh-CN" altLang="en-US" dirty="0">
                <a:sym typeface="+mn-ea"/>
              </a:endParaRPr>
            </a:p>
            <a:p>
              <a:endParaRPr lang="zh-CN" altLang="en-US" sz="800" dirty="0"/>
            </a:p>
            <a:p>
              <a:r>
                <a:rPr lang="en-US" altLang="zh-CN" dirty="0">
                  <a:sym typeface="+mn-ea"/>
                </a:rPr>
                <a:t>- </a:t>
              </a:r>
              <a:r>
                <a:rPr lang="en-US" altLang="zh-CN" b="1" dirty="0">
                  <a:sym typeface="+mn-ea"/>
                </a:rPr>
                <a:t>DWD</a:t>
              </a:r>
              <a:r>
                <a:rPr lang="zh-CN" altLang="en-US" b="1" dirty="0">
                  <a:sym typeface="+mn-ea"/>
                </a:rPr>
                <a:t>层</a:t>
              </a:r>
              <a:r>
                <a:rPr lang="zh-CN" altLang="en-US" dirty="0">
                  <a:sym typeface="+mn-ea"/>
                </a:rPr>
                <a:t>：</a:t>
              </a:r>
              <a:r>
                <a:rPr lang="en-US" altLang="zh-CN">
                  <a:sym typeface="+mn-ea"/>
                </a:rPr>
                <a:t>DWD</a:t>
              </a:r>
              <a:r>
                <a:rPr lang="zh-CN" altLang="en-US">
                  <a:sym typeface="+mn-ea"/>
                </a:rPr>
                <a:t>层对</a:t>
              </a:r>
              <a:r>
                <a:rPr lang="en-US" altLang="zh-CN">
                  <a:sym typeface="+mn-ea"/>
                </a:rPr>
                <a:t>ODS</a:t>
              </a:r>
              <a:r>
                <a:rPr lang="zh-CN" altLang="en-US">
                  <a:sym typeface="+mn-ea"/>
                </a:rPr>
                <a:t>层数据进行清洗、维度退化等，一行数据代表用户</a:t>
              </a:r>
              <a:r>
                <a:rPr lang="zh-CN" altLang="en-US" dirty="0">
                  <a:sym typeface="+mn-ea"/>
                </a:rPr>
                <a:t>的一</a:t>
              </a:r>
              <a:r>
                <a:rPr lang="zh-CN" altLang="en-US">
                  <a:sym typeface="+mn-ea"/>
                </a:rPr>
                <a:t>次行为。</a:t>
              </a:r>
              <a:endParaRPr lang="en-US" altLang="zh-CN" dirty="0">
                <a:sym typeface="+mn-ea"/>
              </a:endParaRPr>
            </a:p>
            <a:p>
              <a:endParaRPr lang="en-US" altLang="zh-CN" sz="800" dirty="0"/>
            </a:p>
            <a:p>
              <a:r>
                <a:rPr lang="en-US" altLang="zh-CN" dirty="0">
                  <a:sym typeface="+mn-ea"/>
                </a:rPr>
                <a:t>- </a:t>
              </a:r>
              <a:r>
                <a:rPr lang="en-US" altLang="zh-CN" b="1" dirty="0">
                  <a:sym typeface="+mn-ea"/>
                </a:rPr>
                <a:t>DWS</a:t>
              </a:r>
              <a:r>
                <a:rPr lang="zh-CN" altLang="en-US" b="1" dirty="0">
                  <a:sym typeface="+mn-ea"/>
                </a:rPr>
                <a:t>层</a:t>
              </a:r>
              <a:r>
                <a:rPr lang="zh-CN" altLang="en-US" dirty="0">
                  <a:sym typeface="+mn-ea"/>
                </a:rPr>
                <a:t>：</a:t>
              </a:r>
              <a:r>
                <a:rPr lang="en-US" altLang="zh-CN" dirty="0">
                  <a:sym typeface="+mn-ea"/>
                </a:rPr>
                <a:t>DWS</a:t>
              </a:r>
              <a:r>
                <a:rPr lang="zh-CN" altLang="en-US" dirty="0">
                  <a:sym typeface="+mn-ea"/>
                </a:rPr>
                <a:t>层是对</a:t>
              </a:r>
              <a:r>
                <a:rPr lang="en-US" altLang="zh-CN" dirty="0">
                  <a:sym typeface="+mn-ea"/>
                </a:rPr>
                <a:t>DWD</a:t>
              </a:r>
              <a:r>
                <a:rPr lang="zh-CN" altLang="en-US">
                  <a:sym typeface="+mn-ea"/>
                </a:rPr>
                <a:t>层的按天轻度汇总，一行数据代表一天的行为。</a:t>
              </a:r>
              <a:endParaRPr lang="zh-CN" altLang="en-US" dirty="0">
                <a:sym typeface="+mn-ea"/>
              </a:endParaRPr>
            </a:p>
            <a:p>
              <a:endParaRPr lang="zh-CN" altLang="en-US" sz="800" dirty="0"/>
            </a:p>
            <a:p>
              <a:r>
                <a:rPr lang="en-US" altLang="zh-CN" dirty="0">
                  <a:sym typeface="+mn-ea"/>
                </a:rPr>
                <a:t>- </a:t>
              </a:r>
              <a:r>
                <a:rPr lang="en-US" altLang="zh-CN" b="1" dirty="0">
                  <a:sym typeface="+mn-ea"/>
                </a:rPr>
                <a:t>DWT</a:t>
              </a:r>
              <a:r>
                <a:rPr lang="zh-CN" altLang="en-US" b="1" dirty="0">
                  <a:sym typeface="+mn-ea"/>
                </a:rPr>
                <a:t>层</a:t>
              </a:r>
              <a:r>
                <a:rPr lang="zh-CN" altLang="en-US" dirty="0">
                  <a:sym typeface="+mn-ea"/>
                </a:rPr>
                <a:t>：</a:t>
              </a:r>
              <a:r>
                <a:rPr lang="en-US" altLang="zh-CN" dirty="0">
                  <a:sym typeface="+mn-ea"/>
                </a:rPr>
                <a:t>DWT</a:t>
              </a:r>
              <a:r>
                <a:rPr lang="zh-CN" altLang="en-US" dirty="0">
                  <a:sym typeface="+mn-ea"/>
                </a:rPr>
                <a:t>层是对</a:t>
              </a:r>
              <a:r>
                <a:rPr lang="en-US" altLang="zh-CN">
                  <a:sym typeface="+mn-ea"/>
                </a:rPr>
                <a:t>DWS</a:t>
              </a:r>
              <a:r>
                <a:rPr lang="zh-CN" altLang="en-US">
                  <a:sym typeface="+mn-ea"/>
                </a:rPr>
                <a:t>层按主题汇总，一行数据代表累计的行为。</a:t>
              </a:r>
              <a:endParaRPr lang="zh-CN" altLang="en-US" dirty="0">
                <a:sym typeface="+mn-ea"/>
              </a:endParaRPr>
            </a:p>
            <a:p>
              <a:endParaRPr lang="en-US" altLang="zh-CN" sz="800" dirty="0"/>
            </a:p>
            <a:p>
              <a:r>
                <a:rPr lang="en-US" altLang="zh-CN" dirty="0">
                  <a:sym typeface="+mn-ea"/>
                </a:rPr>
                <a:t>- </a:t>
              </a:r>
              <a:r>
                <a:rPr lang="en-US" altLang="zh-CN" b="1" dirty="0">
                  <a:sym typeface="+mn-ea"/>
                </a:rPr>
                <a:t>ADS</a:t>
              </a:r>
              <a:r>
                <a:rPr lang="zh-CN" altLang="en-US" b="1" dirty="0">
                  <a:sym typeface="+mn-ea"/>
                </a:rPr>
                <a:t>层</a:t>
              </a:r>
              <a:r>
                <a:rPr lang="zh-CN" altLang="en-US" dirty="0">
                  <a:sym typeface="+mn-ea"/>
                </a:rPr>
                <a:t>：</a:t>
              </a:r>
              <a:r>
                <a:rPr lang="en-US" altLang="zh-CN">
                  <a:sym typeface="+mn-ea"/>
                </a:rPr>
                <a:t>ADS</a:t>
              </a:r>
              <a:r>
                <a:rPr lang="zh-CN" altLang="en-US">
                  <a:sym typeface="+mn-ea"/>
                </a:rPr>
                <a:t>层为统计报表提供数据。</a:t>
              </a:r>
              <a:endParaRPr lang="en-US" altLang="zh-CN" dirty="0"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直接连接符 1"/>
          <p:cNvSpPr/>
          <p:nvPr/>
        </p:nvSpPr>
        <p:spPr>
          <a:xfrm flipH="1">
            <a:off x="-194359" y="217178"/>
            <a:ext cx="777434" cy="653713"/>
          </a:xfrm>
          <a:prstGeom prst="line">
            <a:avLst/>
          </a:prstGeom>
          <a:ln w="38100">
            <a:solidFill>
              <a:srgbClr val="26262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7" name="直接连接符 2"/>
          <p:cNvSpPr/>
          <p:nvPr/>
        </p:nvSpPr>
        <p:spPr>
          <a:xfrm flipH="1">
            <a:off x="-58058" y="761630"/>
            <a:ext cx="388718" cy="326857"/>
          </a:xfrm>
          <a:prstGeom prst="line">
            <a:avLst/>
          </a:prstGeom>
          <a:ln w="12700">
            <a:solidFill>
              <a:srgbClr val="C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9" name="左中括号 4"/>
          <p:cNvSpPr/>
          <p:nvPr/>
        </p:nvSpPr>
        <p:spPr>
          <a:xfrm>
            <a:off x="694606" y="544033"/>
            <a:ext cx="72009" cy="504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71" y="21600"/>
                  <a:pt x="0" y="21485"/>
                  <a:pt x="0" y="21343"/>
                </a:cubicBezTo>
                <a:lnTo>
                  <a:pt x="0" y="257"/>
                </a:lnTo>
                <a:cubicBezTo>
                  <a:pt x="0" y="115"/>
                  <a:pt x="9671" y="0"/>
                  <a:pt x="21600" y="0"/>
                </a:cubicBezTo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4" name="矩形 4"/>
          <p:cNvSpPr txBox="1"/>
          <p:nvPr/>
        </p:nvSpPr>
        <p:spPr>
          <a:xfrm>
            <a:off x="822002" y="548531"/>
            <a:ext cx="1927770" cy="52322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lang="en-US" sz="2800"/>
              <a:t>3</a:t>
            </a:r>
            <a:r>
              <a:rPr sz="2800">
                <a:solidFill>
                  <a:srgbClr val="000000"/>
                </a:solidFill>
              </a:rPr>
              <a:t>  </a:t>
            </a:r>
            <a:r>
              <a:rPr sz="280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sym typeface="微软雅黑 Light" panose="020B0502040204020203" charset="-122"/>
              </a:rPr>
              <a:t>数仓建模</a:t>
            </a:r>
            <a:endParaRPr sz="280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微软雅黑 Light" panose="020B0502040204020203" charset="-122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97DFCFF-DF5F-4B9F-83D3-95F2DDC2F14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6552476" y="897615"/>
            <a:ext cx="1170019" cy="139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645FD442-5BA1-4B45-9B9D-941AE5E692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6818164"/>
              </p:ext>
            </p:extLst>
          </p:nvPr>
        </p:nvGraphicFramePr>
        <p:xfrm>
          <a:off x="4913676" y="761631"/>
          <a:ext cx="6211446" cy="57766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324584" imgH="4953011" progId="Visio.Drawing.15">
                  <p:embed/>
                </p:oleObj>
              </mc:Choice>
              <mc:Fallback>
                <p:oleObj r:id="rId2" imgW="5324584" imgH="4953011" progId="Visio.Drawing.15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3676" y="761631"/>
                        <a:ext cx="6211446" cy="577664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6F0F7FF5-50F8-424D-B4E8-60B34AE90FE5}"/>
              </a:ext>
            </a:extLst>
          </p:cNvPr>
          <p:cNvSpPr txBox="1"/>
          <p:nvPr/>
        </p:nvSpPr>
        <p:spPr>
          <a:xfrm>
            <a:off x="694606" y="2511674"/>
            <a:ext cx="3487277" cy="461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环境准备：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Hive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19B961E-7D4B-4EA5-BCD7-054847365B14}"/>
              </a:ext>
            </a:extLst>
          </p:cNvPr>
          <p:cNvSpPr txBox="1"/>
          <p:nvPr/>
        </p:nvSpPr>
        <p:spPr>
          <a:xfrm>
            <a:off x="583075" y="3288827"/>
            <a:ext cx="5012690" cy="40010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>
                <a:sym typeface="+mn-ea"/>
              </a:rPr>
              <a:t>使用</a:t>
            </a:r>
            <a:r>
              <a:rPr lang="en-US" altLang="zh-CN" sz="2000">
                <a:sym typeface="+mn-ea"/>
              </a:rPr>
              <a:t>Hive</a:t>
            </a:r>
            <a:r>
              <a:rPr lang="zh-CN" altLang="en-US" sz="2000">
                <a:sym typeface="+mn-ea"/>
              </a:rPr>
              <a:t>，将</a:t>
            </a:r>
            <a:r>
              <a:rPr lang="en-US" altLang="zh-CN" sz="2000">
                <a:sym typeface="+mn-ea"/>
              </a:rPr>
              <a:t>HQL</a:t>
            </a:r>
            <a:r>
              <a:rPr lang="zh-CN" altLang="en-US" sz="2000">
                <a:sym typeface="+mn-ea"/>
              </a:rPr>
              <a:t>转化为</a:t>
            </a:r>
            <a:r>
              <a:rPr lang="en-US" altLang="zh-CN" sz="2000">
                <a:sym typeface="+mn-ea"/>
              </a:rPr>
              <a:t>MR</a:t>
            </a:r>
            <a:r>
              <a:rPr lang="zh-CN" altLang="en-US" sz="2000">
                <a:sym typeface="+mn-ea"/>
              </a:rPr>
              <a:t>程序。</a:t>
            </a:r>
            <a:endParaRPr lang="zh-CN" altLang="en-US" sz="2000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64985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94B391AE-0F41-4A22-ACB7-5BF1B438F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947" y="4298985"/>
            <a:ext cx="9962792" cy="2389332"/>
          </a:xfrm>
          <a:prstGeom prst="rect">
            <a:avLst/>
          </a:prstGeom>
        </p:spPr>
      </p:pic>
      <p:sp>
        <p:nvSpPr>
          <p:cNvPr id="445" name="TextBox 47"/>
          <p:cNvSpPr txBox="1"/>
          <p:nvPr/>
        </p:nvSpPr>
        <p:spPr>
          <a:xfrm>
            <a:off x="4584004" y="925058"/>
            <a:ext cx="7262822" cy="1420928"/>
          </a:xfrm>
          <a:prstGeom prst="rect">
            <a:avLst/>
          </a:prstGeom>
          <a:ln w="12700">
            <a:miter lim="400000"/>
          </a:ln>
        </p:spPr>
        <p:txBody>
          <a:bodyPr wrap="square" lIns="109709" tIns="109709" rIns="109709" bIns="109709">
            <a:spAutoFit/>
          </a:bodyPr>
          <a:lstStyle>
            <a:lvl1pPr>
              <a:lnSpc>
                <a:spcPct val="150000"/>
              </a:lnSpc>
              <a:defRPr sz="1400" spc="300">
                <a:solidFill>
                  <a:srgbClr val="595959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lvl1pPr>
          </a:lstStyle>
          <a:p>
            <a:r>
              <a:rPr lang="zh-CN" altLang="en-US" sz="1800">
                <a:sym typeface="+mn-ea"/>
              </a:rPr>
              <a:t>① 保存</a:t>
            </a:r>
            <a:r>
              <a:rPr lang="zh-CN" altLang="en-US" sz="1800" dirty="0">
                <a:sym typeface="+mn-ea"/>
              </a:rPr>
              <a:t>用户的行为数据和业务</a:t>
            </a:r>
            <a:r>
              <a:rPr lang="zh-CN" altLang="en-US" sz="1800">
                <a:sym typeface="+mn-ea"/>
              </a:rPr>
              <a:t>数据，不做修改</a:t>
            </a:r>
            <a:endParaRPr lang="en-US" altLang="zh-CN" sz="1800">
              <a:sym typeface="+mn-ea"/>
            </a:endParaRPr>
          </a:p>
          <a:p>
            <a:r>
              <a:rPr lang="zh-CN" altLang="en-US" sz="1800">
                <a:sym typeface="+mn-ea"/>
              </a:rPr>
              <a:t>② 数据采用</a:t>
            </a:r>
            <a:r>
              <a:rPr lang="en-US" altLang="zh-CN" sz="1800">
                <a:sym typeface="+mn-ea"/>
              </a:rPr>
              <a:t>LZO</a:t>
            </a:r>
            <a:r>
              <a:rPr lang="zh-CN" altLang="en-US" sz="1800">
                <a:sym typeface="+mn-ea"/>
              </a:rPr>
              <a:t>压缩</a:t>
            </a:r>
            <a:r>
              <a:rPr lang="zh-CN" altLang="en-US" sz="1800" dirty="0">
                <a:sym typeface="+mn-ea"/>
              </a:rPr>
              <a:t>，减少</a:t>
            </a:r>
            <a:r>
              <a:rPr lang="zh-CN" altLang="en-US" sz="1800">
                <a:sym typeface="+mn-ea"/>
              </a:rPr>
              <a:t>磁盘存储空间</a:t>
            </a:r>
            <a:endParaRPr lang="en-US" altLang="zh-CN" sz="1800">
              <a:sym typeface="+mn-ea"/>
            </a:endParaRPr>
          </a:p>
          <a:p>
            <a:r>
              <a:rPr lang="zh-CN" altLang="en-US" sz="1800">
                <a:sym typeface="+mn-ea"/>
              </a:rPr>
              <a:t>③ 创建</a:t>
            </a:r>
            <a:r>
              <a:rPr lang="zh-CN" altLang="en-US" sz="1800" dirty="0">
                <a:sym typeface="+mn-ea"/>
              </a:rPr>
              <a:t>分区表，防止后续的</a:t>
            </a:r>
            <a:r>
              <a:rPr lang="zh-CN" altLang="en-US" sz="1800">
                <a:sym typeface="+mn-ea"/>
              </a:rPr>
              <a:t>全表扫描</a:t>
            </a:r>
            <a:endParaRPr lang="zh-CN" altLang="en-US" sz="1800" dirty="0">
              <a:sym typeface="+mn-ea"/>
            </a:endParaRPr>
          </a:p>
        </p:txBody>
      </p:sp>
      <p:sp>
        <p:nvSpPr>
          <p:cNvPr id="444" name="Rectangle 80"/>
          <p:cNvSpPr txBox="1"/>
          <p:nvPr/>
        </p:nvSpPr>
        <p:spPr>
          <a:xfrm>
            <a:off x="2103213" y="1457531"/>
            <a:ext cx="963752" cy="498560"/>
          </a:xfrm>
          <a:prstGeom prst="rect">
            <a:avLst/>
          </a:prstGeom>
          <a:ln w="12700">
            <a:miter lim="400000"/>
          </a:ln>
        </p:spPr>
        <p:txBody>
          <a:bodyPr wrap="none" lIns="109709" tIns="109709" rIns="109709" bIns="109709">
            <a:spAutoFit/>
          </a:bodyPr>
          <a:lstStyle>
            <a:lvl1pPr>
              <a:defRPr sz="1400" b="1">
                <a:solidFill>
                  <a:srgbClr val="26262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algn="l"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1800" dirty="0">
                <a:sym typeface="+mn-ea"/>
              </a:rPr>
              <a:t>ODS</a:t>
            </a:r>
            <a:r>
              <a:rPr lang="zh-CN" altLang="en-US" sz="1800" dirty="0">
                <a:sym typeface="+mn-ea"/>
              </a:rPr>
              <a:t>层</a:t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26" name="直接连接符 1"/>
          <p:cNvSpPr/>
          <p:nvPr/>
        </p:nvSpPr>
        <p:spPr>
          <a:xfrm flipH="1">
            <a:off x="-194359" y="217178"/>
            <a:ext cx="777434" cy="653713"/>
          </a:xfrm>
          <a:prstGeom prst="line">
            <a:avLst/>
          </a:prstGeom>
          <a:ln w="38100">
            <a:solidFill>
              <a:srgbClr val="26262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7" name="直接连接符 2"/>
          <p:cNvSpPr/>
          <p:nvPr/>
        </p:nvSpPr>
        <p:spPr>
          <a:xfrm flipH="1">
            <a:off x="-58058" y="761630"/>
            <a:ext cx="388718" cy="326857"/>
          </a:xfrm>
          <a:prstGeom prst="line">
            <a:avLst/>
          </a:prstGeom>
          <a:ln w="12700">
            <a:solidFill>
              <a:srgbClr val="C61818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9" name="左中括号 4"/>
          <p:cNvSpPr/>
          <p:nvPr/>
        </p:nvSpPr>
        <p:spPr>
          <a:xfrm>
            <a:off x="694606" y="544033"/>
            <a:ext cx="72009" cy="504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71" y="21600"/>
                  <a:pt x="0" y="21485"/>
                  <a:pt x="0" y="21343"/>
                </a:cubicBezTo>
                <a:lnTo>
                  <a:pt x="0" y="257"/>
                </a:lnTo>
                <a:cubicBezTo>
                  <a:pt x="0" y="115"/>
                  <a:pt x="9671" y="0"/>
                  <a:pt x="21600" y="0"/>
                </a:cubicBezTo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4" name="矩形 4"/>
          <p:cNvSpPr txBox="1"/>
          <p:nvPr/>
        </p:nvSpPr>
        <p:spPr>
          <a:xfrm>
            <a:off x="822002" y="548531"/>
            <a:ext cx="1927770" cy="52322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lang="en-US" sz="2800"/>
              <a:t>3</a:t>
            </a:r>
            <a:r>
              <a:rPr sz="2800">
                <a:solidFill>
                  <a:srgbClr val="000000"/>
                </a:solidFill>
              </a:rPr>
              <a:t>  </a:t>
            </a:r>
            <a:r>
              <a:rPr sz="280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sym typeface="微软雅黑 Light" panose="020B0502040204020203" charset="-122"/>
              </a:rPr>
              <a:t>数仓建模</a:t>
            </a:r>
            <a:endParaRPr sz="280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微软雅黑 Light" panose="020B0502040204020203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BDAA568-84B0-4266-9CBD-38AE52F6A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509" y="2308403"/>
            <a:ext cx="9852230" cy="21101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TextBox 10"/>
          <p:cNvSpPr txBox="1"/>
          <p:nvPr/>
        </p:nvSpPr>
        <p:spPr>
          <a:xfrm>
            <a:off x="6872210" y="904738"/>
            <a:ext cx="3666998" cy="589931"/>
          </a:xfrm>
          <a:prstGeom prst="rect">
            <a:avLst/>
          </a:prstGeom>
          <a:ln w="12700">
            <a:miter lim="400000"/>
          </a:ln>
        </p:spPr>
        <p:txBody>
          <a:bodyPr wrap="square" lIns="109709" tIns="109709" rIns="109709" bIns="109709">
            <a:spAutoFit/>
          </a:bodyPr>
          <a:lstStyle>
            <a:lvl1pPr>
              <a:lnSpc>
                <a:spcPct val="150000"/>
              </a:lnSpc>
              <a:defRPr sz="1400" spc="300">
                <a:solidFill>
                  <a:srgbClr val="595959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lvl1pPr>
          </a:lstStyle>
          <a:p>
            <a:r>
              <a:rPr lang="zh-CN" altLang="en-US" sz="1800">
                <a:sym typeface="+mn-ea"/>
              </a:rPr>
              <a:t>① 选择业务过程</a:t>
            </a:r>
            <a:endParaRPr lang="en-US" altLang="zh-CN" sz="1800">
              <a:sym typeface="+mn-ea"/>
            </a:endParaRPr>
          </a:p>
        </p:txBody>
      </p:sp>
      <p:sp>
        <p:nvSpPr>
          <p:cNvPr id="444" name="Rectangle 80"/>
          <p:cNvSpPr txBox="1"/>
          <p:nvPr/>
        </p:nvSpPr>
        <p:spPr>
          <a:xfrm>
            <a:off x="3159283" y="1640001"/>
            <a:ext cx="1066344" cy="498560"/>
          </a:xfrm>
          <a:prstGeom prst="rect">
            <a:avLst/>
          </a:prstGeom>
          <a:ln w="12700">
            <a:miter lim="400000"/>
          </a:ln>
        </p:spPr>
        <p:txBody>
          <a:bodyPr wrap="none" lIns="109709" tIns="109709" rIns="109709" bIns="109709">
            <a:spAutoFit/>
          </a:bodyPr>
          <a:lstStyle>
            <a:lvl1pPr>
              <a:defRPr sz="1400" b="1">
                <a:solidFill>
                  <a:srgbClr val="26262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algn="l"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1800">
                <a:sym typeface="+mn-ea"/>
              </a:rPr>
              <a:t>DWD</a:t>
            </a:r>
            <a:r>
              <a:rPr lang="zh-CN" altLang="en-US" sz="1800">
                <a:sym typeface="+mn-ea"/>
              </a:rPr>
              <a:t>层</a:t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26" name="直接连接符 1"/>
          <p:cNvSpPr/>
          <p:nvPr/>
        </p:nvSpPr>
        <p:spPr>
          <a:xfrm flipH="1">
            <a:off x="-194359" y="217178"/>
            <a:ext cx="777434" cy="653713"/>
          </a:xfrm>
          <a:prstGeom prst="line">
            <a:avLst/>
          </a:prstGeom>
          <a:ln w="38100">
            <a:solidFill>
              <a:srgbClr val="26262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7" name="直接连接符 2"/>
          <p:cNvSpPr/>
          <p:nvPr/>
        </p:nvSpPr>
        <p:spPr>
          <a:xfrm flipH="1">
            <a:off x="-58058" y="761630"/>
            <a:ext cx="388718" cy="326857"/>
          </a:xfrm>
          <a:prstGeom prst="line">
            <a:avLst/>
          </a:prstGeom>
          <a:ln w="12700">
            <a:solidFill>
              <a:srgbClr val="C61818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9" name="左中括号 4"/>
          <p:cNvSpPr/>
          <p:nvPr/>
        </p:nvSpPr>
        <p:spPr>
          <a:xfrm>
            <a:off x="694606" y="544033"/>
            <a:ext cx="72009" cy="504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71" y="21600"/>
                  <a:pt x="0" y="21485"/>
                  <a:pt x="0" y="21343"/>
                </a:cubicBezTo>
                <a:lnTo>
                  <a:pt x="0" y="257"/>
                </a:lnTo>
                <a:cubicBezTo>
                  <a:pt x="0" y="115"/>
                  <a:pt x="9671" y="0"/>
                  <a:pt x="21600" y="0"/>
                </a:cubicBezTo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4" name="矩形 4"/>
          <p:cNvSpPr txBox="1"/>
          <p:nvPr/>
        </p:nvSpPr>
        <p:spPr>
          <a:xfrm>
            <a:off x="822002" y="548531"/>
            <a:ext cx="1927770" cy="52322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lang="en-US" sz="2800"/>
              <a:t>3</a:t>
            </a:r>
            <a:r>
              <a:rPr sz="2800">
                <a:solidFill>
                  <a:srgbClr val="000000"/>
                </a:solidFill>
              </a:rPr>
              <a:t>  </a:t>
            </a:r>
            <a:r>
              <a:rPr sz="280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sym typeface="微软雅黑 Light" panose="020B0502040204020203" charset="-122"/>
              </a:rPr>
              <a:t>数仓建模</a:t>
            </a:r>
            <a:endParaRPr sz="280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微软雅黑 Light" panose="020B0502040204020203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6113AA-0D83-43AC-AB05-679556147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464" y="3148249"/>
            <a:ext cx="9094224" cy="3347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984FE6-3969-43C4-8215-C879DFC8C8F4}"/>
              </a:ext>
            </a:extLst>
          </p:cNvPr>
          <p:cNvSpPr txBox="1"/>
          <p:nvPr/>
        </p:nvSpPr>
        <p:spPr>
          <a:xfrm>
            <a:off x="1578528" y="2138561"/>
            <a:ext cx="5067955" cy="589931"/>
          </a:xfrm>
          <a:prstGeom prst="rect">
            <a:avLst/>
          </a:prstGeom>
          <a:ln w="12700">
            <a:miter lim="400000"/>
          </a:ln>
        </p:spPr>
        <p:txBody>
          <a:bodyPr wrap="square" lIns="109709" tIns="109709" rIns="109709" bIns="109709">
            <a:spAutoFit/>
          </a:bodyPr>
          <a:lstStyle>
            <a:lvl1pPr>
              <a:lnSpc>
                <a:spcPct val="150000"/>
              </a:lnSpc>
              <a:defRPr sz="1400" spc="300">
                <a:solidFill>
                  <a:srgbClr val="595959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lvl1pPr>
          </a:lstStyle>
          <a:p>
            <a:r>
              <a:rPr lang="zh-CN" altLang="en-US" sz="1800">
                <a:sym typeface="+mn-ea"/>
              </a:rPr>
              <a:t>需要</a:t>
            </a:r>
            <a:r>
              <a:rPr lang="zh-CN" altLang="en-US" sz="1800" dirty="0">
                <a:sym typeface="+mn-ea"/>
              </a:rPr>
              <a:t>构建维度</a:t>
            </a:r>
            <a:r>
              <a:rPr lang="zh-CN" altLang="en-US" sz="1800">
                <a:sym typeface="+mn-ea"/>
              </a:rPr>
              <a:t>模型，采用星型模型</a:t>
            </a:r>
            <a:endParaRPr lang="en-US" altLang="zh-CN" sz="1800">
              <a:sym typeface="+mn-ea"/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018C4549-EED6-4D5D-8E53-755D78A2E829}"/>
              </a:ext>
            </a:extLst>
          </p:cNvPr>
          <p:cNvSpPr txBox="1"/>
          <p:nvPr/>
        </p:nvSpPr>
        <p:spPr>
          <a:xfrm>
            <a:off x="6872210" y="1389092"/>
            <a:ext cx="3666998" cy="589931"/>
          </a:xfrm>
          <a:prstGeom prst="rect">
            <a:avLst/>
          </a:prstGeom>
          <a:ln w="12700">
            <a:miter lim="400000"/>
          </a:ln>
        </p:spPr>
        <p:txBody>
          <a:bodyPr wrap="square" lIns="109709" tIns="109709" rIns="109709" bIns="109709">
            <a:spAutoFit/>
          </a:bodyPr>
          <a:lstStyle>
            <a:lvl1pPr>
              <a:lnSpc>
                <a:spcPct val="150000"/>
              </a:lnSpc>
              <a:defRPr sz="1400" spc="300">
                <a:solidFill>
                  <a:srgbClr val="595959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lvl1pPr>
          </a:lstStyle>
          <a:p>
            <a:r>
              <a:rPr lang="zh-CN" altLang="en-US" sz="1800">
                <a:sym typeface="+mn-ea"/>
              </a:rPr>
              <a:t>② 声明粒度（单次行为）</a:t>
            </a:r>
            <a:endParaRPr lang="en-US" altLang="zh-CN" sz="1800">
              <a:sym typeface="+mn-ea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ACB4C4EB-6561-4FA9-8256-140418D58573}"/>
              </a:ext>
            </a:extLst>
          </p:cNvPr>
          <p:cNvSpPr txBox="1"/>
          <p:nvPr/>
        </p:nvSpPr>
        <p:spPr>
          <a:xfrm>
            <a:off x="6872210" y="2398780"/>
            <a:ext cx="3666998" cy="589931"/>
          </a:xfrm>
          <a:prstGeom prst="rect">
            <a:avLst/>
          </a:prstGeom>
          <a:ln w="12700">
            <a:miter lim="400000"/>
          </a:ln>
        </p:spPr>
        <p:txBody>
          <a:bodyPr wrap="square" lIns="109709" tIns="109709" rIns="109709" bIns="109709">
            <a:spAutoFit/>
          </a:bodyPr>
          <a:lstStyle>
            <a:lvl1pPr>
              <a:lnSpc>
                <a:spcPct val="150000"/>
              </a:lnSpc>
              <a:defRPr sz="1400" spc="300">
                <a:solidFill>
                  <a:srgbClr val="595959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lvl1pPr>
          </a:lstStyle>
          <a:p>
            <a:r>
              <a:rPr lang="zh-CN" altLang="en-US" sz="1800">
                <a:sym typeface="+mn-ea"/>
              </a:rPr>
              <a:t>④ 确认事实</a:t>
            </a:r>
            <a:endParaRPr lang="zh-CN" altLang="en-US" sz="1800" dirty="0">
              <a:sym typeface="+mn-ea"/>
            </a:endParaRP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5C2F9D47-EBB8-4950-9D46-08D3F13C6CFC}"/>
              </a:ext>
            </a:extLst>
          </p:cNvPr>
          <p:cNvSpPr txBox="1"/>
          <p:nvPr/>
        </p:nvSpPr>
        <p:spPr>
          <a:xfrm>
            <a:off x="6872210" y="1884319"/>
            <a:ext cx="3666998" cy="589931"/>
          </a:xfrm>
          <a:prstGeom prst="rect">
            <a:avLst/>
          </a:prstGeom>
          <a:ln w="12700">
            <a:miter lim="400000"/>
          </a:ln>
        </p:spPr>
        <p:txBody>
          <a:bodyPr wrap="square" lIns="109709" tIns="109709" rIns="109709" bIns="109709">
            <a:spAutoFit/>
          </a:bodyPr>
          <a:lstStyle>
            <a:lvl1pPr>
              <a:lnSpc>
                <a:spcPct val="150000"/>
              </a:lnSpc>
              <a:defRPr sz="1400" spc="300">
                <a:solidFill>
                  <a:srgbClr val="595959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lvl1pPr>
          </a:lstStyle>
          <a:p>
            <a:r>
              <a:rPr lang="zh-CN" altLang="en-US" sz="1800">
                <a:sym typeface="+mn-ea"/>
              </a:rPr>
              <a:t>③ 确认维度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0E6F5BAA-EE09-44DD-988D-6D83CF50030F}"/>
              </a:ext>
            </a:extLst>
          </p:cNvPr>
          <p:cNvSpPr/>
          <p:nvPr/>
        </p:nvSpPr>
        <p:spPr>
          <a:xfrm>
            <a:off x="1126397" y="3227052"/>
            <a:ext cx="1880964" cy="3477043"/>
          </a:xfrm>
          <a:prstGeom prst="ellipse">
            <a:avLst/>
          </a:prstGeom>
          <a:noFill/>
          <a:ln w="127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29D0A71-F1EC-42E8-B354-C5D1404143BD}"/>
              </a:ext>
            </a:extLst>
          </p:cNvPr>
          <p:cNvSpPr/>
          <p:nvPr/>
        </p:nvSpPr>
        <p:spPr>
          <a:xfrm rot="5400000">
            <a:off x="5533542" y="161363"/>
            <a:ext cx="732310" cy="6427646"/>
          </a:xfrm>
          <a:prstGeom prst="ellipse">
            <a:avLst/>
          </a:prstGeom>
          <a:noFill/>
          <a:ln w="127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F1F8767F-06F9-4CD3-9C97-FF993E16AFB2}"/>
              </a:ext>
            </a:extLst>
          </p:cNvPr>
          <p:cNvSpPr/>
          <p:nvPr/>
        </p:nvSpPr>
        <p:spPr>
          <a:xfrm>
            <a:off x="8705709" y="3143169"/>
            <a:ext cx="1880964" cy="3477043"/>
          </a:xfrm>
          <a:prstGeom prst="ellipse">
            <a:avLst/>
          </a:prstGeom>
          <a:noFill/>
          <a:ln w="127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52367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6" grpId="0" animBg="1"/>
      <p:bldP spid="6" grpId="1" animBg="1"/>
      <p:bldP spid="17" grpId="0" animBg="1"/>
      <p:bldP spid="17" grpId="1" animBg="1"/>
      <p:bldP spid="1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TextBox 7"/>
          <p:cNvSpPr txBox="1"/>
          <p:nvPr/>
        </p:nvSpPr>
        <p:spPr>
          <a:xfrm>
            <a:off x="4292764" y="820341"/>
            <a:ext cx="7311632" cy="548702"/>
          </a:xfrm>
          <a:prstGeom prst="rect">
            <a:avLst/>
          </a:prstGeom>
          <a:ln w="12700">
            <a:miter lim="400000"/>
          </a:ln>
        </p:spPr>
        <p:txBody>
          <a:bodyPr wrap="square" lIns="109709" tIns="109709" rIns="109709" bIns="109709">
            <a:spAutoFit/>
          </a:bodyPr>
          <a:lstStyle>
            <a:lvl1pPr>
              <a:lnSpc>
                <a:spcPct val="150000"/>
              </a:lnSpc>
              <a:defRPr sz="1400" spc="300">
                <a:solidFill>
                  <a:srgbClr val="595959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lvl1pPr>
          </a:lstStyle>
          <a:p>
            <a:r>
              <a:rPr lang="zh-CN" altLang="en-US" sz="1600" dirty="0">
                <a:sym typeface="+mn-ea"/>
              </a:rPr>
              <a:t>对于维度</a:t>
            </a:r>
            <a:r>
              <a:rPr lang="zh-CN" altLang="en-US" sz="1600">
                <a:sym typeface="+mn-ea"/>
              </a:rPr>
              <a:t>表，根据维度建模中的星型模型进行维度退化处理。</a:t>
            </a:r>
            <a:endParaRPr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26" name="直接连接符 1"/>
          <p:cNvSpPr/>
          <p:nvPr/>
        </p:nvSpPr>
        <p:spPr>
          <a:xfrm flipH="1">
            <a:off x="-194359" y="217178"/>
            <a:ext cx="777434" cy="653713"/>
          </a:xfrm>
          <a:prstGeom prst="line">
            <a:avLst/>
          </a:prstGeom>
          <a:ln w="38100">
            <a:solidFill>
              <a:srgbClr val="26262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7" name="直接连接符 2"/>
          <p:cNvSpPr/>
          <p:nvPr/>
        </p:nvSpPr>
        <p:spPr>
          <a:xfrm flipH="1">
            <a:off x="-58058" y="761630"/>
            <a:ext cx="388718" cy="326857"/>
          </a:xfrm>
          <a:prstGeom prst="line">
            <a:avLst/>
          </a:prstGeom>
          <a:ln w="12700">
            <a:solidFill>
              <a:srgbClr val="C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9" name="左中括号 4"/>
          <p:cNvSpPr/>
          <p:nvPr/>
        </p:nvSpPr>
        <p:spPr>
          <a:xfrm>
            <a:off x="694606" y="544033"/>
            <a:ext cx="72009" cy="504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71" y="21600"/>
                  <a:pt x="0" y="21485"/>
                  <a:pt x="0" y="21343"/>
                </a:cubicBezTo>
                <a:lnTo>
                  <a:pt x="0" y="257"/>
                </a:lnTo>
                <a:cubicBezTo>
                  <a:pt x="0" y="115"/>
                  <a:pt x="9671" y="0"/>
                  <a:pt x="21600" y="0"/>
                </a:cubicBezTo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4" name="矩形 4"/>
          <p:cNvSpPr txBox="1"/>
          <p:nvPr/>
        </p:nvSpPr>
        <p:spPr>
          <a:xfrm>
            <a:off x="822002" y="548531"/>
            <a:ext cx="1927770" cy="52322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lang="en-US" sz="2800"/>
              <a:t>3</a:t>
            </a:r>
            <a:r>
              <a:rPr sz="2800">
                <a:solidFill>
                  <a:srgbClr val="000000"/>
                </a:solidFill>
              </a:rPr>
              <a:t>  </a:t>
            </a:r>
            <a:r>
              <a:rPr sz="280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sym typeface="微软雅黑 Light" panose="020B0502040204020203" charset="-122"/>
              </a:rPr>
              <a:t>数仓建模</a:t>
            </a:r>
            <a:endParaRPr sz="280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微软雅黑 Light" panose="020B0502040204020203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477" y="1498173"/>
            <a:ext cx="9572845" cy="52655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traight Connector 137"/>
          <p:cNvSpPr/>
          <p:nvPr/>
        </p:nvSpPr>
        <p:spPr>
          <a:xfrm>
            <a:off x="4749165" y="2040890"/>
            <a:ext cx="5715" cy="2155825"/>
          </a:xfrm>
          <a:prstGeom prst="line">
            <a:avLst/>
          </a:prstGeom>
          <a:ln>
            <a:solidFill>
              <a:srgbClr val="D9D9D9"/>
            </a:solidFill>
            <a:prstDash val="sysDot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74" name="Straight Connector 138"/>
          <p:cNvSpPr/>
          <p:nvPr/>
        </p:nvSpPr>
        <p:spPr>
          <a:xfrm>
            <a:off x="7592060" y="2025650"/>
            <a:ext cx="22860" cy="2195195"/>
          </a:xfrm>
          <a:prstGeom prst="line">
            <a:avLst/>
          </a:prstGeom>
          <a:ln>
            <a:solidFill>
              <a:srgbClr val="D9D9D9"/>
            </a:solidFill>
            <a:prstDash val="sysDot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96" name="Rounded Rectangle 143"/>
          <p:cNvSpPr/>
          <p:nvPr/>
        </p:nvSpPr>
        <p:spPr>
          <a:xfrm>
            <a:off x="2332990" y="2025650"/>
            <a:ext cx="1969770" cy="56515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1400">
                <a:solidFill>
                  <a:srgbClr val="262626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597" name="Rounded Rectangle 145"/>
          <p:cNvSpPr/>
          <p:nvPr/>
        </p:nvSpPr>
        <p:spPr>
          <a:xfrm>
            <a:off x="5183505" y="2041525"/>
            <a:ext cx="1969770" cy="56515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1400">
                <a:solidFill>
                  <a:srgbClr val="262626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598" name="Rounded Rectangle 147"/>
          <p:cNvSpPr/>
          <p:nvPr/>
        </p:nvSpPr>
        <p:spPr>
          <a:xfrm>
            <a:off x="8081010" y="2041525"/>
            <a:ext cx="1969770" cy="56515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1400">
                <a:solidFill>
                  <a:srgbClr val="262626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600" name="TextBox 31"/>
          <p:cNvSpPr txBox="1"/>
          <p:nvPr/>
        </p:nvSpPr>
        <p:spPr>
          <a:xfrm>
            <a:off x="5376827" y="1340713"/>
            <a:ext cx="1583125" cy="40011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defRPr sz="1400" b="1">
                <a:solidFill>
                  <a:srgbClr val="262626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lvl1pPr>
          </a:lstStyle>
          <a:p>
            <a:r>
              <a:rPr lang="en-US" altLang="zh-CN" sz="2000"/>
              <a:t>DWS</a:t>
            </a:r>
            <a:r>
              <a:rPr lang="zh-CN" altLang="en-US" sz="2000"/>
              <a:t> </a:t>
            </a:r>
            <a:r>
              <a:rPr lang="en-US" altLang="zh-CN" sz="2000"/>
              <a:t>&amp; DWT</a:t>
            </a:r>
            <a:endParaRPr lang="zh-CN" sz="2000"/>
          </a:p>
        </p:txBody>
      </p:sp>
      <p:sp>
        <p:nvSpPr>
          <p:cNvPr id="602" name="TextBox 145"/>
          <p:cNvSpPr txBox="1"/>
          <p:nvPr/>
        </p:nvSpPr>
        <p:spPr>
          <a:xfrm>
            <a:off x="2289175" y="2232660"/>
            <a:ext cx="2098675" cy="13836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lnSpc>
                <a:spcPct val="150000"/>
              </a:lnSpc>
              <a:defRPr sz="1400" spc="300">
                <a:solidFill>
                  <a:srgbClr val="595959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lvl1pPr>
          </a:lstStyle>
          <a:p>
            <a:r>
              <a:t>DWS层、DWT层和ADS层都是以需求为驱动，和维度建模已经没有关系了。</a:t>
            </a:r>
          </a:p>
        </p:txBody>
      </p:sp>
      <p:sp>
        <p:nvSpPr>
          <p:cNvPr id="603" name="TextBox 146"/>
          <p:cNvSpPr txBox="1"/>
          <p:nvPr/>
        </p:nvSpPr>
        <p:spPr>
          <a:xfrm>
            <a:off x="5139690" y="2232660"/>
            <a:ext cx="2106930" cy="170688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lnSpc>
                <a:spcPct val="150000"/>
              </a:lnSpc>
              <a:defRPr sz="1400" spc="300">
                <a:solidFill>
                  <a:srgbClr val="595959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lvl1pPr>
          </a:lstStyle>
          <a:p>
            <a:r>
              <a:t>DWS和DWT都是建宽表，按照主题去建表。主题相当于观察问题的角度。对应着维度表</a:t>
            </a:r>
            <a:r>
              <a:rPr lang="zh-CN"/>
              <a:t>。</a:t>
            </a:r>
          </a:p>
        </p:txBody>
      </p:sp>
      <p:sp>
        <p:nvSpPr>
          <p:cNvPr id="604" name="TextBox 147"/>
          <p:cNvSpPr txBox="1"/>
          <p:nvPr/>
        </p:nvSpPr>
        <p:spPr>
          <a:xfrm>
            <a:off x="8041640" y="2276475"/>
            <a:ext cx="2098040" cy="13836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lnSpc>
                <a:spcPct val="150000"/>
              </a:lnSpc>
              <a:defRPr sz="1400" spc="300">
                <a:solidFill>
                  <a:srgbClr val="595959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lvl1pPr>
          </a:lstStyle>
          <a:p>
            <a:r>
              <a:t>DWS层统计各个主题对象的当天行为，服务于DWT层的主题宽表。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332990" y="4436745"/>
            <a:ext cx="7995285" cy="1705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rial" panose="020B0604020202020204"/>
              </a:rPr>
              <a:t>1）问题引出∶ 两个需求，统计每个省份订单的个数、统计每个省份订单的总金额。</a:t>
            </a:r>
          </a:p>
          <a:p>
            <a:pPr marL="0" marR="0" indent="0" algn="l" defTabSz="9144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Arial" panose="020B0604020202020204"/>
            </a:endParaRPr>
          </a:p>
          <a:p>
            <a:pPr marL="0" marR="0" indent="0" algn="l" defTabSz="9144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rial" panose="020B0604020202020204"/>
              </a:rPr>
              <a:t>2）处理办法∶ 都是将省份表和订单表进行join，group by省份，然后计算。相当于类似的需求重复计算了两次。 那怎么设计能避免重复计算呢? 地区宽表的字段设计为∶下单次数、下单金额、支付次数、支付金额等。只需要和每个事实表一次join。</a:t>
            </a:r>
          </a:p>
        </p:txBody>
      </p:sp>
      <p:sp>
        <p:nvSpPr>
          <p:cNvPr id="4" name="Rounded Rectangle 143"/>
          <p:cNvSpPr/>
          <p:nvPr/>
        </p:nvSpPr>
        <p:spPr>
          <a:xfrm>
            <a:off x="2332990" y="4149090"/>
            <a:ext cx="1969770" cy="56515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1400">
                <a:solidFill>
                  <a:srgbClr val="262626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5" name="Rounded Rectangle 143"/>
          <p:cNvSpPr/>
          <p:nvPr/>
        </p:nvSpPr>
        <p:spPr>
          <a:xfrm>
            <a:off x="5183505" y="4140835"/>
            <a:ext cx="1969770" cy="56515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1400">
                <a:solidFill>
                  <a:srgbClr val="262626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6" name="Rounded Rectangle 143"/>
          <p:cNvSpPr/>
          <p:nvPr/>
        </p:nvSpPr>
        <p:spPr>
          <a:xfrm>
            <a:off x="8105775" y="4149090"/>
            <a:ext cx="1969770" cy="56515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1400">
                <a:solidFill>
                  <a:srgbClr val="262626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20" name="直接连接符 1">
            <a:extLst>
              <a:ext uri="{FF2B5EF4-FFF2-40B4-BE49-F238E27FC236}">
                <a16:creationId xmlns:a16="http://schemas.microsoft.com/office/drawing/2014/main" id="{7A01C4AD-6CD2-42DF-B71E-A4C8A9DCA40A}"/>
              </a:ext>
            </a:extLst>
          </p:cNvPr>
          <p:cNvSpPr/>
          <p:nvPr/>
        </p:nvSpPr>
        <p:spPr>
          <a:xfrm flipH="1">
            <a:off x="-194359" y="217178"/>
            <a:ext cx="777434" cy="653713"/>
          </a:xfrm>
          <a:prstGeom prst="line">
            <a:avLst/>
          </a:prstGeom>
          <a:ln w="38100">
            <a:solidFill>
              <a:srgbClr val="26262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" name="直接连接符 2">
            <a:extLst>
              <a:ext uri="{FF2B5EF4-FFF2-40B4-BE49-F238E27FC236}">
                <a16:creationId xmlns:a16="http://schemas.microsoft.com/office/drawing/2014/main" id="{F11268D2-8956-4456-8E71-3D10134AC260}"/>
              </a:ext>
            </a:extLst>
          </p:cNvPr>
          <p:cNvSpPr/>
          <p:nvPr/>
        </p:nvSpPr>
        <p:spPr>
          <a:xfrm flipH="1">
            <a:off x="-58058" y="761630"/>
            <a:ext cx="388718" cy="326857"/>
          </a:xfrm>
          <a:prstGeom prst="line">
            <a:avLst/>
          </a:prstGeom>
          <a:ln w="12700">
            <a:solidFill>
              <a:srgbClr val="C61818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" name="左中括号 4">
            <a:extLst>
              <a:ext uri="{FF2B5EF4-FFF2-40B4-BE49-F238E27FC236}">
                <a16:creationId xmlns:a16="http://schemas.microsoft.com/office/drawing/2014/main" id="{3056DB4E-ACEF-4756-8EA8-2AFCAA5BBD6B}"/>
              </a:ext>
            </a:extLst>
          </p:cNvPr>
          <p:cNvSpPr/>
          <p:nvPr/>
        </p:nvSpPr>
        <p:spPr>
          <a:xfrm>
            <a:off x="694606" y="544033"/>
            <a:ext cx="72009" cy="504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71" y="21600"/>
                  <a:pt x="0" y="21485"/>
                  <a:pt x="0" y="21343"/>
                </a:cubicBezTo>
                <a:lnTo>
                  <a:pt x="0" y="257"/>
                </a:lnTo>
                <a:cubicBezTo>
                  <a:pt x="0" y="115"/>
                  <a:pt x="9671" y="0"/>
                  <a:pt x="21600" y="0"/>
                </a:cubicBezTo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3" name="矩形 4">
            <a:extLst>
              <a:ext uri="{FF2B5EF4-FFF2-40B4-BE49-F238E27FC236}">
                <a16:creationId xmlns:a16="http://schemas.microsoft.com/office/drawing/2014/main" id="{BDF868A3-E3C3-452F-ABA2-CEC8677848D9}"/>
              </a:ext>
            </a:extLst>
          </p:cNvPr>
          <p:cNvSpPr txBox="1"/>
          <p:nvPr/>
        </p:nvSpPr>
        <p:spPr>
          <a:xfrm>
            <a:off x="822002" y="548531"/>
            <a:ext cx="1927770" cy="52322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lang="en-US" sz="2800"/>
              <a:t>3</a:t>
            </a:r>
            <a:r>
              <a:rPr sz="2800">
                <a:solidFill>
                  <a:srgbClr val="000000"/>
                </a:solidFill>
              </a:rPr>
              <a:t>  </a:t>
            </a:r>
            <a:r>
              <a:rPr sz="280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sym typeface="微软雅黑 Light" panose="020B0502040204020203" charset="-122"/>
              </a:rPr>
              <a:t>数仓建模</a:t>
            </a:r>
            <a:endParaRPr sz="280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微软雅黑 Light" panose="020B0502040204020203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Box 2"/>
          <p:cNvSpPr txBox="1"/>
          <p:nvPr/>
        </p:nvSpPr>
        <p:spPr>
          <a:xfrm>
            <a:off x="1569629" y="4137262"/>
            <a:ext cx="1434144" cy="6375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3600" spc="300">
                <a:solidFill>
                  <a:srgbClr val="262626"/>
                </a:solidFill>
                <a:latin typeface="造字工房尚雅体演示版常规体"/>
                <a:ea typeface="造字工房尚雅体演示版常规体"/>
                <a:cs typeface="造字工房尚雅体演示版常规体"/>
                <a:sym typeface="造字工房尚雅体演示版常规体"/>
              </a:defRPr>
            </a:lvl1pPr>
          </a:lstStyle>
          <a:p>
            <a:r>
              <a:t>PART</a:t>
            </a:r>
          </a:p>
        </p:txBody>
      </p:sp>
      <p:sp>
        <p:nvSpPr>
          <p:cNvPr id="279" name="等腰三角形 11"/>
          <p:cNvSpPr/>
          <p:nvPr/>
        </p:nvSpPr>
        <p:spPr>
          <a:xfrm rot="512239">
            <a:off x="2397701" y="3538930"/>
            <a:ext cx="314717" cy="271308"/>
          </a:xfrm>
          <a:prstGeom prst="triangle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0" name="等腰三角形 12"/>
          <p:cNvSpPr/>
          <p:nvPr/>
        </p:nvSpPr>
        <p:spPr>
          <a:xfrm rot="20371609">
            <a:off x="2915242" y="3751963"/>
            <a:ext cx="157359" cy="135655"/>
          </a:xfrm>
          <a:prstGeom prst="triangle">
            <a:avLst/>
          </a:prstGeom>
          <a:solidFill>
            <a:srgbClr val="80808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1" name="等腰三角形 13"/>
          <p:cNvSpPr/>
          <p:nvPr/>
        </p:nvSpPr>
        <p:spPr>
          <a:xfrm rot="20371609">
            <a:off x="2044291" y="3774406"/>
            <a:ext cx="211766" cy="155968"/>
          </a:xfrm>
          <a:prstGeom prst="triangle">
            <a:avLst/>
          </a:prstGeom>
          <a:solidFill>
            <a:srgbClr val="262626"/>
          </a:solidFill>
          <a:ln w="25400">
            <a:solidFill>
              <a:srgbClr val="262626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2" name="等腰三角形 14"/>
          <p:cNvSpPr/>
          <p:nvPr/>
        </p:nvSpPr>
        <p:spPr>
          <a:xfrm rot="3761573">
            <a:off x="1541095" y="3463057"/>
            <a:ext cx="588993" cy="403980"/>
          </a:xfrm>
          <a:prstGeom prst="triangle">
            <a:avLst/>
          </a:prstGeom>
          <a:solidFill>
            <a:srgbClr val="D9969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3" name="等腰三角形 15"/>
          <p:cNvSpPr/>
          <p:nvPr/>
        </p:nvSpPr>
        <p:spPr>
          <a:xfrm rot="20371609">
            <a:off x="2907860" y="3447181"/>
            <a:ext cx="211766" cy="155967"/>
          </a:xfrm>
          <a:prstGeom prst="triangle">
            <a:avLst/>
          </a:prstGeom>
          <a:solidFill>
            <a:srgbClr val="262626"/>
          </a:solidFill>
          <a:ln w="25400">
            <a:solidFill>
              <a:srgbClr val="262626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4" name="TextBox 16"/>
          <p:cNvSpPr txBox="1"/>
          <p:nvPr/>
        </p:nvSpPr>
        <p:spPr>
          <a:xfrm>
            <a:off x="1878137" y="2074406"/>
            <a:ext cx="782202" cy="1551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9600" b="1">
                <a:solidFill>
                  <a:srgbClr val="262626"/>
                </a:solidFill>
                <a:latin typeface="造字工房尚雅体演示版常规体"/>
                <a:ea typeface="造字工房尚雅体演示版常规体"/>
                <a:cs typeface="造字工房尚雅体演示版常规体"/>
                <a:sym typeface="造字工房尚雅体演示版常规体"/>
              </a:defRPr>
            </a:lvl1pPr>
          </a:lstStyle>
          <a:p>
            <a:r>
              <a:t>1</a:t>
            </a:r>
          </a:p>
        </p:txBody>
      </p:sp>
      <p:sp>
        <p:nvSpPr>
          <p:cNvPr id="285" name="TextBox 27"/>
          <p:cNvSpPr txBox="1"/>
          <p:nvPr/>
        </p:nvSpPr>
        <p:spPr>
          <a:xfrm>
            <a:off x="4001621" y="2925174"/>
            <a:ext cx="6529070" cy="64516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3600" spc="3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lvl1pPr>
          </a:lstStyle>
          <a:p>
            <a:pPr algn="l"/>
            <a:r>
              <a:t>电商系统需求分析及架构设计</a:t>
            </a:r>
          </a:p>
        </p:txBody>
      </p:sp>
      <p:sp>
        <p:nvSpPr>
          <p:cNvPr id="286" name="直接连接符 32"/>
          <p:cNvSpPr/>
          <p:nvPr/>
        </p:nvSpPr>
        <p:spPr>
          <a:xfrm flipH="1">
            <a:off x="4986991" y="2638181"/>
            <a:ext cx="388717" cy="326857"/>
          </a:xfrm>
          <a:prstGeom prst="line">
            <a:avLst/>
          </a:prstGeom>
          <a:ln w="12700">
            <a:solidFill>
              <a:srgbClr val="26262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7" name="直接连接符 33"/>
          <p:cNvSpPr/>
          <p:nvPr/>
        </p:nvSpPr>
        <p:spPr>
          <a:xfrm flipH="1">
            <a:off x="9834131" y="3429006"/>
            <a:ext cx="654558" cy="534335"/>
          </a:xfrm>
          <a:prstGeom prst="line">
            <a:avLst/>
          </a:prstGeom>
          <a:ln w="12700">
            <a:solidFill>
              <a:srgbClr val="C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8" name="直接连接符 35"/>
          <p:cNvSpPr/>
          <p:nvPr/>
        </p:nvSpPr>
        <p:spPr>
          <a:xfrm flipH="1">
            <a:off x="8249710" y="2638181"/>
            <a:ext cx="388717" cy="326857"/>
          </a:xfrm>
          <a:prstGeom prst="line">
            <a:avLst/>
          </a:prstGeom>
          <a:ln w="38100">
            <a:solidFill>
              <a:srgbClr val="C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9" name="直接连接符 36"/>
          <p:cNvSpPr/>
          <p:nvPr/>
        </p:nvSpPr>
        <p:spPr>
          <a:xfrm flipH="1">
            <a:off x="5663884" y="3685485"/>
            <a:ext cx="654558" cy="534335"/>
          </a:xfrm>
          <a:prstGeom prst="line">
            <a:avLst/>
          </a:prstGeom>
          <a:ln w="38100">
            <a:solidFill>
              <a:srgbClr val="262626"/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9F754DE-2CAD-44b6-B708-469DEB6407EB-1" descr="wp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4765"/>
            <a:ext cx="12179300" cy="37719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82502" y="1794800"/>
            <a:ext cx="922909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rial" panose="020B0604020202020204"/>
              </a:rPr>
              <a:t>需要建哪些表：以维度为基准，去关联对应多个事实表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rial" panose="020B0604020202020204"/>
              </a:rPr>
              <a:t>宽表里面的字段：是站在不同维度的角度去看事实表，重点关注事实表聚合后的度量值。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82502" y="1363000"/>
            <a:ext cx="231521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/>
              </a:rPr>
              <a:t>DWS</a:t>
            </a: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/>
              </a:rPr>
              <a:t>层</a:t>
            </a:r>
          </a:p>
        </p:txBody>
      </p:sp>
      <p:sp>
        <p:nvSpPr>
          <p:cNvPr id="10" name="直接连接符 1">
            <a:extLst>
              <a:ext uri="{FF2B5EF4-FFF2-40B4-BE49-F238E27FC236}">
                <a16:creationId xmlns:a16="http://schemas.microsoft.com/office/drawing/2014/main" id="{CEB0ED8D-349E-4846-98B0-E381998D9A1B}"/>
              </a:ext>
            </a:extLst>
          </p:cNvPr>
          <p:cNvSpPr/>
          <p:nvPr/>
        </p:nvSpPr>
        <p:spPr>
          <a:xfrm flipH="1">
            <a:off x="-194359" y="217178"/>
            <a:ext cx="777434" cy="653713"/>
          </a:xfrm>
          <a:prstGeom prst="line">
            <a:avLst/>
          </a:prstGeom>
          <a:ln w="38100">
            <a:solidFill>
              <a:srgbClr val="26262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" name="直接连接符 2">
            <a:extLst>
              <a:ext uri="{FF2B5EF4-FFF2-40B4-BE49-F238E27FC236}">
                <a16:creationId xmlns:a16="http://schemas.microsoft.com/office/drawing/2014/main" id="{55C08BFD-2811-45A3-8D61-BCDA81631753}"/>
              </a:ext>
            </a:extLst>
          </p:cNvPr>
          <p:cNvSpPr/>
          <p:nvPr/>
        </p:nvSpPr>
        <p:spPr>
          <a:xfrm flipH="1">
            <a:off x="-58058" y="761630"/>
            <a:ext cx="388718" cy="326857"/>
          </a:xfrm>
          <a:prstGeom prst="line">
            <a:avLst/>
          </a:prstGeom>
          <a:ln w="12700">
            <a:solidFill>
              <a:srgbClr val="C61818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" name="左中括号 4">
            <a:extLst>
              <a:ext uri="{FF2B5EF4-FFF2-40B4-BE49-F238E27FC236}">
                <a16:creationId xmlns:a16="http://schemas.microsoft.com/office/drawing/2014/main" id="{060677C7-40A0-4E88-99CA-13B5EA77B093}"/>
              </a:ext>
            </a:extLst>
          </p:cNvPr>
          <p:cNvSpPr/>
          <p:nvPr/>
        </p:nvSpPr>
        <p:spPr>
          <a:xfrm>
            <a:off x="694606" y="544033"/>
            <a:ext cx="72009" cy="504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71" y="21600"/>
                  <a:pt x="0" y="21485"/>
                  <a:pt x="0" y="21343"/>
                </a:cubicBezTo>
                <a:lnTo>
                  <a:pt x="0" y="257"/>
                </a:lnTo>
                <a:cubicBezTo>
                  <a:pt x="0" y="115"/>
                  <a:pt x="9671" y="0"/>
                  <a:pt x="21600" y="0"/>
                </a:cubicBezTo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3" name="矩形 4">
            <a:extLst>
              <a:ext uri="{FF2B5EF4-FFF2-40B4-BE49-F238E27FC236}">
                <a16:creationId xmlns:a16="http://schemas.microsoft.com/office/drawing/2014/main" id="{B372796B-5184-4969-AB68-1BF69DED6AC3}"/>
              </a:ext>
            </a:extLst>
          </p:cNvPr>
          <p:cNvSpPr txBox="1"/>
          <p:nvPr/>
        </p:nvSpPr>
        <p:spPr>
          <a:xfrm>
            <a:off x="822002" y="548531"/>
            <a:ext cx="1927770" cy="52322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lang="en-US" sz="2800"/>
              <a:t>3</a:t>
            </a:r>
            <a:r>
              <a:rPr sz="2800">
                <a:solidFill>
                  <a:srgbClr val="000000"/>
                </a:solidFill>
              </a:rPr>
              <a:t>  </a:t>
            </a:r>
            <a:r>
              <a:rPr sz="280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sym typeface="微软雅黑 Light" panose="020B0502040204020203" charset="-122"/>
              </a:rPr>
              <a:t>数仓建模</a:t>
            </a:r>
            <a:endParaRPr sz="280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微软雅黑 Light" panose="020B0502040204020203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9F754DE-2CAD-44b6-B708-469DEB6407EB-1" descr="wpp">
            <a:extLst>
              <a:ext uri="{FF2B5EF4-FFF2-40B4-BE49-F238E27FC236}">
                <a16:creationId xmlns:a16="http://schemas.microsoft.com/office/drawing/2014/main" id="{82D793BF-A9A1-4EBE-889D-6C958BDFB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58" y="4018033"/>
            <a:ext cx="9219477" cy="285525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F72E138-CA2B-4BD3-A8EC-6D1B6F7E2934}"/>
              </a:ext>
            </a:extLst>
          </p:cNvPr>
          <p:cNvSpPr/>
          <p:nvPr/>
        </p:nvSpPr>
        <p:spPr>
          <a:xfrm>
            <a:off x="277044" y="1237534"/>
            <a:ext cx="11247494" cy="282257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671" tIns="45671" rIns="45671" bIns="45671" numCol="1" spcCol="38100" rtlCol="0" anchor="ctr">
            <a:spAutoFit/>
          </a:bodyPr>
          <a:lstStyle/>
          <a:p>
            <a:pPr defTabSz="913486"/>
            <a:endParaRPr lang="zh-CN" altLang="en-US" sz="1798"/>
          </a:p>
        </p:txBody>
      </p:sp>
      <p:grpSp>
        <p:nvGrpSpPr>
          <p:cNvPr id="5" name="组合 1">
            <a:extLst>
              <a:ext uri="{FF2B5EF4-FFF2-40B4-BE49-F238E27FC236}">
                <a16:creationId xmlns:a16="http://schemas.microsoft.com/office/drawing/2014/main" id="{46F68785-71F3-4FCD-92A3-83A7F6CD0D25}"/>
              </a:ext>
            </a:extLst>
          </p:cNvPr>
          <p:cNvGrpSpPr/>
          <p:nvPr/>
        </p:nvGrpSpPr>
        <p:grpSpPr>
          <a:xfrm>
            <a:off x="11627698" y="299323"/>
            <a:ext cx="776623" cy="870402"/>
            <a:chOff x="0" y="0"/>
            <a:chExt cx="777432" cy="871308"/>
          </a:xfrm>
        </p:grpSpPr>
        <p:sp>
          <p:nvSpPr>
            <p:cNvPr id="6" name="直接连接符 2">
              <a:extLst>
                <a:ext uri="{FF2B5EF4-FFF2-40B4-BE49-F238E27FC236}">
                  <a16:creationId xmlns:a16="http://schemas.microsoft.com/office/drawing/2014/main" id="{946E5DB6-276A-4ADB-A6AB-E17A4C3F1DA1}"/>
                </a:ext>
              </a:extLst>
            </p:cNvPr>
            <p:cNvSpPr/>
            <p:nvPr/>
          </p:nvSpPr>
          <p:spPr>
            <a:xfrm>
              <a:off x="0" y="0"/>
              <a:ext cx="777433" cy="653713"/>
            </a:xfrm>
            <a:prstGeom prst="line">
              <a:avLst/>
            </a:prstGeom>
            <a:noFill/>
            <a:ln w="38100" cap="flat">
              <a:solidFill>
                <a:srgbClr val="262626"/>
              </a:solidFill>
              <a:prstDash val="solid"/>
              <a:round/>
            </a:ln>
            <a:effectLst/>
          </p:spPr>
          <p:txBody>
            <a:bodyPr wrap="square" lIns="45671" tIns="45671" rIns="45671" bIns="45671" numCol="1" anchor="t">
              <a:noAutofit/>
            </a:bodyPr>
            <a:lstStyle/>
            <a:p>
              <a:endParaRPr sz="1798"/>
            </a:p>
          </p:txBody>
        </p:sp>
        <p:sp>
          <p:nvSpPr>
            <p:cNvPr id="7" name="直接连接符 3">
              <a:extLst>
                <a:ext uri="{FF2B5EF4-FFF2-40B4-BE49-F238E27FC236}">
                  <a16:creationId xmlns:a16="http://schemas.microsoft.com/office/drawing/2014/main" id="{D7F9DC96-2854-4E63-80BB-9EB5130B32AF}"/>
                </a:ext>
              </a:extLst>
            </p:cNvPr>
            <p:cNvSpPr/>
            <p:nvPr/>
          </p:nvSpPr>
          <p:spPr>
            <a:xfrm>
              <a:off x="252415" y="544452"/>
              <a:ext cx="388717" cy="326858"/>
            </a:xfrm>
            <a:prstGeom prst="line">
              <a:avLst/>
            </a:prstGeom>
            <a:noFill/>
            <a:ln w="12700" cap="flat">
              <a:solidFill>
                <a:srgbClr val="C00000"/>
              </a:solidFill>
              <a:prstDash val="solid"/>
              <a:round/>
            </a:ln>
            <a:effectLst/>
          </p:spPr>
          <p:txBody>
            <a:bodyPr wrap="square" lIns="45671" tIns="45671" rIns="45671" bIns="45671" numCol="1" anchor="t">
              <a:noAutofit/>
            </a:bodyPr>
            <a:lstStyle/>
            <a:p>
              <a:endParaRPr sz="1798"/>
            </a:p>
          </p:txBody>
        </p:sp>
      </p:grpSp>
      <p:sp>
        <p:nvSpPr>
          <p:cNvPr id="8" name="左中括号 5">
            <a:extLst>
              <a:ext uri="{FF2B5EF4-FFF2-40B4-BE49-F238E27FC236}">
                <a16:creationId xmlns:a16="http://schemas.microsoft.com/office/drawing/2014/main" id="{9C04404C-7819-4455-A3D6-F4A75760E397}"/>
              </a:ext>
            </a:extLst>
          </p:cNvPr>
          <p:cNvSpPr/>
          <p:nvPr/>
        </p:nvSpPr>
        <p:spPr>
          <a:xfrm flipH="1">
            <a:off x="11452604" y="613625"/>
            <a:ext cx="71934" cy="503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71" y="21600"/>
                  <a:pt x="0" y="21485"/>
                  <a:pt x="0" y="21343"/>
                </a:cubicBezTo>
                <a:lnTo>
                  <a:pt x="0" y="257"/>
                </a:lnTo>
                <a:cubicBezTo>
                  <a:pt x="0" y="115"/>
                  <a:pt x="9671" y="0"/>
                  <a:pt x="21600" y="0"/>
                </a:cubicBezTo>
              </a:path>
            </a:pathLst>
          </a:custGeom>
          <a:ln>
            <a:solidFill>
              <a:srgbClr val="000000"/>
            </a:solidFill>
          </a:ln>
        </p:spPr>
        <p:txBody>
          <a:bodyPr lIns="45671" rIns="45671" anchor="ctr"/>
          <a:lstStyle/>
          <a:p>
            <a:pPr algn="ctr"/>
            <a:endParaRPr sz="1798"/>
          </a:p>
        </p:txBody>
      </p:sp>
      <p:sp>
        <p:nvSpPr>
          <p:cNvPr id="9" name="矩形 3">
            <a:extLst>
              <a:ext uri="{FF2B5EF4-FFF2-40B4-BE49-F238E27FC236}">
                <a16:creationId xmlns:a16="http://schemas.microsoft.com/office/drawing/2014/main" id="{8775012E-9A9A-4BB1-990C-08C7CF93A7BA}"/>
              </a:ext>
            </a:extLst>
          </p:cNvPr>
          <p:cNvSpPr txBox="1"/>
          <p:nvPr/>
        </p:nvSpPr>
        <p:spPr>
          <a:xfrm>
            <a:off x="9446134" y="623231"/>
            <a:ext cx="1903628" cy="522772"/>
          </a:xfrm>
          <a:prstGeom prst="rect">
            <a:avLst/>
          </a:prstGeom>
          <a:ln w="12700">
            <a:miter lim="400000"/>
          </a:ln>
        </p:spPr>
        <p:txBody>
          <a:bodyPr wrap="none" lIns="45671" rIns="45671">
            <a:spAutoFit/>
          </a:bodyPr>
          <a:lstStyle/>
          <a:p>
            <a:pPr algn="r">
              <a:defRPr b="1"/>
            </a:pPr>
            <a:r>
              <a:rPr lang="zh-CN" altLang="en-US" sz="2797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数仓建模</a:t>
            </a:r>
            <a:r>
              <a:rPr sz="1798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 </a:t>
            </a:r>
            <a:r>
              <a:rPr sz="2797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 </a:t>
            </a:r>
            <a:r>
              <a:rPr lang="en-US" sz="2797">
                <a:solidFill>
                  <a:srgbClr val="C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3</a:t>
            </a:r>
            <a:endParaRPr lang="en-US" sz="2797">
              <a:solidFill>
                <a:srgbClr val="C0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E035D99-59C7-4086-BF22-A4C590358FA9}"/>
              </a:ext>
            </a:extLst>
          </p:cNvPr>
          <p:cNvSpPr txBox="1"/>
          <p:nvPr/>
        </p:nvSpPr>
        <p:spPr>
          <a:xfrm>
            <a:off x="297276" y="502856"/>
            <a:ext cx="9219476" cy="64321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671" tIns="45671" rIns="45671" bIns="45671" numCol="1" spcCol="38100" rtlCol="0" anchor="t" forceAA="0">
            <a:spAutoFit/>
          </a:bodyPr>
          <a:lstStyle/>
          <a:p>
            <a:pPr defTabSz="913486"/>
            <a:r>
              <a:rPr lang="zh-CN" altLang="en-US" sz="1798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需要建哪些表：以维度为基准，去关联对应多个事实表</a:t>
            </a:r>
          </a:p>
          <a:p>
            <a:pPr defTabSz="913486"/>
            <a:r>
              <a:rPr lang="zh-CN" altLang="en-US" sz="1798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宽表里面的字段：是站在不同维度的角度去看事实表，重点关注事实表聚合后的度量值。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46F9084-8BB3-4D66-B96F-7CB814193642}"/>
              </a:ext>
            </a:extLst>
          </p:cNvPr>
          <p:cNvSpPr txBox="1"/>
          <p:nvPr/>
        </p:nvSpPr>
        <p:spPr>
          <a:xfrm>
            <a:off x="7015481" y="330630"/>
            <a:ext cx="2312798" cy="36664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671" tIns="45671" rIns="45671" bIns="45671" numCol="1" spcCol="38100" rtlCol="0" anchor="t" forceAA="0">
            <a:spAutoFit/>
          </a:bodyPr>
          <a:lstStyle/>
          <a:p>
            <a:pPr defTabSz="913486"/>
            <a:r>
              <a:rPr lang="en-US" altLang="zh-CN" sz="1798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DWS</a:t>
            </a:r>
            <a:r>
              <a:rPr lang="zh-CN" altLang="en-US" sz="1798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7A2E804-293D-4F8E-B7BF-28449EBA3799}"/>
              </a:ext>
            </a:extLst>
          </p:cNvPr>
          <p:cNvSpPr txBox="1"/>
          <p:nvPr/>
        </p:nvSpPr>
        <p:spPr>
          <a:xfrm>
            <a:off x="297276" y="1265031"/>
            <a:ext cx="5441758" cy="267611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399" dirty="0">
                <a:solidFill>
                  <a:srgbClr val="569CD6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create</a:t>
            </a:r>
            <a:r>
              <a:rPr lang="en-US" altLang="zh-CN" sz="1399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 </a:t>
            </a:r>
            <a:r>
              <a:rPr lang="en-US" altLang="zh-CN" sz="1399" dirty="0">
                <a:solidFill>
                  <a:srgbClr val="569CD6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external</a:t>
            </a:r>
            <a:r>
              <a:rPr lang="en-US" altLang="zh-CN" sz="1399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 </a:t>
            </a:r>
            <a:r>
              <a:rPr lang="en-US" altLang="zh-CN" sz="1399" dirty="0">
                <a:solidFill>
                  <a:srgbClr val="569CD6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table</a:t>
            </a:r>
            <a:r>
              <a:rPr lang="en-US" altLang="zh-CN" sz="1399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 </a:t>
            </a:r>
            <a:r>
              <a:rPr lang="en-US" altLang="zh-CN" sz="1399" dirty="0" err="1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dws_user_action_daycount</a:t>
            </a:r>
            <a:r>
              <a:rPr lang="en-US" altLang="zh-CN" sz="1399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altLang="zh-CN" sz="1399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    </a:t>
            </a:r>
            <a:r>
              <a:rPr lang="en-US" altLang="zh-CN" sz="1399" dirty="0">
                <a:solidFill>
                  <a:srgbClr val="6A9955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--</a:t>
            </a:r>
            <a:r>
              <a:rPr lang="en-US" altLang="zh-CN" sz="1399" dirty="0" err="1">
                <a:solidFill>
                  <a:srgbClr val="6A9955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dwd_start_log</a:t>
            </a:r>
            <a:endParaRPr lang="en-US" altLang="zh-CN" sz="1399" dirty="0">
              <a:solidFill>
                <a:srgbClr val="D4D4D4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altLang="zh-CN" sz="1399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    </a:t>
            </a:r>
            <a:r>
              <a:rPr lang="en-US" altLang="zh-CN" sz="1399" dirty="0" err="1">
                <a:solidFill>
                  <a:srgbClr val="DCDCAA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user_id</a:t>
            </a:r>
            <a:r>
              <a:rPr lang="en-US" altLang="zh-CN" sz="1399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 </a:t>
            </a:r>
            <a:r>
              <a:rPr lang="en-US" altLang="zh-CN" sz="1399" dirty="0" err="1">
                <a:solidFill>
                  <a:srgbClr val="569CD6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bigint</a:t>
            </a:r>
            <a:r>
              <a:rPr lang="en-US" altLang="zh-CN" sz="1399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 COMMENT</a:t>
            </a:r>
            <a:r>
              <a:rPr lang="en-US" altLang="zh-CN" sz="1399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'</a:t>
            </a:r>
            <a:r>
              <a:rPr lang="zh-CN" altLang="en-US" sz="1399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用户</a:t>
            </a:r>
            <a:r>
              <a:rPr lang="en-US" altLang="zh-CN" sz="1399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ID'</a:t>
            </a:r>
            <a:r>
              <a:rPr lang="en-US" altLang="zh-CN" sz="1399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399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    </a:t>
            </a:r>
            <a:r>
              <a:rPr lang="en-US" altLang="zh-CN" sz="1399" dirty="0" err="1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login_count</a:t>
            </a:r>
            <a:r>
              <a:rPr lang="en-US" altLang="zh-CN" sz="1399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 </a:t>
            </a:r>
            <a:r>
              <a:rPr lang="en-US" altLang="zh-CN" sz="1399" dirty="0" err="1">
                <a:solidFill>
                  <a:srgbClr val="569CD6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bigint</a:t>
            </a:r>
            <a:r>
              <a:rPr lang="en-US" altLang="zh-CN" sz="1399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 COMMENT </a:t>
            </a:r>
            <a:r>
              <a:rPr lang="en-US" altLang="zh-CN" sz="1399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'</a:t>
            </a:r>
            <a:r>
              <a:rPr lang="zh-CN" altLang="en-US" sz="1399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登录次数</a:t>
            </a:r>
            <a:r>
              <a:rPr lang="en-US" altLang="zh-CN" sz="1399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1399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399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    </a:t>
            </a:r>
            <a:r>
              <a:rPr lang="en-US" altLang="zh-CN" sz="1399" dirty="0">
                <a:solidFill>
                  <a:srgbClr val="6A9955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--</a:t>
            </a:r>
            <a:r>
              <a:rPr lang="en-US" altLang="zh-CN" sz="1399" dirty="0" err="1">
                <a:solidFill>
                  <a:srgbClr val="6A9955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dwd_action_log</a:t>
            </a:r>
            <a:endParaRPr lang="en-US" altLang="zh-CN" sz="1399" dirty="0">
              <a:solidFill>
                <a:srgbClr val="D4D4D4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altLang="zh-CN" sz="1399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    </a:t>
            </a:r>
            <a:r>
              <a:rPr lang="en-US" altLang="zh-CN" sz="1399" dirty="0" err="1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cart_count</a:t>
            </a:r>
            <a:r>
              <a:rPr lang="en-US" altLang="zh-CN" sz="1399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 </a:t>
            </a:r>
            <a:r>
              <a:rPr lang="en-US" altLang="zh-CN" sz="1399" dirty="0" err="1">
                <a:solidFill>
                  <a:srgbClr val="569CD6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bigint</a:t>
            </a:r>
            <a:r>
              <a:rPr lang="en-US" altLang="zh-CN" sz="1399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 COMMENT </a:t>
            </a:r>
            <a:r>
              <a:rPr lang="en-US" altLang="zh-CN" sz="1399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'</a:t>
            </a:r>
            <a:r>
              <a:rPr lang="zh-CN" altLang="en-US" sz="1399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加购次数</a:t>
            </a:r>
            <a:r>
              <a:rPr lang="en-US" altLang="zh-CN" sz="1399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1399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399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    </a:t>
            </a:r>
            <a:r>
              <a:rPr lang="en-US" altLang="zh-CN" sz="1399" dirty="0">
                <a:solidFill>
                  <a:srgbClr val="6A9955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--</a:t>
            </a:r>
            <a:r>
              <a:rPr lang="en-US" altLang="zh-CN" sz="1399" dirty="0" err="1">
                <a:solidFill>
                  <a:srgbClr val="6A9955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dwd_fact_order_info</a:t>
            </a:r>
            <a:endParaRPr lang="en-US" altLang="zh-CN" sz="1399" dirty="0">
              <a:solidFill>
                <a:srgbClr val="D4D4D4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altLang="zh-CN" sz="1399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    </a:t>
            </a:r>
            <a:r>
              <a:rPr lang="en-US" altLang="zh-CN" sz="1399" dirty="0" err="1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order_count</a:t>
            </a:r>
            <a:r>
              <a:rPr lang="en-US" altLang="zh-CN" sz="1399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 </a:t>
            </a:r>
            <a:r>
              <a:rPr lang="en-US" altLang="zh-CN" sz="1399" dirty="0" err="1">
                <a:solidFill>
                  <a:srgbClr val="569CD6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bigint</a:t>
            </a:r>
            <a:r>
              <a:rPr lang="en-US" altLang="zh-CN" sz="1399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 COMMENT </a:t>
            </a:r>
            <a:r>
              <a:rPr lang="en-US" altLang="zh-CN" sz="1399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'</a:t>
            </a:r>
            <a:r>
              <a:rPr lang="zh-CN" altLang="en-US" sz="1399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下单次数</a:t>
            </a:r>
            <a:r>
              <a:rPr lang="en-US" altLang="zh-CN" sz="1399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1399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399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    </a:t>
            </a:r>
            <a:r>
              <a:rPr lang="en-US" altLang="zh-CN" sz="1399" dirty="0" err="1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order_amount</a:t>
            </a:r>
            <a:r>
              <a:rPr lang="en-US" altLang="zh-CN" sz="1399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 </a:t>
            </a:r>
            <a:r>
              <a:rPr lang="en-US" altLang="zh-CN" sz="1399" dirty="0">
                <a:solidFill>
                  <a:srgbClr val="569CD6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decimal</a:t>
            </a:r>
            <a:r>
              <a:rPr lang="en-US" altLang="zh-CN" sz="1399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1399" dirty="0">
                <a:solidFill>
                  <a:srgbClr val="B5CEA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16</a:t>
            </a:r>
            <a:r>
              <a:rPr lang="en-US" altLang="zh-CN" sz="1399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  <a:r>
              <a:rPr lang="en-US" altLang="zh-CN" sz="1399" dirty="0">
                <a:solidFill>
                  <a:srgbClr val="B5CEA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2</a:t>
            </a:r>
            <a:r>
              <a:rPr lang="en-US" altLang="zh-CN" sz="1399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) COMMENT </a:t>
            </a:r>
            <a:r>
              <a:rPr lang="en-US" altLang="zh-CN" sz="1399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'</a:t>
            </a:r>
            <a:r>
              <a:rPr lang="zh-CN" altLang="en-US" sz="1399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下单金额</a:t>
            </a:r>
            <a:r>
              <a:rPr lang="en-US" altLang="zh-CN" sz="1399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1399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399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    </a:t>
            </a:r>
            <a:r>
              <a:rPr lang="en-US" altLang="zh-CN" sz="1399" dirty="0">
                <a:solidFill>
                  <a:srgbClr val="6A9955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--</a:t>
            </a:r>
            <a:r>
              <a:rPr lang="en-US" altLang="zh-CN" sz="1399" dirty="0" err="1">
                <a:solidFill>
                  <a:srgbClr val="6A9955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dwd_fact_payment_info</a:t>
            </a:r>
            <a:endParaRPr lang="en-US" altLang="zh-CN" sz="1399" dirty="0">
              <a:solidFill>
                <a:srgbClr val="D4D4D4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altLang="zh-CN" sz="1399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    </a:t>
            </a:r>
            <a:r>
              <a:rPr lang="en-US" altLang="zh-CN" sz="1399" dirty="0" err="1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payment_count</a:t>
            </a:r>
            <a:r>
              <a:rPr lang="en-US" altLang="zh-CN" sz="1399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 </a:t>
            </a:r>
            <a:r>
              <a:rPr lang="en-US" altLang="zh-CN" sz="1399" dirty="0" err="1">
                <a:solidFill>
                  <a:srgbClr val="569CD6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bigint</a:t>
            </a:r>
            <a:r>
              <a:rPr lang="en-US" altLang="zh-CN" sz="1399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 COMMENT </a:t>
            </a:r>
            <a:r>
              <a:rPr lang="en-US" altLang="zh-CN" sz="1399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'</a:t>
            </a:r>
            <a:r>
              <a:rPr lang="zh-CN" altLang="en-US" sz="1399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支付次数</a:t>
            </a:r>
            <a:r>
              <a:rPr lang="en-US" altLang="zh-CN" sz="1399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1399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399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    </a:t>
            </a:r>
            <a:r>
              <a:rPr lang="en-US" altLang="zh-CN" sz="1399" dirty="0" err="1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payment_amount</a:t>
            </a:r>
            <a:r>
              <a:rPr lang="en-US" altLang="zh-CN" sz="1399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 </a:t>
            </a:r>
            <a:r>
              <a:rPr lang="en-US" altLang="zh-CN" sz="1399" dirty="0">
                <a:solidFill>
                  <a:srgbClr val="569CD6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decimal</a:t>
            </a:r>
            <a:r>
              <a:rPr lang="en-US" altLang="zh-CN" sz="1399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1399" dirty="0">
                <a:solidFill>
                  <a:srgbClr val="B5CEA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16</a:t>
            </a:r>
            <a:r>
              <a:rPr lang="en-US" altLang="zh-CN" sz="1399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  <a:r>
              <a:rPr lang="en-US" altLang="zh-CN" sz="1399" dirty="0">
                <a:solidFill>
                  <a:srgbClr val="B5CEA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2</a:t>
            </a:r>
            <a:r>
              <a:rPr lang="en-US" altLang="zh-CN" sz="1399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) COMMENT </a:t>
            </a:r>
            <a:r>
              <a:rPr lang="en-US" altLang="zh-CN" sz="1399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'</a:t>
            </a:r>
            <a:r>
              <a:rPr lang="zh-CN" altLang="en-US" sz="1399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支付金额</a:t>
            </a:r>
            <a:r>
              <a:rPr lang="en-US" altLang="zh-CN" sz="1399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1399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993317D-F4DE-4481-8F7B-8B7C65DBBA96}"/>
              </a:ext>
            </a:extLst>
          </p:cNvPr>
          <p:cNvSpPr txBox="1"/>
          <p:nvPr/>
        </p:nvSpPr>
        <p:spPr>
          <a:xfrm>
            <a:off x="5670253" y="1785499"/>
            <a:ext cx="6209597" cy="1813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399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    </a:t>
            </a:r>
            <a:r>
              <a:rPr lang="en-US" altLang="zh-CN" sz="1399" dirty="0">
                <a:solidFill>
                  <a:srgbClr val="6A9955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--</a:t>
            </a:r>
            <a:r>
              <a:rPr lang="en-US" altLang="zh-CN" sz="1399" dirty="0" err="1">
                <a:solidFill>
                  <a:srgbClr val="6A9955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dwd_fact_order_detail</a:t>
            </a:r>
            <a:endParaRPr lang="en-US" altLang="zh-CN" sz="1399" dirty="0">
              <a:solidFill>
                <a:srgbClr val="D4D4D4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altLang="zh-CN" sz="1399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    </a:t>
            </a:r>
            <a:r>
              <a:rPr lang="en-US" altLang="zh-CN" sz="1399" dirty="0" err="1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order_details_stats</a:t>
            </a:r>
            <a:r>
              <a:rPr lang="en-US" altLang="zh-CN" sz="1399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 array&lt;struct&lt;</a:t>
            </a:r>
          </a:p>
          <a:p>
            <a:r>
              <a:rPr lang="en-US" altLang="zh-CN" sz="1399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      </a:t>
            </a:r>
            <a:r>
              <a:rPr lang="en-US" altLang="zh-CN" sz="1399" dirty="0" err="1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sku_id</a:t>
            </a:r>
            <a:r>
              <a:rPr lang="en-US" altLang="zh-CN" sz="1399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: </a:t>
            </a:r>
            <a:r>
              <a:rPr lang="en-US" altLang="zh-CN" sz="1399" dirty="0" err="1">
                <a:solidFill>
                  <a:srgbClr val="569CD6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bigint</a:t>
            </a:r>
            <a:r>
              <a:rPr lang="en-US" altLang="zh-CN" sz="1399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399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      </a:t>
            </a:r>
            <a:r>
              <a:rPr lang="en-US" altLang="zh-CN" sz="1399" dirty="0" err="1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sku_num</a:t>
            </a:r>
            <a:r>
              <a:rPr lang="en-US" altLang="zh-CN" sz="1399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: </a:t>
            </a:r>
            <a:r>
              <a:rPr lang="en-US" altLang="zh-CN" sz="1399" dirty="0" err="1">
                <a:solidFill>
                  <a:srgbClr val="569CD6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bigint</a:t>
            </a:r>
            <a:r>
              <a:rPr lang="en-US" altLang="zh-CN" sz="1399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399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      </a:t>
            </a:r>
            <a:r>
              <a:rPr lang="en-US" altLang="zh-CN" sz="1399" dirty="0" err="1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order_count</a:t>
            </a:r>
            <a:r>
              <a:rPr lang="en-US" altLang="zh-CN" sz="1399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 : </a:t>
            </a:r>
            <a:r>
              <a:rPr lang="en-US" altLang="zh-CN" sz="1399" dirty="0" err="1">
                <a:solidFill>
                  <a:srgbClr val="569CD6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bigint</a:t>
            </a:r>
            <a:r>
              <a:rPr lang="en-US" altLang="zh-CN" sz="1399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399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      </a:t>
            </a:r>
            <a:r>
              <a:rPr lang="en-US" altLang="zh-CN" sz="1399" dirty="0" err="1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order_amount</a:t>
            </a:r>
            <a:r>
              <a:rPr lang="en-US" altLang="zh-CN" sz="1399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: </a:t>
            </a:r>
            <a:r>
              <a:rPr lang="en-US" altLang="zh-CN" sz="1399" dirty="0">
                <a:solidFill>
                  <a:srgbClr val="569CD6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decimal</a:t>
            </a:r>
            <a:r>
              <a:rPr lang="en-US" altLang="zh-CN" sz="1399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1399" dirty="0">
                <a:solidFill>
                  <a:srgbClr val="B5CEA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20</a:t>
            </a:r>
            <a:r>
              <a:rPr lang="en-US" altLang="zh-CN" sz="1399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  <a:r>
              <a:rPr lang="en-US" altLang="zh-CN" sz="1399" dirty="0">
                <a:solidFill>
                  <a:srgbClr val="B5CEA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2</a:t>
            </a:r>
            <a:r>
              <a:rPr lang="en-US" altLang="zh-CN" sz="1399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)&gt;&gt; COMMENT </a:t>
            </a:r>
            <a:r>
              <a:rPr lang="en-US" altLang="zh-CN" sz="1399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'</a:t>
            </a:r>
            <a:r>
              <a:rPr lang="zh-CN" altLang="en-US" sz="1399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下单明细统计</a:t>
            </a:r>
            <a:r>
              <a:rPr lang="en-US" altLang="zh-CN" sz="1399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'</a:t>
            </a:r>
            <a:endParaRPr lang="zh-CN" altLang="en-US" sz="1399" dirty="0">
              <a:solidFill>
                <a:srgbClr val="D4D4D4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zh-CN" altLang="en-US" sz="1399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  </a:t>
            </a:r>
            <a:r>
              <a:rPr lang="en-US" altLang="zh-CN" sz="1399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) COMMENT </a:t>
            </a:r>
            <a:r>
              <a:rPr lang="en-US" altLang="zh-CN" sz="1399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'</a:t>
            </a:r>
            <a:r>
              <a:rPr lang="zh-CN" altLang="en-US" sz="1399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每日会员行为</a:t>
            </a:r>
            <a:r>
              <a:rPr lang="en-US" altLang="zh-CN" sz="1399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'</a:t>
            </a:r>
            <a:endParaRPr lang="zh-CN" altLang="en-US" sz="1399" dirty="0">
              <a:solidFill>
                <a:srgbClr val="D4D4D4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zh-CN" altLang="en-US" sz="1399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  </a:t>
            </a:r>
            <a:r>
              <a:rPr lang="en-US" altLang="zh-CN" sz="1399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PARTITIONED </a:t>
            </a:r>
            <a:r>
              <a:rPr lang="en-US" altLang="zh-CN" sz="1399" dirty="0">
                <a:solidFill>
                  <a:srgbClr val="569CD6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BY</a:t>
            </a:r>
            <a:r>
              <a:rPr lang="en-US" altLang="zh-CN" sz="1399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 (</a:t>
            </a:r>
            <a:r>
              <a:rPr lang="en-US" altLang="zh-CN" sz="1399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`dt`</a:t>
            </a:r>
            <a:r>
              <a:rPr lang="en-US" altLang="zh-CN" sz="1399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 string)</a:t>
            </a:r>
          </a:p>
        </p:txBody>
      </p:sp>
    </p:spTree>
    <p:extLst>
      <p:ext uri="{BB962C8B-B14F-4D97-AF65-F5344CB8AC3E}">
        <p14:creationId xmlns:p14="http://schemas.microsoft.com/office/powerpoint/2010/main" val="1330598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73075" y="1700530"/>
            <a:ext cx="9093835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rial" panose="020B0604020202020204"/>
              </a:rPr>
              <a:t>需要建哪些表：和DWS层一样。以维度为基准，去关联对应多个事实表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rial" panose="020B0604020202020204"/>
              </a:rPr>
              <a:t>宽表里面的字段：站在维度表的角度去看事实表，重点关注事实表度量值的累积值、事实表行为的首次和末次时间。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73075" y="1268730"/>
            <a:ext cx="231521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/>
              </a:rPr>
              <a:t>DWT</a:t>
            </a: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/>
              </a:rPr>
              <a:t>层</a:t>
            </a:r>
          </a:p>
        </p:txBody>
      </p:sp>
      <p:pic>
        <p:nvPicPr>
          <p:cNvPr id="10" name="C9F754DE-2CAD-44b6-B708-469DEB6407EB-2" descr="wp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4765"/>
            <a:ext cx="12179300" cy="3771900"/>
          </a:xfrm>
          <a:prstGeom prst="rect">
            <a:avLst/>
          </a:prstGeom>
        </p:spPr>
      </p:pic>
      <p:sp>
        <p:nvSpPr>
          <p:cNvPr id="11" name="直接连接符 1">
            <a:extLst>
              <a:ext uri="{FF2B5EF4-FFF2-40B4-BE49-F238E27FC236}">
                <a16:creationId xmlns:a16="http://schemas.microsoft.com/office/drawing/2014/main" id="{6179A417-AA16-4D9C-BF4D-85B90A7336C6}"/>
              </a:ext>
            </a:extLst>
          </p:cNvPr>
          <p:cNvSpPr/>
          <p:nvPr/>
        </p:nvSpPr>
        <p:spPr>
          <a:xfrm flipH="1">
            <a:off x="-194359" y="217178"/>
            <a:ext cx="777434" cy="653713"/>
          </a:xfrm>
          <a:prstGeom prst="line">
            <a:avLst/>
          </a:prstGeom>
          <a:ln w="38100">
            <a:solidFill>
              <a:srgbClr val="26262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" name="直接连接符 2">
            <a:extLst>
              <a:ext uri="{FF2B5EF4-FFF2-40B4-BE49-F238E27FC236}">
                <a16:creationId xmlns:a16="http://schemas.microsoft.com/office/drawing/2014/main" id="{DA1AEA00-4DF0-4910-AD50-B43C61FB7795}"/>
              </a:ext>
            </a:extLst>
          </p:cNvPr>
          <p:cNvSpPr/>
          <p:nvPr/>
        </p:nvSpPr>
        <p:spPr>
          <a:xfrm flipH="1">
            <a:off x="-58058" y="761630"/>
            <a:ext cx="388718" cy="326857"/>
          </a:xfrm>
          <a:prstGeom prst="line">
            <a:avLst/>
          </a:prstGeom>
          <a:ln w="12700">
            <a:solidFill>
              <a:srgbClr val="C61818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" name="左中括号 4">
            <a:extLst>
              <a:ext uri="{FF2B5EF4-FFF2-40B4-BE49-F238E27FC236}">
                <a16:creationId xmlns:a16="http://schemas.microsoft.com/office/drawing/2014/main" id="{751559F8-4FAF-48AC-82E6-63F925F95389}"/>
              </a:ext>
            </a:extLst>
          </p:cNvPr>
          <p:cNvSpPr/>
          <p:nvPr/>
        </p:nvSpPr>
        <p:spPr>
          <a:xfrm>
            <a:off x="694606" y="544033"/>
            <a:ext cx="72009" cy="504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71" y="21600"/>
                  <a:pt x="0" y="21485"/>
                  <a:pt x="0" y="21343"/>
                </a:cubicBezTo>
                <a:lnTo>
                  <a:pt x="0" y="257"/>
                </a:lnTo>
                <a:cubicBezTo>
                  <a:pt x="0" y="115"/>
                  <a:pt x="9671" y="0"/>
                  <a:pt x="21600" y="0"/>
                </a:cubicBezTo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4" name="矩形 4">
            <a:extLst>
              <a:ext uri="{FF2B5EF4-FFF2-40B4-BE49-F238E27FC236}">
                <a16:creationId xmlns:a16="http://schemas.microsoft.com/office/drawing/2014/main" id="{21B5C281-C29B-4B9F-AE41-67251B4D847D}"/>
              </a:ext>
            </a:extLst>
          </p:cNvPr>
          <p:cNvSpPr txBox="1"/>
          <p:nvPr/>
        </p:nvSpPr>
        <p:spPr>
          <a:xfrm>
            <a:off x="822002" y="548531"/>
            <a:ext cx="1927770" cy="52322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lang="en-US" sz="2800"/>
              <a:t>3</a:t>
            </a:r>
            <a:r>
              <a:rPr sz="2800">
                <a:solidFill>
                  <a:srgbClr val="000000"/>
                </a:solidFill>
              </a:rPr>
              <a:t>  </a:t>
            </a:r>
            <a:r>
              <a:rPr sz="280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sym typeface="微软雅黑 Light" panose="020B0502040204020203" charset="-122"/>
              </a:rPr>
              <a:t>数仓建模</a:t>
            </a:r>
            <a:endParaRPr sz="280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微软雅黑 Light" panose="020B0502040204020203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9F754DE-2CAD-44b6-B708-469DEB6407EB-2" descr="wpp">
            <a:extLst>
              <a:ext uri="{FF2B5EF4-FFF2-40B4-BE49-F238E27FC236}">
                <a16:creationId xmlns:a16="http://schemas.microsoft.com/office/drawing/2014/main" id="{DC1D69B5-EA2A-478C-80C0-A30EE1806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904" y="4038930"/>
            <a:ext cx="8651224" cy="2684481"/>
          </a:xfrm>
          <a:prstGeom prst="rect">
            <a:avLst/>
          </a:prstGeom>
        </p:spPr>
      </p:pic>
      <p:grpSp>
        <p:nvGrpSpPr>
          <p:cNvPr id="5" name="组合 1">
            <a:extLst>
              <a:ext uri="{FF2B5EF4-FFF2-40B4-BE49-F238E27FC236}">
                <a16:creationId xmlns:a16="http://schemas.microsoft.com/office/drawing/2014/main" id="{ECAA48E0-8CD1-407A-A618-5E22BF02BD44}"/>
              </a:ext>
            </a:extLst>
          </p:cNvPr>
          <p:cNvGrpSpPr/>
          <p:nvPr/>
        </p:nvGrpSpPr>
        <p:grpSpPr>
          <a:xfrm>
            <a:off x="11627698" y="299323"/>
            <a:ext cx="776623" cy="870402"/>
            <a:chOff x="0" y="0"/>
            <a:chExt cx="777432" cy="871308"/>
          </a:xfrm>
        </p:grpSpPr>
        <p:sp>
          <p:nvSpPr>
            <p:cNvPr id="6" name="直接连接符 2">
              <a:extLst>
                <a:ext uri="{FF2B5EF4-FFF2-40B4-BE49-F238E27FC236}">
                  <a16:creationId xmlns:a16="http://schemas.microsoft.com/office/drawing/2014/main" id="{0CA5480D-BE7A-40C0-982B-19BAC3947139}"/>
                </a:ext>
              </a:extLst>
            </p:cNvPr>
            <p:cNvSpPr/>
            <p:nvPr/>
          </p:nvSpPr>
          <p:spPr>
            <a:xfrm>
              <a:off x="0" y="0"/>
              <a:ext cx="777433" cy="653713"/>
            </a:xfrm>
            <a:prstGeom prst="line">
              <a:avLst/>
            </a:prstGeom>
            <a:noFill/>
            <a:ln w="38100" cap="flat">
              <a:solidFill>
                <a:srgbClr val="262626"/>
              </a:solidFill>
              <a:prstDash val="solid"/>
              <a:round/>
            </a:ln>
            <a:effectLst/>
          </p:spPr>
          <p:txBody>
            <a:bodyPr wrap="square" lIns="45671" tIns="45671" rIns="45671" bIns="45671" numCol="1" anchor="t">
              <a:noAutofit/>
            </a:bodyPr>
            <a:lstStyle/>
            <a:p>
              <a:endParaRPr sz="1798"/>
            </a:p>
          </p:txBody>
        </p:sp>
        <p:sp>
          <p:nvSpPr>
            <p:cNvPr id="7" name="直接连接符 3">
              <a:extLst>
                <a:ext uri="{FF2B5EF4-FFF2-40B4-BE49-F238E27FC236}">
                  <a16:creationId xmlns:a16="http://schemas.microsoft.com/office/drawing/2014/main" id="{8C5AD1F8-3DBA-40BB-8015-38CF9E2BEFA6}"/>
                </a:ext>
              </a:extLst>
            </p:cNvPr>
            <p:cNvSpPr/>
            <p:nvPr/>
          </p:nvSpPr>
          <p:spPr>
            <a:xfrm>
              <a:off x="252415" y="544452"/>
              <a:ext cx="388717" cy="326858"/>
            </a:xfrm>
            <a:prstGeom prst="line">
              <a:avLst/>
            </a:prstGeom>
            <a:noFill/>
            <a:ln w="12700" cap="flat">
              <a:solidFill>
                <a:srgbClr val="C00000"/>
              </a:solidFill>
              <a:prstDash val="solid"/>
              <a:round/>
            </a:ln>
            <a:effectLst/>
          </p:spPr>
          <p:txBody>
            <a:bodyPr wrap="square" lIns="45671" tIns="45671" rIns="45671" bIns="45671" numCol="1" anchor="t">
              <a:noAutofit/>
            </a:bodyPr>
            <a:lstStyle/>
            <a:p>
              <a:endParaRPr sz="1798"/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2C4D068F-AF9E-4822-BB1E-8BA264C2D69D}"/>
              </a:ext>
            </a:extLst>
          </p:cNvPr>
          <p:cNvSpPr/>
          <p:nvPr/>
        </p:nvSpPr>
        <p:spPr>
          <a:xfrm>
            <a:off x="150829" y="1508857"/>
            <a:ext cx="11884602" cy="2739570"/>
          </a:xfrm>
          <a:prstGeom prst="rect">
            <a:avLst/>
          </a:prstGeom>
          <a:solidFill>
            <a:schemeClr val="tx1"/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671" tIns="45671" rIns="45671" bIns="45671" numCol="1" spcCol="38100" rtlCol="0" anchor="ctr">
            <a:spAutoFit/>
          </a:bodyPr>
          <a:lstStyle/>
          <a:p>
            <a:pPr defTabSz="913486"/>
            <a:endParaRPr lang="zh-CN" altLang="en-US" sz="1798"/>
          </a:p>
        </p:txBody>
      </p:sp>
      <p:sp>
        <p:nvSpPr>
          <p:cNvPr id="9" name="左中括号 5">
            <a:extLst>
              <a:ext uri="{FF2B5EF4-FFF2-40B4-BE49-F238E27FC236}">
                <a16:creationId xmlns:a16="http://schemas.microsoft.com/office/drawing/2014/main" id="{85671EB9-966E-44D7-8900-677C7D467D93}"/>
              </a:ext>
            </a:extLst>
          </p:cNvPr>
          <p:cNvSpPr/>
          <p:nvPr/>
        </p:nvSpPr>
        <p:spPr>
          <a:xfrm flipH="1">
            <a:off x="11452604" y="613625"/>
            <a:ext cx="71934" cy="503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71" y="21600"/>
                  <a:pt x="0" y="21485"/>
                  <a:pt x="0" y="21343"/>
                </a:cubicBezTo>
                <a:lnTo>
                  <a:pt x="0" y="257"/>
                </a:lnTo>
                <a:cubicBezTo>
                  <a:pt x="0" y="115"/>
                  <a:pt x="9671" y="0"/>
                  <a:pt x="21600" y="0"/>
                </a:cubicBezTo>
              </a:path>
            </a:pathLst>
          </a:custGeom>
          <a:ln>
            <a:solidFill>
              <a:srgbClr val="000000"/>
            </a:solidFill>
          </a:ln>
        </p:spPr>
        <p:txBody>
          <a:bodyPr lIns="45671" rIns="45671" anchor="ctr"/>
          <a:lstStyle/>
          <a:p>
            <a:pPr algn="ctr"/>
            <a:endParaRPr sz="1798"/>
          </a:p>
        </p:txBody>
      </p:sp>
      <p:sp>
        <p:nvSpPr>
          <p:cNvPr id="10" name="矩形 3">
            <a:extLst>
              <a:ext uri="{FF2B5EF4-FFF2-40B4-BE49-F238E27FC236}">
                <a16:creationId xmlns:a16="http://schemas.microsoft.com/office/drawing/2014/main" id="{A9A678C7-CEB3-409B-A93C-049890B9481F}"/>
              </a:ext>
            </a:extLst>
          </p:cNvPr>
          <p:cNvSpPr txBox="1"/>
          <p:nvPr/>
        </p:nvSpPr>
        <p:spPr>
          <a:xfrm>
            <a:off x="9446134" y="623231"/>
            <a:ext cx="1903628" cy="522772"/>
          </a:xfrm>
          <a:prstGeom prst="rect">
            <a:avLst/>
          </a:prstGeom>
          <a:ln w="12700">
            <a:miter lim="400000"/>
          </a:ln>
        </p:spPr>
        <p:txBody>
          <a:bodyPr wrap="none" lIns="45671" rIns="45671">
            <a:spAutoFit/>
          </a:bodyPr>
          <a:lstStyle/>
          <a:p>
            <a:pPr algn="r">
              <a:defRPr b="1"/>
            </a:pPr>
            <a:r>
              <a:rPr lang="zh-CN" altLang="en-US" sz="2797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数仓建模</a:t>
            </a:r>
            <a:r>
              <a:rPr sz="1798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 </a:t>
            </a:r>
            <a:r>
              <a:rPr sz="2797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 </a:t>
            </a:r>
            <a:r>
              <a:rPr lang="en-US" sz="2797">
                <a:solidFill>
                  <a:srgbClr val="C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3</a:t>
            </a:r>
            <a:endParaRPr lang="en-US" sz="2797">
              <a:solidFill>
                <a:srgbClr val="C0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9DC0FC7-3DA3-49D6-A115-06BE9F505BF0}"/>
              </a:ext>
            </a:extLst>
          </p:cNvPr>
          <p:cNvSpPr txBox="1"/>
          <p:nvPr/>
        </p:nvSpPr>
        <p:spPr>
          <a:xfrm>
            <a:off x="252068" y="498911"/>
            <a:ext cx="7407056" cy="91979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671" tIns="45671" rIns="45671" bIns="45671" numCol="1" spcCol="38100" rtlCol="0" anchor="t" forceAA="0">
            <a:spAutoFit/>
          </a:bodyPr>
          <a:lstStyle/>
          <a:p>
            <a:pPr defTabSz="913486"/>
            <a:r>
              <a:rPr lang="zh-CN" altLang="en-US" sz="1798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需要建哪些表：和DWS层一样。以维度为基准，去关联对应多个事实表</a:t>
            </a:r>
          </a:p>
          <a:p>
            <a:pPr defTabSz="913486"/>
            <a:r>
              <a:rPr lang="zh-CN" altLang="en-US" sz="1798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宽表里面的字段：站在维度表的角度去看事实表，重点关注事实表度量值的累积值、事实表行为的首次和末次时间。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B96A077-D546-4B5C-B1F7-BB440776375B}"/>
              </a:ext>
            </a:extLst>
          </p:cNvPr>
          <p:cNvSpPr txBox="1"/>
          <p:nvPr/>
        </p:nvSpPr>
        <p:spPr>
          <a:xfrm>
            <a:off x="8058221" y="460321"/>
            <a:ext cx="1032601" cy="38288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671" tIns="45671" rIns="45671" bIns="45671" numCol="1" spcCol="38100" rtlCol="0" anchor="t" forceAA="0">
            <a:spAutoFit/>
          </a:bodyPr>
          <a:lstStyle/>
          <a:p>
            <a:pPr defTabSz="913486"/>
            <a:r>
              <a:rPr lang="en-US" altLang="zh-CN" sz="1798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DWT</a:t>
            </a:r>
            <a:r>
              <a:rPr lang="zh-CN" altLang="en-US" sz="1798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700F87D-2452-4093-A111-9771F293C4BC}"/>
              </a:ext>
            </a:extLst>
          </p:cNvPr>
          <p:cNvSpPr txBox="1"/>
          <p:nvPr/>
        </p:nvSpPr>
        <p:spPr>
          <a:xfrm>
            <a:off x="150829" y="1573560"/>
            <a:ext cx="5355806" cy="26748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399" dirty="0">
                <a:solidFill>
                  <a:srgbClr val="569CD6"/>
                </a:solidFill>
                <a:latin typeface="Consolas" panose="020B0609020204030204" pitchFamily="49" charset="0"/>
              </a:rPr>
              <a:t>create</a:t>
            </a:r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399" dirty="0">
                <a:solidFill>
                  <a:srgbClr val="569CD6"/>
                </a:solidFill>
                <a:latin typeface="Consolas" panose="020B0609020204030204" pitchFamily="49" charset="0"/>
              </a:rPr>
              <a:t>external</a:t>
            </a:r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399" dirty="0">
                <a:solidFill>
                  <a:srgbClr val="569CD6"/>
                </a:solidFill>
                <a:latin typeface="Consolas" panose="020B0609020204030204" pitchFamily="49" charset="0"/>
              </a:rPr>
              <a:t>table</a:t>
            </a:r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399" dirty="0" err="1">
                <a:solidFill>
                  <a:srgbClr val="D4D4D4"/>
                </a:solidFill>
                <a:latin typeface="Consolas" panose="020B0609020204030204" pitchFamily="49" charset="0"/>
              </a:rPr>
              <a:t>dwt_user_topic</a:t>
            </a:r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  (</a:t>
            </a:r>
          </a:p>
          <a:p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399" dirty="0" err="1">
                <a:solidFill>
                  <a:srgbClr val="DCDCAA"/>
                </a:solidFill>
                <a:latin typeface="Consolas" panose="020B0609020204030204" pitchFamily="49" charset="0"/>
              </a:rPr>
              <a:t>user_id</a:t>
            </a:r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399" dirty="0" err="1">
                <a:solidFill>
                  <a:srgbClr val="569CD6"/>
                </a:solidFill>
                <a:latin typeface="Consolas" panose="020B0609020204030204" pitchFamily="49" charset="0"/>
              </a:rPr>
              <a:t>bigint</a:t>
            </a:r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 COMMENT </a:t>
            </a:r>
            <a:r>
              <a:rPr lang="en-US" altLang="zh-CN" sz="1399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CN" altLang="en-US" sz="1399" dirty="0">
                <a:solidFill>
                  <a:srgbClr val="CE9178"/>
                </a:solidFill>
                <a:latin typeface="Consolas" panose="020B0609020204030204" pitchFamily="49" charset="0"/>
              </a:rPr>
              <a:t>用户</a:t>
            </a:r>
            <a:r>
              <a:rPr lang="en-US" altLang="zh-CN" sz="1399" dirty="0">
                <a:solidFill>
                  <a:srgbClr val="CE9178"/>
                </a:solidFill>
                <a:latin typeface="Consolas" panose="020B0609020204030204" pitchFamily="49" charset="0"/>
              </a:rPr>
              <a:t>ID'</a:t>
            </a:r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399" dirty="0" err="1">
                <a:solidFill>
                  <a:srgbClr val="D4D4D4"/>
                </a:solidFill>
                <a:latin typeface="Consolas" panose="020B0609020204030204" pitchFamily="49" charset="0"/>
              </a:rPr>
              <a:t>login_date_first</a:t>
            </a:r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 string COMMENT </a:t>
            </a:r>
            <a:r>
              <a:rPr lang="en-US" altLang="zh-CN" sz="1399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CN" altLang="en-US" sz="1399" dirty="0">
                <a:solidFill>
                  <a:srgbClr val="CE9178"/>
                </a:solidFill>
                <a:latin typeface="Consolas" panose="020B0609020204030204" pitchFamily="49" charset="0"/>
              </a:rPr>
              <a:t>首次登录时间</a:t>
            </a:r>
            <a:r>
              <a:rPr lang="en-US" altLang="zh-CN" sz="1399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399" dirty="0" err="1">
                <a:solidFill>
                  <a:srgbClr val="D4D4D4"/>
                </a:solidFill>
                <a:latin typeface="Consolas" panose="020B0609020204030204" pitchFamily="49" charset="0"/>
              </a:rPr>
              <a:t>login_date_last</a:t>
            </a:r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 string COMMENT </a:t>
            </a:r>
            <a:r>
              <a:rPr lang="en-US" altLang="zh-CN" sz="1399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CN" altLang="en-US" sz="1399" dirty="0">
                <a:solidFill>
                  <a:srgbClr val="CE9178"/>
                </a:solidFill>
                <a:latin typeface="Consolas" panose="020B0609020204030204" pitchFamily="49" charset="0"/>
              </a:rPr>
              <a:t>末次登陆时间</a:t>
            </a:r>
            <a:r>
              <a:rPr lang="en-US" altLang="zh-CN" sz="1399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b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399" dirty="0" err="1">
                <a:solidFill>
                  <a:srgbClr val="D4D4D4"/>
                </a:solidFill>
                <a:latin typeface="Consolas" panose="020B0609020204030204" pitchFamily="49" charset="0"/>
              </a:rPr>
              <a:t>order_date_first</a:t>
            </a:r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 string COMMENT </a:t>
            </a:r>
            <a:r>
              <a:rPr lang="en-US" altLang="zh-CN" sz="1399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CN" altLang="en-US" sz="1399" dirty="0">
                <a:solidFill>
                  <a:srgbClr val="CE9178"/>
                </a:solidFill>
                <a:latin typeface="Consolas" panose="020B0609020204030204" pitchFamily="49" charset="0"/>
              </a:rPr>
              <a:t>首次下单时间</a:t>
            </a:r>
            <a:r>
              <a:rPr lang="en-US" altLang="zh-CN" sz="1399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399" dirty="0" err="1">
                <a:solidFill>
                  <a:srgbClr val="D4D4D4"/>
                </a:solidFill>
                <a:latin typeface="Consolas" panose="020B0609020204030204" pitchFamily="49" charset="0"/>
              </a:rPr>
              <a:t>order_date_last</a:t>
            </a:r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 string COMMENT </a:t>
            </a:r>
            <a:r>
              <a:rPr lang="en-US" altLang="zh-CN" sz="1399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CN" altLang="en-US" sz="1399" dirty="0">
                <a:solidFill>
                  <a:srgbClr val="CE9178"/>
                </a:solidFill>
                <a:latin typeface="Consolas" panose="020B0609020204030204" pitchFamily="49" charset="0"/>
              </a:rPr>
              <a:t>末次下单时间</a:t>
            </a:r>
            <a:r>
              <a:rPr lang="en-US" altLang="zh-CN" sz="1399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b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399" dirty="0" err="1">
                <a:solidFill>
                  <a:srgbClr val="D4D4D4"/>
                </a:solidFill>
                <a:latin typeface="Consolas" panose="020B0609020204030204" pitchFamily="49" charset="0"/>
              </a:rPr>
              <a:t>payment_date_first</a:t>
            </a:r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 string COMMENT </a:t>
            </a:r>
            <a:r>
              <a:rPr lang="en-US" altLang="zh-CN" sz="1399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CN" altLang="en-US" sz="1399" dirty="0">
                <a:solidFill>
                  <a:srgbClr val="CE9178"/>
                </a:solidFill>
                <a:latin typeface="Consolas" panose="020B0609020204030204" pitchFamily="49" charset="0"/>
              </a:rPr>
              <a:t>首次支付时间</a:t>
            </a:r>
            <a:r>
              <a:rPr lang="en-US" altLang="zh-CN" sz="1399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399" dirty="0" err="1">
                <a:solidFill>
                  <a:srgbClr val="D4D4D4"/>
                </a:solidFill>
                <a:latin typeface="Consolas" panose="020B0609020204030204" pitchFamily="49" charset="0"/>
              </a:rPr>
              <a:t>payment_date_last</a:t>
            </a:r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 string COMMENT </a:t>
            </a:r>
            <a:r>
              <a:rPr lang="en-US" altLang="zh-CN" sz="1399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CN" altLang="en-US" sz="1399" dirty="0">
                <a:solidFill>
                  <a:srgbClr val="CE9178"/>
                </a:solidFill>
                <a:latin typeface="Consolas" panose="020B0609020204030204" pitchFamily="49" charset="0"/>
              </a:rPr>
              <a:t>末次支付时间</a:t>
            </a:r>
            <a:r>
              <a:rPr lang="en-US" altLang="zh-CN" sz="1399" dirty="0">
                <a:solidFill>
                  <a:srgbClr val="CE9178"/>
                </a:solidFill>
                <a:latin typeface="Consolas" panose="020B0609020204030204" pitchFamily="49" charset="0"/>
              </a:rPr>
              <a:t>’</a:t>
            </a:r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    </a:t>
            </a:r>
            <a:r>
              <a:rPr lang="en-US" altLang="zh-CN" sz="1399" dirty="0" err="1">
                <a:solidFill>
                  <a:srgbClr val="D4D4D4"/>
                </a:solidFill>
                <a:latin typeface="Consolas" panose="020B0609020204030204" pitchFamily="49" charset="0"/>
              </a:rPr>
              <a:t>login_count</a:t>
            </a:r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399" dirty="0" err="1">
                <a:solidFill>
                  <a:srgbClr val="569CD6"/>
                </a:solidFill>
                <a:latin typeface="Consolas" panose="020B0609020204030204" pitchFamily="49" charset="0"/>
              </a:rPr>
              <a:t>bigint</a:t>
            </a:r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 COMMENT </a:t>
            </a:r>
            <a:r>
              <a:rPr lang="en-US" altLang="zh-CN" sz="1399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CN" altLang="en-US" sz="1399" dirty="0">
                <a:solidFill>
                  <a:srgbClr val="CE9178"/>
                </a:solidFill>
                <a:latin typeface="Consolas" panose="020B0609020204030204" pitchFamily="49" charset="0"/>
              </a:rPr>
              <a:t>累计登陆次数</a:t>
            </a:r>
            <a:r>
              <a:rPr lang="en-US" altLang="zh-CN" sz="1399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endParaRPr lang="en-US" altLang="zh-CN" sz="1399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D70A644-C678-4311-87E8-83BB4078D3DA}"/>
              </a:ext>
            </a:extLst>
          </p:cNvPr>
          <p:cNvSpPr txBox="1"/>
          <p:nvPr/>
        </p:nvSpPr>
        <p:spPr>
          <a:xfrm>
            <a:off x="5055461" y="1614016"/>
            <a:ext cx="7212701" cy="245964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399" dirty="0" err="1">
                <a:solidFill>
                  <a:srgbClr val="D4D4D4"/>
                </a:solidFill>
                <a:latin typeface="Consolas" panose="020B0609020204030204" pitchFamily="49" charset="0"/>
              </a:rPr>
              <a:t>order_count</a:t>
            </a:r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399" dirty="0" err="1">
                <a:solidFill>
                  <a:srgbClr val="569CD6"/>
                </a:solidFill>
                <a:latin typeface="Consolas" panose="020B0609020204030204" pitchFamily="49" charset="0"/>
              </a:rPr>
              <a:t>bigint</a:t>
            </a:r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 COMMENT </a:t>
            </a:r>
            <a:r>
              <a:rPr lang="en-US" altLang="zh-CN" sz="1399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CN" altLang="en-US" sz="1399" dirty="0">
                <a:solidFill>
                  <a:srgbClr val="CE9178"/>
                </a:solidFill>
                <a:latin typeface="Consolas" panose="020B0609020204030204" pitchFamily="49" charset="0"/>
              </a:rPr>
              <a:t>累计下单次数</a:t>
            </a:r>
            <a:r>
              <a:rPr lang="en-US" altLang="zh-CN" sz="1399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399" dirty="0" err="1">
                <a:solidFill>
                  <a:srgbClr val="D4D4D4"/>
                </a:solidFill>
                <a:latin typeface="Consolas" panose="020B0609020204030204" pitchFamily="49" charset="0"/>
              </a:rPr>
              <a:t>order_amount</a:t>
            </a:r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399" dirty="0">
                <a:solidFill>
                  <a:srgbClr val="569CD6"/>
                </a:solidFill>
                <a:latin typeface="Consolas" panose="020B0609020204030204" pitchFamily="49" charset="0"/>
              </a:rPr>
              <a:t>decimal</a:t>
            </a:r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399" dirty="0">
                <a:solidFill>
                  <a:srgbClr val="B5CEA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399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) COMMENT </a:t>
            </a:r>
            <a:r>
              <a:rPr lang="en-US" altLang="zh-CN" sz="1399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CN" altLang="en-US" sz="1399" dirty="0">
                <a:solidFill>
                  <a:srgbClr val="CE9178"/>
                </a:solidFill>
                <a:latin typeface="Consolas" panose="020B0609020204030204" pitchFamily="49" charset="0"/>
              </a:rPr>
              <a:t>累计下单金额</a:t>
            </a:r>
            <a:r>
              <a:rPr lang="en-US" altLang="zh-CN" sz="1399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399" dirty="0" err="1">
                <a:solidFill>
                  <a:srgbClr val="D4D4D4"/>
                </a:solidFill>
                <a:latin typeface="Consolas" panose="020B0609020204030204" pitchFamily="49" charset="0"/>
              </a:rPr>
              <a:t>payment_count</a:t>
            </a:r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399" dirty="0" err="1">
                <a:solidFill>
                  <a:srgbClr val="569CD6"/>
                </a:solidFill>
                <a:latin typeface="Consolas" panose="020B0609020204030204" pitchFamily="49" charset="0"/>
              </a:rPr>
              <a:t>bigint</a:t>
            </a:r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 COMMENT </a:t>
            </a:r>
            <a:r>
              <a:rPr lang="en-US" altLang="zh-CN" sz="1399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CN" altLang="en-US" sz="1399" dirty="0">
                <a:solidFill>
                  <a:srgbClr val="CE9178"/>
                </a:solidFill>
                <a:latin typeface="Consolas" panose="020B0609020204030204" pitchFamily="49" charset="0"/>
              </a:rPr>
              <a:t>累计支付次数</a:t>
            </a:r>
            <a:r>
              <a:rPr lang="en-US" altLang="zh-CN" sz="1399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399" dirty="0" err="1">
                <a:solidFill>
                  <a:srgbClr val="D4D4D4"/>
                </a:solidFill>
                <a:latin typeface="Consolas" panose="020B0609020204030204" pitchFamily="49" charset="0"/>
              </a:rPr>
              <a:t>payment_amount</a:t>
            </a:r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399" dirty="0">
                <a:solidFill>
                  <a:srgbClr val="569CD6"/>
                </a:solidFill>
                <a:latin typeface="Consolas" panose="020B0609020204030204" pitchFamily="49" charset="0"/>
              </a:rPr>
              <a:t>decimal</a:t>
            </a:r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399" dirty="0">
                <a:solidFill>
                  <a:srgbClr val="B5CEA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399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) COMMENT </a:t>
            </a:r>
            <a:r>
              <a:rPr lang="en-US" altLang="zh-CN" sz="1399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CN" altLang="en-US" sz="1399" dirty="0">
                <a:solidFill>
                  <a:srgbClr val="CE9178"/>
                </a:solidFill>
                <a:latin typeface="Consolas" panose="020B0609020204030204" pitchFamily="49" charset="0"/>
              </a:rPr>
              <a:t>累计支付金额</a:t>
            </a:r>
            <a:r>
              <a:rPr lang="en-US" altLang="zh-CN" sz="1399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b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    login_last_30d_count </a:t>
            </a:r>
            <a:r>
              <a:rPr lang="en-US" altLang="zh-CN" sz="1399" dirty="0" err="1">
                <a:solidFill>
                  <a:srgbClr val="569CD6"/>
                </a:solidFill>
                <a:latin typeface="Consolas" panose="020B0609020204030204" pitchFamily="49" charset="0"/>
              </a:rPr>
              <a:t>bigint</a:t>
            </a:r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 COMMENT </a:t>
            </a:r>
            <a:r>
              <a:rPr lang="en-US" altLang="zh-CN" sz="1399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CN" altLang="en-US" sz="1399" dirty="0">
                <a:solidFill>
                  <a:srgbClr val="CE9178"/>
                </a:solidFill>
                <a:latin typeface="Consolas" panose="020B0609020204030204" pitchFamily="49" charset="0"/>
              </a:rPr>
              <a:t>最近</a:t>
            </a:r>
            <a:r>
              <a:rPr lang="en-US" altLang="zh-CN" sz="1399" dirty="0">
                <a:solidFill>
                  <a:srgbClr val="CE9178"/>
                </a:solidFill>
                <a:latin typeface="Consolas" panose="020B0609020204030204" pitchFamily="49" charset="0"/>
              </a:rPr>
              <a:t>30</a:t>
            </a:r>
            <a:r>
              <a:rPr lang="zh-CN" altLang="en-US" sz="1399" dirty="0">
                <a:solidFill>
                  <a:srgbClr val="CE9178"/>
                </a:solidFill>
                <a:latin typeface="Consolas" panose="020B0609020204030204" pitchFamily="49" charset="0"/>
              </a:rPr>
              <a:t>日登录次数</a:t>
            </a:r>
            <a:r>
              <a:rPr lang="en-US" altLang="zh-CN" sz="1399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    order_last_30d_count </a:t>
            </a:r>
            <a:r>
              <a:rPr lang="en-US" altLang="zh-CN" sz="1399" dirty="0" err="1">
                <a:solidFill>
                  <a:srgbClr val="569CD6"/>
                </a:solidFill>
                <a:latin typeface="Consolas" panose="020B0609020204030204" pitchFamily="49" charset="0"/>
              </a:rPr>
              <a:t>bigint</a:t>
            </a:r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 COMMENT </a:t>
            </a:r>
            <a:r>
              <a:rPr lang="en-US" altLang="zh-CN" sz="1399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CN" altLang="en-US" sz="1399" dirty="0">
                <a:solidFill>
                  <a:srgbClr val="CE9178"/>
                </a:solidFill>
                <a:latin typeface="Consolas" panose="020B0609020204030204" pitchFamily="49" charset="0"/>
              </a:rPr>
              <a:t>最近</a:t>
            </a:r>
            <a:r>
              <a:rPr lang="en-US" altLang="zh-CN" sz="1399" dirty="0">
                <a:solidFill>
                  <a:srgbClr val="CE9178"/>
                </a:solidFill>
                <a:latin typeface="Consolas" panose="020B0609020204030204" pitchFamily="49" charset="0"/>
              </a:rPr>
              <a:t>30</a:t>
            </a:r>
            <a:r>
              <a:rPr lang="zh-CN" altLang="en-US" sz="1399" dirty="0">
                <a:solidFill>
                  <a:srgbClr val="CE9178"/>
                </a:solidFill>
                <a:latin typeface="Consolas" panose="020B0609020204030204" pitchFamily="49" charset="0"/>
              </a:rPr>
              <a:t>日下单次数</a:t>
            </a:r>
            <a:r>
              <a:rPr lang="en-US" altLang="zh-CN" sz="1399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    order_last_30d_amount </a:t>
            </a:r>
            <a:r>
              <a:rPr lang="en-US" altLang="zh-CN" sz="1399" dirty="0">
                <a:solidFill>
                  <a:srgbClr val="569CD6"/>
                </a:solidFill>
                <a:latin typeface="Consolas" panose="020B0609020204030204" pitchFamily="49" charset="0"/>
              </a:rPr>
              <a:t>decimal</a:t>
            </a:r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399" dirty="0">
                <a:solidFill>
                  <a:srgbClr val="B5CEA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399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) COMMENT </a:t>
            </a:r>
            <a:r>
              <a:rPr lang="en-US" altLang="zh-CN" sz="1399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CN" altLang="en-US" sz="1399" dirty="0">
                <a:solidFill>
                  <a:srgbClr val="CE9178"/>
                </a:solidFill>
                <a:latin typeface="Consolas" panose="020B0609020204030204" pitchFamily="49" charset="0"/>
              </a:rPr>
              <a:t>最近</a:t>
            </a:r>
            <a:r>
              <a:rPr lang="en-US" altLang="zh-CN" sz="1399" dirty="0">
                <a:solidFill>
                  <a:srgbClr val="CE9178"/>
                </a:solidFill>
                <a:latin typeface="Consolas" panose="020B0609020204030204" pitchFamily="49" charset="0"/>
              </a:rPr>
              <a:t>30</a:t>
            </a:r>
            <a:r>
              <a:rPr lang="zh-CN" altLang="en-US" sz="1399" dirty="0">
                <a:solidFill>
                  <a:srgbClr val="CE9178"/>
                </a:solidFill>
                <a:latin typeface="Consolas" panose="020B0609020204030204" pitchFamily="49" charset="0"/>
              </a:rPr>
              <a:t>日下单金额</a:t>
            </a:r>
            <a:r>
              <a:rPr lang="en-US" altLang="zh-CN" sz="1399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    payment_last_30d_count </a:t>
            </a:r>
            <a:r>
              <a:rPr lang="en-US" altLang="zh-CN" sz="1399" dirty="0" err="1">
                <a:solidFill>
                  <a:srgbClr val="569CD6"/>
                </a:solidFill>
                <a:latin typeface="Consolas" panose="020B0609020204030204" pitchFamily="49" charset="0"/>
              </a:rPr>
              <a:t>bigint</a:t>
            </a:r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 COMMENT</a:t>
            </a:r>
            <a:r>
              <a:rPr lang="en-US" altLang="zh-CN" sz="1399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CN" altLang="en-US" sz="1399" dirty="0">
                <a:solidFill>
                  <a:srgbClr val="CE9178"/>
                </a:solidFill>
                <a:latin typeface="Consolas" panose="020B0609020204030204" pitchFamily="49" charset="0"/>
              </a:rPr>
              <a:t>最近</a:t>
            </a:r>
            <a:r>
              <a:rPr lang="en-US" altLang="zh-CN" sz="1399" dirty="0">
                <a:solidFill>
                  <a:srgbClr val="CE9178"/>
                </a:solidFill>
                <a:latin typeface="Consolas" panose="020B0609020204030204" pitchFamily="49" charset="0"/>
              </a:rPr>
              <a:t>30</a:t>
            </a:r>
            <a:r>
              <a:rPr lang="zh-CN" altLang="en-US" sz="1399" dirty="0">
                <a:solidFill>
                  <a:srgbClr val="CE9178"/>
                </a:solidFill>
                <a:latin typeface="Consolas" panose="020B0609020204030204" pitchFamily="49" charset="0"/>
              </a:rPr>
              <a:t>日累计支付次数</a:t>
            </a:r>
            <a:r>
              <a:rPr lang="en-US" altLang="zh-CN" sz="1399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    payment_last_30d_amount </a:t>
            </a:r>
            <a:r>
              <a:rPr lang="en-US" altLang="zh-CN" sz="1399" dirty="0">
                <a:solidFill>
                  <a:srgbClr val="569CD6"/>
                </a:solidFill>
                <a:latin typeface="Consolas" panose="020B0609020204030204" pitchFamily="49" charset="0"/>
              </a:rPr>
              <a:t>decimal</a:t>
            </a:r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399" dirty="0">
                <a:solidFill>
                  <a:srgbClr val="B5CEA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399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) COMMENT </a:t>
            </a:r>
            <a:r>
              <a:rPr lang="en-US" altLang="zh-CN" sz="1399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CN" altLang="en-US" sz="1399" dirty="0">
                <a:solidFill>
                  <a:srgbClr val="CE9178"/>
                </a:solidFill>
                <a:latin typeface="Consolas" panose="020B0609020204030204" pitchFamily="49" charset="0"/>
              </a:rPr>
              <a:t>最近</a:t>
            </a:r>
            <a:r>
              <a:rPr lang="en-US" altLang="zh-CN" sz="1399" dirty="0">
                <a:solidFill>
                  <a:srgbClr val="CE9178"/>
                </a:solidFill>
                <a:latin typeface="Consolas" panose="020B0609020204030204" pitchFamily="49" charset="0"/>
              </a:rPr>
              <a:t>30</a:t>
            </a:r>
            <a:r>
              <a:rPr lang="zh-CN" altLang="en-US" sz="1399" dirty="0">
                <a:solidFill>
                  <a:srgbClr val="CE9178"/>
                </a:solidFill>
                <a:latin typeface="Consolas" panose="020B0609020204030204" pitchFamily="49" charset="0"/>
              </a:rPr>
              <a:t>日累计支付金额</a:t>
            </a:r>
            <a:r>
              <a:rPr lang="en-US" altLang="zh-CN" sz="1399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endParaRPr lang="zh-CN" altLang="en-US" sz="1399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CN" altLang="en-US" sz="1399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399" dirty="0">
                <a:solidFill>
                  <a:srgbClr val="D4D4D4"/>
                </a:solidFill>
                <a:latin typeface="Consolas" panose="020B0609020204030204" pitchFamily="49" charset="0"/>
              </a:rPr>
              <a:t>) COMMENT </a:t>
            </a:r>
            <a:r>
              <a:rPr lang="en-US" altLang="zh-CN" sz="1399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CN" altLang="en-US" sz="1399" dirty="0">
                <a:solidFill>
                  <a:srgbClr val="CE9178"/>
                </a:solidFill>
                <a:latin typeface="Consolas" panose="020B0609020204030204" pitchFamily="49" charset="0"/>
              </a:rPr>
              <a:t>会员主题宽表</a:t>
            </a:r>
            <a:r>
              <a:rPr lang="en-US" altLang="zh-CN" sz="1399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endParaRPr lang="zh-CN" altLang="en-US" sz="1399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037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矩形 6"/>
          <p:cNvSpPr/>
          <p:nvPr/>
        </p:nvSpPr>
        <p:spPr>
          <a:xfrm>
            <a:off x="2030095" y="1701165"/>
            <a:ext cx="8281035" cy="2288540"/>
          </a:xfrm>
          <a:prstGeom prst="rect">
            <a:avLst/>
          </a:prstGeom>
          <a:solidFill>
            <a:srgbClr val="262626">
              <a:alpha val="66000"/>
            </a:srgbClr>
          </a:solidFill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7" name="矩形 7"/>
          <p:cNvSpPr/>
          <p:nvPr/>
        </p:nvSpPr>
        <p:spPr>
          <a:xfrm>
            <a:off x="2129155" y="1844675"/>
            <a:ext cx="7992745" cy="2015490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8" name="TextBox 14"/>
          <p:cNvSpPr txBox="1"/>
          <p:nvPr/>
        </p:nvSpPr>
        <p:spPr>
          <a:xfrm>
            <a:off x="2580640" y="2564765"/>
            <a:ext cx="7179310" cy="106045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lnSpc>
                <a:spcPct val="150000"/>
              </a:lnSpc>
              <a:defRPr sz="1400" spc="300">
                <a:solidFill>
                  <a:srgbClr val="FFFFFF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lvl1pPr>
          </a:lstStyle>
          <a:p>
            <a:r>
              <a:rPr dirty="0"/>
              <a:t>DWS层存放的所有主题对象当天的汇总行为，例如每个地区当天的下单次数，下单金额等，DWT层存放的是所有主题对象的累积行为，例如每个地区最近7 天（1 5天、</a:t>
            </a:r>
            <a:r>
              <a:rPr lang="zh-CN" altLang="en-US" dirty="0"/>
              <a:t>一个月、一个季度</a:t>
            </a:r>
            <a:r>
              <a:rPr dirty="0"/>
              <a:t>）</a:t>
            </a:r>
            <a:r>
              <a:rPr dirty="0" err="1"/>
              <a:t>的下单次数、下单金额等</a:t>
            </a:r>
            <a:r>
              <a:rPr dirty="0"/>
              <a:t>。</a:t>
            </a:r>
          </a:p>
        </p:txBody>
      </p:sp>
      <p:sp>
        <p:nvSpPr>
          <p:cNvPr id="669" name="文本框 10"/>
          <p:cNvSpPr txBox="1"/>
          <p:nvPr/>
        </p:nvSpPr>
        <p:spPr>
          <a:xfrm>
            <a:off x="2417454" y="2061214"/>
            <a:ext cx="2319020" cy="36830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FFFF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lvl1pPr>
          </a:lstStyle>
          <a:p>
            <a:pPr algn="l"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DWS和DWT层的区别∶</a:t>
            </a:r>
          </a:p>
        </p:txBody>
      </p:sp>
      <p:sp>
        <p:nvSpPr>
          <p:cNvPr id="456" name="直接连接符 23"/>
          <p:cNvSpPr/>
          <p:nvPr/>
        </p:nvSpPr>
        <p:spPr>
          <a:xfrm>
            <a:off x="2063750" y="4212590"/>
            <a:ext cx="1946910" cy="8255"/>
          </a:xfrm>
          <a:prstGeom prst="line">
            <a:avLst/>
          </a:prstGeom>
          <a:ln>
            <a:solidFill>
              <a:srgbClr val="26262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" name="文本框 3"/>
          <p:cNvSpPr txBox="1"/>
          <p:nvPr/>
        </p:nvSpPr>
        <p:spPr>
          <a:xfrm>
            <a:off x="2063750" y="5156835"/>
            <a:ext cx="8213725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rial" panose="020B0604020202020204"/>
              </a:rPr>
              <a:t>DWS层和DWT层各有3-5张宽表（处理数十个指标 70%以上的需求）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Arial" panose="020B0604020202020204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30095" y="4548505"/>
            <a:ext cx="2540000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/>
              </a:rPr>
              <a:t>总结∶</a:t>
            </a:r>
          </a:p>
        </p:txBody>
      </p:sp>
      <p:sp>
        <p:nvSpPr>
          <p:cNvPr id="6" name="直接连接符 23"/>
          <p:cNvSpPr/>
          <p:nvPr/>
        </p:nvSpPr>
        <p:spPr>
          <a:xfrm flipV="1">
            <a:off x="3415665" y="4387850"/>
            <a:ext cx="6887210" cy="1397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lIns="45719" rIns="45719"/>
          <a:lstStyle/>
          <a:p>
            <a:endParaRPr/>
          </a:p>
        </p:txBody>
      </p:sp>
      <p:sp>
        <p:nvSpPr>
          <p:cNvPr id="15" name="直接连接符 1">
            <a:extLst>
              <a:ext uri="{FF2B5EF4-FFF2-40B4-BE49-F238E27FC236}">
                <a16:creationId xmlns:a16="http://schemas.microsoft.com/office/drawing/2014/main" id="{11ABE6DE-859D-42E7-B285-55218A1F8E01}"/>
              </a:ext>
            </a:extLst>
          </p:cNvPr>
          <p:cNvSpPr/>
          <p:nvPr/>
        </p:nvSpPr>
        <p:spPr>
          <a:xfrm flipH="1">
            <a:off x="-194359" y="217178"/>
            <a:ext cx="777434" cy="653713"/>
          </a:xfrm>
          <a:prstGeom prst="line">
            <a:avLst/>
          </a:prstGeom>
          <a:ln w="38100">
            <a:solidFill>
              <a:srgbClr val="26262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" name="直接连接符 2">
            <a:extLst>
              <a:ext uri="{FF2B5EF4-FFF2-40B4-BE49-F238E27FC236}">
                <a16:creationId xmlns:a16="http://schemas.microsoft.com/office/drawing/2014/main" id="{4A3D6BB0-BC0E-4511-88E2-A1536B85EB5F}"/>
              </a:ext>
            </a:extLst>
          </p:cNvPr>
          <p:cNvSpPr/>
          <p:nvPr/>
        </p:nvSpPr>
        <p:spPr>
          <a:xfrm flipH="1">
            <a:off x="-58058" y="761630"/>
            <a:ext cx="388718" cy="326857"/>
          </a:xfrm>
          <a:prstGeom prst="line">
            <a:avLst/>
          </a:prstGeom>
          <a:ln w="12700">
            <a:solidFill>
              <a:srgbClr val="C61818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" name="左中括号 4">
            <a:extLst>
              <a:ext uri="{FF2B5EF4-FFF2-40B4-BE49-F238E27FC236}">
                <a16:creationId xmlns:a16="http://schemas.microsoft.com/office/drawing/2014/main" id="{EAEACA62-487B-4B87-946C-F17A2E795EFE}"/>
              </a:ext>
            </a:extLst>
          </p:cNvPr>
          <p:cNvSpPr/>
          <p:nvPr/>
        </p:nvSpPr>
        <p:spPr>
          <a:xfrm>
            <a:off x="694606" y="544033"/>
            <a:ext cx="72009" cy="504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71" y="21600"/>
                  <a:pt x="0" y="21485"/>
                  <a:pt x="0" y="21343"/>
                </a:cubicBezTo>
                <a:lnTo>
                  <a:pt x="0" y="257"/>
                </a:lnTo>
                <a:cubicBezTo>
                  <a:pt x="0" y="115"/>
                  <a:pt x="9671" y="0"/>
                  <a:pt x="21600" y="0"/>
                </a:cubicBezTo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8" name="矩形 4">
            <a:extLst>
              <a:ext uri="{FF2B5EF4-FFF2-40B4-BE49-F238E27FC236}">
                <a16:creationId xmlns:a16="http://schemas.microsoft.com/office/drawing/2014/main" id="{1FFAD458-A24F-4950-9BB4-A467BBFC991C}"/>
              </a:ext>
            </a:extLst>
          </p:cNvPr>
          <p:cNvSpPr txBox="1"/>
          <p:nvPr/>
        </p:nvSpPr>
        <p:spPr>
          <a:xfrm>
            <a:off x="822002" y="548531"/>
            <a:ext cx="1927770" cy="52322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lang="en-US" sz="2800"/>
              <a:t>3</a:t>
            </a:r>
            <a:r>
              <a:rPr sz="2800">
                <a:solidFill>
                  <a:srgbClr val="000000"/>
                </a:solidFill>
              </a:rPr>
              <a:t>  </a:t>
            </a:r>
            <a:r>
              <a:rPr sz="280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sym typeface="微软雅黑 Light" panose="020B0502040204020203" charset="-122"/>
              </a:rPr>
              <a:t>数仓建模</a:t>
            </a:r>
            <a:endParaRPr sz="280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微软雅黑 Light" panose="020B0502040204020203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01356" y="1785373"/>
            <a:ext cx="909383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rial" panose="020B0604020202020204"/>
              </a:rPr>
              <a:t>主要是对电商系统各大主题指标分别进行分析。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01356" y="1353573"/>
            <a:ext cx="231521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/>
              </a:rPr>
              <a:t>ADS</a:t>
            </a: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/>
              </a:rPr>
              <a:t>层</a:t>
            </a:r>
          </a:p>
        </p:txBody>
      </p:sp>
      <p:pic>
        <p:nvPicPr>
          <p:cNvPr id="3" name="ECB019B1-382A-4266-B25C-5B523AA43C14-5" descr="wp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60000">
            <a:off x="3570605" y="1995170"/>
            <a:ext cx="4546600" cy="45364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77080" y="2996565"/>
            <a:ext cx="711835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577080" y="4846320"/>
            <a:ext cx="711835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593840" y="4868545"/>
            <a:ext cx="711835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3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593840" y="2968625"/>
            <a:ext cx="711835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4</a:t>
            </a:r>
          </a:p>
        </p:txBody>
      </p:sp>
      <p:sp>
        <p:nvSpPr>
          <p:cNvPr id="423" name="TextBox 10"/>
          <p:cNvSpPr txBox="1"/>
          <p:nvPr/>
        </p:nvSpPr>
        <p:spPr>
          <a:xfrm>
            <a:off x="1755864" y="2722053"/>
            <a:ext cx="2320925" cy="549023"/>
          </a:xfrm>
          <a:prstGeom prst="rect">
            <a:avLst/>
          </a:prstGeom>
          <a:ln w="12700">
            <a:miter lim="400000"/>
          </a:ln>
        </p:spPr>
        <p:txBody>
          <a:bodyPr wrap="square" lIns="109709" tIns="109709" rIns="109709" bIns="109709">
            <a:spAutoFit/>
          </a:bodyPr>
          <a:lstStyle>
            <a:lvl1pPr>
              <a:lnSpc>
                <a:spcPct val="150000"/>
              </a:lnSpc>
              <a:defRPr sz="1400" spc="300">
                <a:solidFill>
                  <a:srgbClr val="595959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lvl1pPr>
          </a:lstStyle>
          <a:p>
            <a:r>
              <a:rPr sz="1600" dirty="0">
                <a:sym typeface="+mn-ea"/>
              </a:rPr>
              <a:t>先在MySQL中建表</a:t>
            </a:r>
          </a:p>
        </p:txBody>
      </p:sp>
      <p:sp>
        <p:nvSpPr>
          <p:cNvPr id="12" name="TextBox 10"/>
          <p:cNvSpPr txBox="1"/>
          <p:nvPr/>
        </p:nvSpPr>
        <p:spPr>
          <a:xfrm>
            <a:off x="1755864" y="5021783"/>
            <a:ext cx="2449830" cy="1287686"/>
          </a:xfrm>
          <a:prstGeom prst="rect">
            <a:avLst/>
          </a:prstGeom>
          <a:ln w="12700">
            <a:miter lim="400000"/>
          </a:ln>
        </p:spPr>
        <p:txBody>
          <a:bodyPr wrap="square" lIns="109709" tIns="109709" rIns="109709" bIns="109709">
            <a:spAutoFit/>
          </a:bodyPr>
          <a:lstStyle>
            <a:lvl1pPr>
              <a:lnSpc>
                <a:spcPct val="150000"/>
              </a:lnSpc>
              <a:defRPr sz="1400" spc="300">
                <a:solidFill>
                  <a:srgbClr val="595959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lvl1pPr>
          </a:lstStyle>
          <a:p>
            <a:r>
              <a:rPr sz="1600">
                <a:sym typeface="+mn-ea"/>
              </a:rPr>
              <a:t>通过</a:t>
            </a:r>
            <a:r>
              <a:rPr lang="en-US" sz="1600">
                <a:sym typeface="+mn-ea"/>
              </a:rPr>
              <a:t>S</a:t>
            </a:r>
            <a:r>
              <a:rPr sz="1600">
                <a:sym typeface="+mn-ea"/>
              </a:rPr>
              <a:t>qoop将</a:t>
            </a:r>
            <a:r>
              <a:rPr lang="en-US" sz="1600">
                <a:sym typeface="+mn-ea"/>
              </a:rPr>
              <a:t>HDFS</a:t>
            </a:r>
            <a:r>
              <a:rPr sz="1600">
                <a:sym typeface="+mn-ea"/>
              </a:rPr>
              <a:t>中的数据导入到</a:t>
            </a:r>
            <a:r>
              <a:rPr sz="1600" dirty="0">
                <a:sym typeface="+mn-ea"/>
              </a:rPr>
              <a:t>MySQL中的表</a:t>
            </a:r>
          </a:p>
        </p:txBody>
      </p:sp>
      <p:sp>
        <p:nvSpPr>
          <p:cNvPr id="13" name="TextBox 10"/>
          <p:cNvSpPr txBox="1"/>
          <p:nvPr/>
        </p:nvSpPr>
        <p:spPr>
          <a:xfrm>
            <a:off x="7824470" y="2636520"/>
            <a:ext cx="1969770" cy="918355"/>
          </a:xfrm>
          <a:prstGeom prst="rect">
            <a:avLst/>
          </a:prstGeom>
          <a:ln w="12700">
            <a:miter lim="400000"/>
          </a:ln>
        </p:spPr>
        <p:txBody>
          <a:bodyPr wrap="square" lIns="109709" tIns="109709" rIns="109709" bIns="109709">
            <a:spAutoFit/>
          </a:bodyPr>
          <a:lstStyle>
            <a:lvl1pPr>
              <a:lnSpc>
                <a:spcPct val="150000"/>
              </a:lnSpc>
              <a:defRPr sz="1400" spc="300">
                <a:solidFill>
                  <a:srgbClr val="595959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lvl1pPr>
          </a:lstStyle>
          <a:p>
            <a:r>
              <a:rPr sz="1600" dirty="0">
                <a:sym typeface="+mn-ea"/>
              </a:rPr>
              <a:t>选择相应的指标进行分析</a:t>
            </a:r>
          </a:p>
        </p:txBody>
      </p:sp>
      <p:sp>
        <p:nvSpPr>
          <p:cNvPr id="14" name="TextBox 10"/>
          <p:cNvSpPr txBox="1"/>
          <p:nvPr/>
        </p:nvSpPr>
        <p:spPr>
          <a:xfrm>
            <a:off x="7817485" y="5156835"/>
            <a:ext cx="2192020" cy="918355"/>
          </a:xfrm>
          <a:prstGeom prst="rect">
            <a:avLst/>
          </a:prstGeom>
          <a:ln w="12700">
            <a:miter lim="400000"/>
          </a:ln>
        </p:spPr>
        <p:txBody>
          <a:bodyPr wrap="square" lIns="109709" tIns="109709" rIns="109709" bIns="109709">
            <a:spAutoFit/>
          </a:bodyPr>
          <a:lstStyle>
            <a:lvl1pPr>
              <a:lnSpc>
                <a:spcPct val="150000"/>
              </a:lnSpc>
              <a:defRPr sz="1400" spc="300">
                <a:solidFill>
                  <a:srgbClr val="595959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lvl1pPr>
          </a:lstStyle>
          <a:p>
            <a:r>
              <a:rPr sz="1600" dirty="0">
                <a:sym typeface="+mn-ea"/>
              </a:rPr>
              <a:t>Superset连接MySQL数据库</a:t>
            </a:r>
          </a:p>
        </p:txBody>
      </p:sp>
      <p:sp>
        <p:nvSpPr>
          <p:cNvPr id="19" name="直接连接符 1">
            <a:extLst>
              <a:ext uri="{FF2B5EF4-FFF2-40B4-BE49-F238E27FC236}">
                <a16:creationId xmlns:a16="http://schemas.microsoft.com/office/drawing/2014/main" id="{2EF4C0FB-D9BA-440C-9DFA-A8086B0699ED}"/>
              </a:ext>
            </a:extLst>
          </p:cNvPr>
          <p:cNvSpPr/>
          <p:nvPr/>
        </p:nvSpPr>
        <p:spPr>
          <a:xfrm flipH="1">
            <a:off x="-194359" y="217178"/>
            <a:ext cx="777434" cy="653713"/>
          </a:xfrm>
          <a:prstGeom prst="line">
            <a:avLst/>
          </a:prstGeom>
          <a:ln w="38100">
            <a:solidFill>
              <a:srgbClr val="26262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" name="直接连接符 2">
            <a:extLst>
              <a:ext uri="{FF2B5EF4-FFF2-40B4-BE49-F238E27FC236}">
                <a16:creationId xmlns:a16="http://schemas.microsoft.com/office/drawing/2014/main" id="{5648695C-AA1F-4548-A42D-BB3254DE61A8}"/>
              </a:ext>
            </a:extLst>
          </p:cNvPr>
          <p:cNvSpPr/>
          <p:nvPr/>
        </p:nvSpPr>
        <p:spPr>
          <a:xfrm flipH="1">
            <a:off x="-58058" y="761630"/>
            <a:ext cx="388718" cy="326857"/>
          </a:xfrm>
          <a:prstGeom prst="line">
            <a:avLst/>
          </a:prstGeom>
          <a:ln w="12700">
            <a:solidFill>
              <a:srgbClr val="C61818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" name="左中括号 4">
            <a:extLst>
              <a:ext uri="{FF2B5EF4-FFF2-40B4-BE49-F238E27FC236}">
                <a16:creationId xmlns:a16="http://schemas.microsoft.com/office/drawing/2014/main" id="{02299C26-2FE8-4D06-854A-F70A7DED790B}"/>
              </a:ext>
            </a:extLst>
          </p:cNvPr>
          <p:cNvSpPr/>
          <p:nvPr/>
        </p:nvSpPr>
        <p:spPr>
          <a:xfrm>
            <a:off x="694606" y="544033"/>
            <a:ext cx="72009" cy="504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71" y="21600"/>
                  <a:pt x="0" y="21485"/>
                  <a:pt x="0" y="21343"/>
                </a:cubicBezTo>
                <a:lnTo>
                  <a:pt x="0" y="257"/>
                </a:lnTo>
                <a:cubicBezTo>
                  <a:pt x="0" y="115"/>
                  <a:pt x="9671" y="0"/>
                  <a:pt x="21600" y="0"/>
                </a:cubicBezTo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2" name="矩形 4">
            <a:extLst>
              <a:ext uri="{FF2B5EF4-FFF2-40B4-BE49-F238E27FC236}">
                <a16:creationId xmlns:a16="http://schemas.microsoft.com/office/drawing/2014/main" id="{ECF76324-62D5-485C-9393-2C93F539F0D6}"/>
              </a:ext>
            </a:extLst>
          </p:cNvPr>
          <p:cNvSpPr txBox="1"/>
          <p:nvPr/>
        </p:nvSpPr>
        <p:spPr>
          <a:xfrm>
            <a:off x="822002" y="548531"/>
            <a:ext cx="1927770" cy="52322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lang="en-US" sz="2800"/>
              <a:t>3</a:t>
            </a:r>
            <a:r>
              <a:rPr sz="2800">
                <a:solidFill>
                  <a:srgbClr val="000000"/>
                </a:solidFill>
              </a:rPr>
              <a:t>  </a:t>
            </a:r>
            <a:r>
              <a:rPr sz="280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sym typeface="微软雅黑 Light" panose="020B0502040204020203" charset="-122"/>
              </a:rPr>
              <a:t>数仓建模</a:t>
            </a:r>
            <a:endParaRPr sz="280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微软雅黑 Light" panose="020B0502040204020203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92682BA-0F86-47CB-8FEB-A6E2734AC4D0}"/>
              </a:ext>
            </a:extLst>
          </p:cNvPr>
          <p:cNvGrpSpPr/>
          <p:nvPr/>
        </p:nvGrpSpPr>
        <p:grpSpPr>
          <a:xfrm>
            <a:off x="6593840" y="1283616"/>
            <a:ext cx="3887196" cy="403235"/>
            <a:chOff x="4461467" y="1513239"/>
            <a:chExt cx="3887196" cy="403235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BA80D9B-94DF-486D-B616-8DF10A9AE47A}"/>
                </a:ext>
              </a:extLst>
            </p:cNvPr>
            <p:cNvSpPr txBox="1"/>
            <p:nvPr/>
          </p:nvSpPr>
          <p:spPr>
            <a:xfrm>
              <a:off x="4461467" y="1516366"/>
              <a:ext cx="792833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2000">
                  <a:sym typeface="+mn-ea"/>
                </a:rPr>
                <a:t>HDFS</a:t>
              </a:r>
              <a:endParaRPr lang="zh-CN" altLang="en-US" sz="2000" dirty="0">
                <a:sym typeface="+mn-ea"/>
              </a:endParaRPr>
            </a:p>
          </p:txBody>
        </p:sp>
        <p:sp>
          <p:nvSpPr>
            <p:cNvPr id="25" name="箭头: 右 24">
              <a:extLst>
                <a:ext uri="{FF2B5EF4-FFF2-40B4-BE49-F238E27FC236}">
                  <a16:creationId xmlns:a16="http://schemas.microsoft.com/office/drawing/2014/main" id="{A43D2FFE-EFE8-46DD-8AB2-939B8AC0783D}"/>
                </a:ext>
              </a:extLst>
            </p:cNvPr>
            <p:cNvSpPr/>
            <p:nvPr/>
          </p:nvSpPr>
          <p:spPr>
            <a:xfrm>
              <a:off x="5374025" y="1596520"/>
              <a:ext cx="388718" cy="217597"/>
            </a:xfrm>
            <a:prstGeom prst="rightArrow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BF1A10F8-99B2-4309-8323-5E17E97C92DC}"/>
                </a:ext>
              </a:extLst>
            </p:cNvPr>
            <p:cNvSpPr txBox="1"/>
            <p:nvPr/>
          </p:nvSpPr>
          <p:spPr>
            <a:xfrm>
              <a:off x="5853968" y="1513239"/>
              <a:ext cx="876769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2000">
                  <a:sym typeface="+mn-ea"/>
                </a:rPr>
                <a:t>Sqoop</a:t>
              </a:r>
              <a:endParaRPr lang="zh-CN" altLang="en-US" sz="2000" dirty="0">
                <a:sym typeface="+mn-ea"/>
              </a:endParaRPr>
            </a:p>
          </p:txBody>
        </p:sp>
        <p:sp>
          <p:nvSpPr>
            <p:cNvPr id="27" name="箭头: 右 26">
              <a:extLst>
                <a:ext uri="{FF2B5EF4-FFF2-40B4-BE49-F238E27FC236}">
                  <a16:creationId xmlns:a16="http://schemas.microsoft.com/office/drawing/2014/main" id="{F78D67EC-83DE-4BF0-A284-A2AF989D7261}"/>
                </a:ext>
              </a:extLst>
            </p:cNvPr>
            <p:cNvSpPr/>
            <p:nvPr/>
          </p:nvSpPr>
          <p:spPr>
            <a:xfrm>
              <a:off x="6730737" y="1596519"/>
              <a:ext cx="388718" cy="217597"/>
            </a:xfrm>
            <a:prstGeom prst="rightArrow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92BAF736-5914-4D0E-A0A6-1B4544DDEAED}"/>
                </a:ext>
              </a:extLst>
            </p:cNvPr>
            <p:cNvSpPr txBox="1"/>
            <p:nvPr/>
          </p:nvSpPr>
          <p:spPr>
            <a:xfrm>
              <a:off x="7217795" y="1513239"/>
              <a:ext cx="1130868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2000">
                  <a:sym typeface="+mn-ea"/>
                </a:rPr>
                <a:t>MySQL</a:t>
              </a:r>
              <a:endParaRPr lang="zh-CN" altLang="en-US" sz="2000" dirty="0"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TextBox 2"/>
          <p:cNvSpPr txBox="1"/>
          <p:nvPr/>
        </p:nvSpPr>
        <p:spPr>
          <a:xfrm>
            <a:off x="3081564" y="4111862"/>
            <a:ext cx="1434144" cy="6375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3600" spc="300">
                <a:solidFill>
                  <a:srgbClr val="262626"/>
                </a:solidFill>
                <a:latin typeface="造字工房尚雅体演示版常规体"/>
                <a:ea typeface="造字工房尚雅体演示版常规体"/>
                <a:cs typeface="造字工房尚雅体演示版常规体"/>
                <a:sym typeface="造字工房尚雅体演示版常规体"/>
              </a:defRPr>
            </a:lvl1pPr>
          </a:lstStyle>
          <a:p>
            <a:r>
              <a:t>PART</a:t>
            </a:r>
          </a:p>
        </p:txBody>
      </p:sp>
      <p:sp>
        <p:nvSpPr>
          <p:cNvPr id="637" name="等腰三角形 11"/>
          <p:cNvSpPr/>
          <p:nvPr/>
        </p:nvSpPr>
        <p:spPr>
          <a:xfrm rot="512239">
            <a:off x="3909636" y="3513530"/>
            <a:ext cx="314717" cy="271308"/>
          </a:xfrm>
          <a:prstGeom prst="triangle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8" name="等腰三角形 12"/>
          <p:cNvSpPr/>
          <p:nvPr/>
        </p:nvSpPr>
        <p:spPr>
          <a:xfrm rot="20371609">
            <a:off x="4427177" y="3726563"/>
            <a:ext cx="157359" cy="135655"/>
          </a:xfrm>
          <a:prstGeom prst="triangle">
            <a:avLst/>
          </a:prstGeom>
          <a:solidFill>
            <a:srgbClr val="80808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9" name="等腰三角形 13"/>
          <p:cNvSpPr/>
          <p:nvPr/>
        </p:nvSpPr>
        <p:spPr>
          <a:xfrm rot="20371609">
            <a:off x="3556226" y="3749006"/>
            <a:ext cx="211766" cy="155968"/>
          </a:xfrm>
          <a:prstGeom prst="triangle">
            <a:avLst/>
          </a:prstGeom>
          <a:solidFill>
            <a:srgbClr val="262626"/>
          </a:solidFill>
          <a:ln w="25400">
            <a:solidFill>
              <a:srgbClr val="262626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0" name="等腰三角形 14"/>
          <p:cNvSpPr/>
          <p:nvPr/>
        </p:nvSpPr>
        <p:spPr>
          <a:xfrm rot="3761573">
            <a:off x="3053030" y="3437657"/>
            <a:ext cx="588993" cy="403980"/>
          </a:xfrm>
          <a:prstGeom prst="triangle">
            <a:avLst/>
          </a:prstGeom>
          <a:solidFill>
            <a:srgbClr val="D9969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1" name="等腰三角形 15"/>
          <p:cNvSpPr/>
          <p:nvPr/>
        </p:nvSpPr>
        <p:spPr>
          <a:xfrm rot="20371609">
            <a:off x="4419795" y="3421781"/>
            <a:ext cx="211766" cy="155967"/>
          </a:xfrm>
          <a:prstGeom prst="triangle">
            <a:avLst/>
          </a:prstGeom>
          <a:solidFill>
            <a:srgbClr val="262626"/>
          </a:solidFill>
          <a:ln w="25400">
            <a:solidFill>
              <a:srgbClr val="262626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2" name="TextBox 16"/>
          <p:cNvSpPr txBox="1"/>
          <p:nvPr/>
        </p:nvSpPr>
        <p:spPr>
          <a:xfrm>
            <a:off x="3390072" y="2049006"/>
            <a:ext cx="782202" cy="1551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9600" b="1">
                <a:solidFill>
                  <a:srgbClr val="262626"/>
                </a:solidFill>
                <a:latin typeface="造字工房尚雅体演示版常规体"/>
                <a:ea typeface="造字工房尚雅体演示版常规体"/>
                <a:cs typeface="造字工房尚雅体演示版常规体"/>
                <a:sym typeface="造字工房尚雅体演示版常规体"/>
              </a:defRPr>
            </a:lvl1pPr>
          </a:lstStyle>
          <a:p>
            <a:r>
              <a:t>4</a:t>
            </a:r>
          </a:p>
        </p:txBody>
      </p:sp>
      <p:sp>
        <p:nvSpPr>
          <p:cNvPr id="643" name="TextBox 27"/>
          <p:cNvSpPr txBox="1"/>
          <p:nvPr/>
        </p:nvSpPr>
        <p:spPr>
          <a:xfrm>
            <a:off x="6377156" y="2963274"/>
            <a:ext cx="2071370" cy="64516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3600" spc="3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lvl1pPr>
          </a:lstStyle>
          <a:p>
            <a:pPr algn="l"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>
                <a:sym typeface="微软雅黑 Light" panose="020B0502040204020203" charset="-122"/>
              </a:rPr>
              <a:t>指标分析</a:t>
            </a:r>
          </a:p>
        </p:txBody>
      </p:sp>
      <p:sp>
        <p:nvSpPr>
          <p:cNvPr id="644" name="直接连接符 32"/>
          <p:cNvSpPr/>
          <p:nvPr/>
        </p:nvSpPr>
        <p:spPr>
          <a:xfrm flipH="1">
            <a:off x="6305251" y="2621036"/>
            <a:ext cx="388717" cy="326857"/>
          </a:xfrm>
          <a:prstGeom prst="line">
            <a:avLst/>
          </a:prstGeom>
          <a:ln w="12700">
            <a:solidFill>
              <a:srgbClr val="26262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45" name="直接连接符 33"/>
          <p:cNvSpPr/>
          <p:nvPr/>
        </p:nvSpPr>
        <p:spPr>
          <a:xfrm flipH="1">
            <a:off x="8105661" y="3285496"/>
            <a:ext cx="654558" cy="534335"/>
          </a:xfrm>
          <a:prstGeom prst="line">
            <a:avLst/>
          </a:prstGeom>
          <a:ln w="12700">
            <a:solidFill>
              <a:srgbClr val="C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46" name="直接连接符 35"/>
          <p:cNvSpPr/>
          <p:nvPr/>
        </p:nvSpPr>
        <p:spPr>
          <a:xfrm flipH="1">
            <a:off x="7817275" y="2755656"/>
            <a:ext cx="388717" cy="326857"/>
          </a:xfrm>
          <a:prstGeom prst="line">
            <a:avLst/>
          </a:prstGeom>
          <a:ln w="38100">
            <a:solidFill>
              <a:srgbClr val="C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47" name="直接连接符 36"/>
          <p:cNvSpPr/>
          <p:nvPr/>
        </p:nvSpPr>
        <p:spPr>
          <a:xfrm flipH="1">
            <a:off x="6449379" y="3577535"/>
            <a:ext cx="654558" cy="534335"/>
          </a:xfrm>
          <a:prstGeom prst="line">
            <a:avLst/>
          </a:prstGeom>
          <a:ln w="38100">
            <a:solidFill>
              <a:srgbClr val="262626"/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组合 1"/>
          <p:cNvGrpSpPr/>
          <p:nvPr/>
        </p:nvGrpSpPr>
        <p:grpSpPr>
          <a:xfrm>
            <a:off x="11639822" y="296059"/>
            <a:ext cx="777433" cy="871310"/>
            <a:chOff x="0" y="0"/>
            <a:chExt cx="777432" cy="871308"/>
          </a:xfrm>
        </p:grpSpPr>
        <p:sp>
          <p:nvSpPr>
            <p:cNvPr id="366" name="直接连接符 2"/>
            <p:cNvSpPr/>
            <p:nvPr/>
          </p:nvSpPr>
          <p:spPr>
            <a:xfrm>
              <a:off x="0" y="0"/>
              <a:ext cx="777433" cy="653713"/>
            </a:xfrm>
            <a:prstGeom prst="line">
              <a:avLst/>
            </a:prstGeom>
            <a:noFill/>
            <a:ln w="38100" cap="flat">
              <a:solidFill>
                <a:srgbClr val="26262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7" name="直接连接符 3"/>
            <p:cNvSpPr/>
            <p:nvPr/>
          </p:nvSpPr>
          <p:spPr>
            <a:xfrm>
              <a:off x="252415" y="544452"/>
              <a:ext cx="388717" cy="326858"/>
            </a:xfrm>
            <a:prstGeom prst="line">
              <a:avLst/>
            </a:prstGeom>
            <a:noFill/>
            <a:ln w="12700" cap="flat">
              <a:solidFill>
                <a:srgbClr val="C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70" name="左中括号 5"/>
          <p:cNvSpPr/>
          <p:nvPr/>
        </p:nvSpPr>
        <p:spPr>
          <a:xfrm flipH="1">
            <a:off x="11464546" y="610689"/>
            <a:ext cx="72009" cy="504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71" y="21600"/>
                  <a:pt x="0" y="21485"/>
                  <a:pt x="0" y="21343"/>
                </a:cubicBezTo>
                <a:lnTo>
                  <a:pt x="0" y="257"/>
                </a:lnTo>
                <a:cubicBezTo>
                  <a:pt x="0" y="115"/>
                  <a:pt x="9671" y="0"/>
                  <a:pt x="21600" y="0"/>
                </a:cubicBezTo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353" name="矩形 3"/>
          <p:cNvSpPr txBox="1"/>
          <p:nvPr/>
        </p:nvSpPr>
        <p:spPr>
          <a:xfrm>
            <a:off x="9474377" y="620305"/>
            <a:ext cx="1887220" cy="52197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algn="r">
              <a:defRPr b="1"/>
            </a:pPr>
            <a:r>
              <a:rPr lang="zh-CN" sz="28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指标分析</a:t>
            </a:r>
            <a:r>
              <a:rPr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 </a:t>
            </a:r>
            <a:r>
              <a:rPr sz="28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 </a:t>
            </a:r>
            <a:r>
              <a:rPr lang="en-US" sz="2800">
                <a:solidFill>
                  <a:srgbClr val="C00000"/>
                </a:solidFill>
              </a:rPr>
              <a:t>4</a:t>
            </a:r>
          </a:p>
        </p:txBody>
      </p:sp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878619720"/>
              </p:ext>
            </p:extLst>
          </p:nvPr>
        </p:nvGraphicFramePr>
        <p:xfrm>
          <a:off x="544830" y="1660525"/>
          <a:ext cx="11346815" cy="4954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744E29A-D7D6-4F36-8A55-0D07A8820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92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21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239D341-B263-4733-B839-2416C2849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93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46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直接连接符 2"/>
          <p:cNvSpPr/>
          <p:nvPr/>
        </p:nvSpPr>
        <p:spPr>
          <a:xfrm flipH="1">
            <a:off x="-194359" y="217178"/>
            <a:ext cx="777434" cy="653713"/>
          </a:xfrm>
          <a:prstGeom prst="line">
            <a:avLst/>
          </a:prstGeom>
          <a:ln w="38100">
            <a:solidFill>
              <a:srgbClr val="26262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2" name="直接连接符 3"/>
          <p:cNvSpPr/>
          <p:nvPr/>
        </p:nvSpPr>
        <p:spPr>
          <a:xfrm flipH="1">
            <a:off x="-58058" y="761630"/>
            <a:ext cx="388718" cy="326857"/>
          </a:xfrm>
          <a:prstGeom prst="line">
            <a:avLst/>
          </a:prstGeom>
          <a:ln w="12700">
            <a:solidFill>
              <a:srgbClr val="C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3" name="矩形 4"/>
          <p:cNvSpPr txBox="1"/>
          <p:nvPr/>
        </p:nvSpPr>
        <p:spPr>
          <a:xfrm>
            <a:off x="822002" y="548531"/>
            <a:ext cx="5116830" cy="52197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sz="2800"/>
              <a:t>1</a:t>
            </a:r>
            <a:r>
              <a:rPr sz="2800">
                <a:solidFill>
                  <a:srgbClr val="000000"/>
                </a:solidFill>
              </a:rPr>
              <a:t>  </a:t>
            </a:r>
            <a:r>
              <a:rPr sz="280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电商系统需求分析及架构设计</a:t>
            </a:r>
          </a:p>
        </p:txBody>
      </p:sp>
      <p:sp>
        <p:nvSpPr>
          <p:cNvPr id="294" name="左中括号 5"/>
          <p:cNvSpPr/>
          <p:nvPr/>
        </p:nvSpPr>
        <p:spPr>
          <a:xfrm>
            <a:off x="694606" y="544033"/>
            <a:ext cx="72009" cy="504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71" y="21600"/>
                  <a:pt x="0" y="21485"/>
                  <a:pt x="0" y="21343"/>
                </a:cubicBezTo>
                <a:lnTo>
                  <a:pt x="0" y="257"/>
                </a:lnTo>
                <a:cubicBezTo>
                  <a:pt x="0" y="115"/>
                  <a:pt x="9671" y="0"/>
                  <a:pt x="21600" y="0"/>
                </a:cubicBezTo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96" name="TextBox 8"/>
          <p:cNvSpPr txBox="1"/>
          <p:nvPr/>
        </p:nvSpPr>
        <p:spPr>
          <a:xfrm>
            <a:off x="6233795" y="2204720"/>
            <a:ext cx="5233035" cy="2970044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lnSpc>
                <a:spcPct val="150000"/>
              </a:lnSpc>
              <a:defRPr sz="1400" spc="300">
                <a:solidFill>
                  <a:srgbClr val="595959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lvl1pPr>
          </a:lstStyle>
          <a:p>
            <a:pPr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altLang="zh-CN" sz="1600">
                <a:solidFill>
                  <a:schemeClr val="tx1"/>
                </a:solidFill>
                <a:sym typeface="+mn-ea"/>
              </a:rPr>
              <a:t>1.</a:t>
            </a:r>
            <a:r>
              <a:rPr lang="zh-CN" altLang="zh-CN" sz="1600">
                <a:solidFill>
                  <a:schemeClr val="tx1"/>
                </a:solidFill>
                <a:sym typeface="+mn-ea"/>
              </a:rPr>
              <a:t>对用户行为</a:t>
            </a:r>
            <a:r>
              <a:rPr lang="zh-CN" altLang="zh-CN" sz="1600" dirty="0">
                <a:solidFill>
                  <a:schemeClr val="tx1"/>
                </a:solidFill>
                <a:sym typeface="+mn-ea"/>
              </a:rPr>
              <a:t>数据以及业务数据进行采集</a:t>
            </a:r>
            <a:endParaRPr lang="zh-CN" altLang="zh-CN" sz="1600" dirty="0">
              <a:solidFill>
                <a:schemeClr val="tx1"/>
              </a:solidFill>
              <a:effectLst/>
            </a:endParaRPr>
          </a:p>
          <a:p>
            <a:pPr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altLang="zh-CN" sz="1600">
                <a:solidFill>
                  <a:schemeClr val="tx1"/>
                </a:solidFill>
                <a:sym typeface="+mn-ea"/>
              </a:rPr>
              <a:t>2.</a:t>
            </a:r>
            <a:r>
              <a:rPr lang="zh-CN" altLang="zh-CN" sz="1600">
                <a:solidFill>
                  <a:schemeClr val="tx1"/>
                </a:solidFill>
                <a:sym typeface="+mn-ea"/>
              </a:rPr>
              <a:t>对</a:t>
            </a:r>
            <a:r>
              <a:rPr lang="zh-CN" altLang="zh-CN" sz="1600" dirty="0">
                <a:solidFill>
                  <a:schemeClr val="tx1"/>
                </a:solidFill>
                <a:sym typeface="+mn-ea"/>
              </a:rPr>
              <a:t>数据仓库进行维</a:t>
            </a:r>
            <a:r>
              <a:rPr lang="zh-CN" altLang="zh-CN" sz="1600">
                <a:solidFill>
                  <a:schemeClr val="tx1"/>
                </a:solidFill>
                <a:sym typeface="+mn-ea"/>
              </a:rPr>
              <a:t>度建模</a:t>
            </a:r>
            <a:endParaRPr lang="zh-CN" altLang="zh-CN" sz="1600" dirty="0">
              <a:solidFill>
                <a:schemeClr val="tx1"/>
              </a:solidFill>
              <a:effectLst/>
            </a:endParaRPr>
          </a:p>
          <a:p>
            <a:pPr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altLang="zh-CN" sz="1600">
                <a:solidFill>
                  <a:schemeClr val="tx1"/>
                </a:solidFill>
                <a:sym typeface="+mn-ea"/>
              </a:rPr>
              <a:t>3.</a:t>
            </a:r>
            <a:r>
              <a:rPr lang="zh-CN" altLang="zh-CN" sz="1600">
                <a:solidFill>
                  <a:schemeClr val="tx1"/>
                </a:solidFill>
                <a:sym typeface="+mn-ea"/>
              </a:rPr>
              <a:t>对</a:t>
            </a:r>
            <a:r>
              <a:rPr lang="zh-CN" altLang="zh-CN" sz="1600" dirty="0">
                <a:solidFill>
                  <a:schemeClr val="tx1"/>
                </a:solidFill>
                <a:sym typeface="+mn-ea"/>
              </a:rPr>
              <a:t>设备、会员、商品、地区、活动等电商核心主题进行分析</a:t>
            </a:r>
            <a:endParaRPr lang="zh-CN" altLang="zh-CN" sz="1600" dirty="0">
              <a:solidFill>
                <a:schemeClr val="tx1"/>
              </a:solidFill>
              <a:effectLst/>
            </a:endParaRPr>
          </a:p>
          <a:p>
            <a:pPr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altLang="zh-CN" sz="1600">
                <a:solidFill>
                  <a:schemeClr val="tx1"/>
                </a:solidFill>
                <a:sym typeface="+mn-ea"/>
              </a:rPr>
              <a:t>4.</a:t>
            </a:r>
            <a:r>
              <a:rPr lang="zh-CN" altLang="en-US" sz="1600">
                <a:solidFill>
                  <a:schemeClr val="tx1"/>
                </a:solidFill>
                <a:sym typeface="+mn-ea"/>
              </a:rPr>
              <a:t>能够即时</a:t>
            </a:r>
            <a:r>
              <a:rPr lang="zh-CN" altLang="zh-CN" sz="1600">
                <a:solidFill>
                  <a:schemeClr val="tx1"/>
                </a:solidFill>
                <a:sym typeface="+mn-ea"/>
              </a:rPr>
              <a:t>进行</a:t>
            </a:r>
            <a:r>
              <a:rPr lang="zh-CN" altLang="zh-CN" sz="1600" dirty="0">
                <a:solidFill>
                  <a:schemeClr val="tx1"/>
                </a:solidFill>
                <a:sym typeface="+mn-ea"/>
              </a:rPr>
              <a:t>指标分析</a:t>
            </a:r>
          </a:p>
          <a:p>
            <a:pPr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altLang="zh-CN" sz="1600">
                <a:solidFill>
                  <a:schemeClr val="tx1"/>
                </a:solidFill>
                <a:sym typeface="+mn-ea"/>
              </a:rPr>
              <a:t>5.</a:t>
            </a:r>
            <a:r>
              <a:rPr lang="zh-CN" altLang="zh-CN" sz="1600">
                <a:solidFill>
                  <a:schemeClr val="tx1"/>
                </a:solidFill>
                <a:sym typeface="+mn-ea"/>
              </a:rPr>
              <a:t>对</a:t>
            </a:r>
            <a:r>
              <a:rPr lang="zh-CN" altLang="zh-CN" sz="1600" dirty="0">
                <a:solidFill>
                  <a:schemeClr val="tx1"/>
                </a:solidFill>
                <a:sym typeface="+mn-ea"/>
              </a:rPr>
              <a:t>集群性能</a:t>
            </a:r>
            <a:r>
              <a:rPr lang="zh-CN" altLang="zh-CN" sz="1600">
                <a:solidFill>
                  <a:schemeClr val="tx1"/>
                </a:solidFill>
                <a:sym typeface="+mn-ea"/>
              </a:rPr>
              <a:t>进行监控</a:t>
            </a:r>
            <a:r>
              <a:rPr lang="zh-CN" altLang="en-US" sz="1600">
                <a:solidFill>
                  <a:schemeClr val="tx1"/>
                </a:solidFill>
                <a:sym typeface="+mn-ea"/>
              </a:rPr>
              <a:t>，</a:t>
            </a:r>
            <a:r>
              <a:rPr lang="zh-CN" altLang="zh-CN" sz="1600">
                <a:solidFill>
                  <a:schemeClr val="tx1"/>
                </a:solidFill>
                <a:sym typeface="+mn-ea"/>
              </a:rPr>
              <a:t>发生</a:t>
            </a:r>
            <a:r>
              <a:rPr lang="zh-CN" altLang="zh-CN" sz="1600" dirty="0">
                <a:solidFill>
                  <a:schemeClr val="tx1"/>
                </a:solidFill>
                <a:sym typeface="+mn-ea"/>
              </a:rPr>
              <a:t>异常需要</a:t>
            </a:r>
            <a:r>
              <a:rPr lang="zh-CN" altLang="zh-CN" sz="1600">
                <a:solidFill>
                  <a:schemeClr val="tx1"/>
                </a:solidFill>
                <a:sym typeface="+mn-ea"/>
              </a:rPr>
              <a:t>发出警告</a:t>
            </a:r>
            <a:endParaRPr lang="zh-CN" altLang="zh-CN" sz="1600" dirty="0">
              <a:solidFill>
                <a:schemeClr val="tx1"/>
              </a:solidFill>
              <a:effectLst/>
            </a:endParaRPr>
          </a:p>
          <a:p>
            <a:pPr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altLang="zh-CN" sz="1600">
                <a:solidFill>
                  <a:schemeClr val="tx1"/>
                </a:solidFill>
                <a:sym typeface="+mn-ea"/>
              </a:rPr>
              <a:t>6.</a:t>
            </a:r>
            <a:r>
              <a:rPr lang="zh-CN" altLang="zh-CN" sz="1600">
                <a:solidFill>
                  <a:schemeClr val="tx1"/>
                </a:solidFill>
                <a:sym typeface="+mn-ea"/>
              </a:rPr>
              <a:t>具有</a:t>
            </a:r>
            <a:r>
              <a:rPr lang="zh-CN" altLang="zh-CN" sz="1600" dirty="0">
                <a:solidFill>
                  <a:schemeClr val="tx1"/>
                </a:solidFill>
                <a:sym typeface="+mn-ea"/>
              </a:rPr>
              <a:t>对元数据管理的能力</a:t>
            </a:r>
            <a:endParaRPr lang="zh-CN" altLang="zh-CN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297" name="TextBox 9"/>
          <p:cNvSpPr txBox="1"/>
          <p:nvPr/>
        </p:nvSpPr>
        <p:spPr>
          <a:xfrm>
            <a:off x="6306402" y="1700644"/>
            <a:ext cx="1800201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lvl1pPr>
          </a:lstStyle>
          <a:p>
            <a:pPr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sz="20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需求分析</a:t>
            </a:r>
          </a:p>
        </p:txBody>
      </p:sp>
      <p:sp>
        <p:nvSpPr>
          <p:cNvPr id="298" name="直接连接符 10"/>
          <p:cNvSpPr/>
          <p:nvPr/>
        </p:nvSpPr>
        <p:spPr>
          <a:xfrm flipH="1">
            <a:off x="5946357" y="1556709"/>
            <a:ext cx="388717" cy="326857"/>
          </a:xfrm>
          <a:prstGeom prst="line">
            <a:avLst/>
          </a:prstGeom>
          <a:ln w="12700">
            <a:solidFill>
              <a:srgbClr val="C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9" name="直接连接符 11"/>
          <p:cNvSpPr/>
          <p:nvPr/>
        </p:nvSpPr>
        <p:spPr>
          <a:xfrm flipH="1">
            <a:off x="10914413" y="5085065"/>
            <a:ext cx="388717" cy="326857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1" name="图片 7" descr="D:\资料\学习\实训\src=http___xunshop.com_201812_04.png&amp;refer=http___xunshop.jpgsrc=http___xunshop.com_201812_04.png&amp;refer=http___xunshop">
            <a:extLst>
              <a:ext uri="{FF2B5EF4-FFF2-40B4-BE49-F238E27FC236}">
                <a16:creationId xmlns:a16="http://schemas.microsoft.com/office/drawing/2014/main" id="{36D2EB8F-73AC-4A19-AD0A-DDC6500516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77107" y="2306224"/>
            <a:ext cx="4692782" cy="26416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AF0725D-B2C8-4DED-A147-F05AC0C45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9300" cy="694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39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1C133F9-8B62-4A40-B3C4-544649214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93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F308150-11DB-48F7-A6C7-CF5BDA061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9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80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1" name="图表 6">
            <a:hlinkClick r:id="rId2"/>
          </p:cNvPr>
          <p:cNvGraphicFramePr/>
          <p:nvPr/>
        </p:nvGraphicFramePr>
        <p:xfrm>
          <a:off x="2158393" y="2154661"/>
          <a:ext cx="7861882" cy="4200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22" name="Rectangle 80"/>
          <p:cNvSpPr txBox="1"/>
          <p:nvPr/>
        </p:nvSpPr>
        <p:spPr>
          <a:xfrm>
            <a:off x="5225583" y="1628473"/>
            <a:ext cx="1755140" cy="525780"/>
          </a:xfrm>
          <a:prstGeom prst="rect">
            <a:avLst/>
          </a:prstGeom>
          <a:ln w="12700">
            <a:miter lim="400000"/>
          </a:ln>
        </p:spPr>
        <p:txBody>
          <a:bodyPr wrap="none" lIns="109709" tIns="109709" rIns="109709" bIns="109709">
            <a:spAutoFit/>
          </a:bodyPr>
          <a:lstStyle>
            <a:lvl1pPr>
              <a:defRPr sz="1400" b="1">
                <a:solidFill>
                  <a:srgbClr val="26262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sz="200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Open Sans Light"/>
              </a:rPr>
              <a:t>SuperSet</a:t>
            </a:r>
            <a:r>
              <a:rPr lang="zh-CN" altLang="en-US" sz="200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Open Sans Light"/>
              </a:rPr>
              <a:t>演示</a:t>
            </a:r>
          </a:p>
        </p:txBody>
      </p:sp>
      <p:grpSp>
        <p:nvGrpSpPr>
          <p:cNvPr id="368" name="组合 1"/>
          <p:cNvGrpSpPr/>
          <p:nvPr/>
        </p:nvGrpSpPr>
        <p:grpSpPr>
          <a:xfrm>
            <a:off x="11639822" y="296059"/>
            <a:ext cx="777433" cy="871310"/>
            <a:chOff x="0" y="0"/>
            <a:chExt cx="777432" cy="871308"/>
          </a:xfrm>
        </p:grpSpPr>
        <p:sp>
          <p:nvSpPr>
            <p:cNvPr id="366" name="直接连接符 2"/>
            <p:cNvSpPr/>
            <p:nvPr/>
          </p:nvSpPr>
          <p:spPr>
            <a:xfrm>
              <a:off x="0" y="0"/>
              <a:ext cx="777433" cy="653713"/>
            </a:xfrm>
            <a:prstGeom prst="line">
              <a:avLst/>
            </a:prstGeom>
            <a:noFill/>
            <a:ln w="38100" cap="flat">
              <a:solidFill>
                <a:srgbClr val="26262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7" name="直接连接符 3"/>
            <p:cNvSpPr/>
            <p:nvPr/>
          </p:nvSpPr>
          <p:spPr>
            <a:xfrm>
              <a:off x="252415" y="544452"/>
              <a:ext cx="388717" cy="326858"/>
            </a:xfrm>
            <a:prstGeom prst="line">
              <a:avLst/>
            </a:prstGeom>
            <a:noFill/>
            <a:ln w="12700" cap="flat">
              <a:solidFill>
                <a:srgbClr val="C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70" name="左中括号 5"/>
          <p:cNvSpPr/>
          <p:nvPr/>
        </p:nvSpPr>
        <p:spPr>
          <a:xfrm flipH="1">
            <a:off x="11464546" y="610689"/>
            <a:ext cx="72009" cy="504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71" y="21600"/>
                  <a:pt x="0" y="21485"/>
                  <a:pt x="0" y="21343"/>
                </a:cubicBezTo>
                <a:lnTo>
                  <a:pt x="0" y="257"/>
                </a:lnTo>
                <a:cubicBezTo>
                  <a:pt x="0" y="115"/>
                  <a:pt x="9671" y="0"/>
                  <a:pt x="21600" y="0"/>
                </a:cubicBezTo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353" name="矩形 3"/>
          <p:cNvSpPr txBox="1"/>
          <p:nvPr/>
        </p:nvSpPr>
        <p:spPr>
          <a:xfrm>
            <a:off x="9474377" y="620305"/>
            <a:ext cx="1887220" cy="52197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algn="r">
              <a:defRPr b="1"/>
            </a:pPr>
            <a:r>
              <a:rPr lang="zh-CN" sz="28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指标分析</a:t>
            </a:r>
            <a:r>
              <a:rPr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 </a:t>
            </a:r>
            <a:r>
              <a:rPr sz="28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 </a:t>
            </a:r>
            <a:r>
              <a:rPr lang="en-US" sz="280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3724455-4210-480D-86CF-22B0197B14C2}"/>
              </a:ext>
            </a:extLst>
          </p:cNvPr>
          <p:cNvSpPr txBox="1"/>
          <p:nvPr/>
        </p:nvSpPr>
        <p:spPr>
          <a:xfrm>
            <a:off x="1174681" y="1167371"/>
            <a:ext cx="3009201" cy="40010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000">
                <a:sym typeface="+mn-ea"/>
              </a:rPr>
              <a:t>http://hadoop102:8787</a:t>
            </a:r>
            <a:endParaRPr lang="zh-CN" altLang="en-US" sz="2000" dirty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TextBox 2"/>
          <p:cNvSpPr txBox="1"/>
          <p:nvPr/>
        </p:nvSpPr>
        <p:spPr>
          <a:xfrm>
            <a:off x="2721519" y="4111862"/>
            <a:ext cx="1434144" cy="6375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3600" spc="300">
                <a:solidFill>
                  <a:srgbClr val="262626"/>
                </a:solidFill>
                <a:latin typeface="造字工房尚雅体演示版常规体"/>
                <a:ea typeface="造字工房尚雅体演示版常规体"/>
                <a:cs typeface="造字工房尚雅体演示版常规体"/>
                <a:sym typeface="造字工房尚雅体演示版常规体"/>
              </a:defRPr>
            </a:lvl1pPr>
          </a:lstStyle>
          <a:p>
            <a:r>
              <a:t>PART</a:t>
            </a:r>
          </a:p>
        </p:txBody>
      </p:sp>
      <p:sp>
        <p:nvSpPr>
          <p:cNvPr id="637" name="等腰三角形 11"/>
          <p:cNvSpPr/>
          <p:nvPr/>
        </p:nvSpPr>
        <p:spPr>
          <a:xfrm rot="512239">
            <a:off x="3549591" y="3513530"/>
            <a:ext cx="314717" cy="271308"/>
          </a:xfrm>
          <a:prstGeom prst="triangle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8" name="等腰三角形 12"/>
          <p:cNvSpPr/>
          <p:nvPr/>
        </p:nvSpPr>
        <p:spPr>
          <a:xfrm rot="20371609">
            <a:off x="4067132" y="3726563"/>
            <a:ext cx="157359" cy="135655"/>
          </a:xfrm>
          <a:prstGeom prst="triangle">
            <a:avLst/>
          </a:prstGeom>
          <a:solidFill>
            <a:srgbClr val="80808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9" name="等腰三角形 13"/>
          <p:cNvSpPr/>
          <p:nvPr/>
        </p:nvSpPr>
        <p:spPr>
          <a:xfrm rot="20371609">
            <a:off x="3196181" y="3749006"/>
            <a:ext cx="211766" cy="155968"/>
          </a:xfrm>
          <a:prstGeom prst="triangle">
            <a:avLst/>
          </a:prstGeom>
          <a:solidFill>
            <a:srgbClr val="262626"/>
          </a:solidFill>
          <a:ln w="25400">
            <a:solidFill>
              <a:srgbClr val="262626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0" name="等腰三角形 14"/>
          <p:cNvSpPr/>
          <p:nvPr/>
        </p:nvSpPr>
        <p:spPr>
          <a:xfrm rot="3761573">
            <a:off x="2692985" y="3437657"/>
            <a:ext cx="588993" cy="403980"/>
          </a:xfrm>
          <a:prstGeom prst="triangle">
            <a:avLst/>
          </a:prstGeom>
          <a:solidFill>
            <a:srgbClr val="D9969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1" name="等腰三角形 15"/>
          <p:cNvSpPr/>
          <p:nvPr/>
        </p:nvSpPr>
        <p:spPr>
          <a:xfrm rot="20371609">
            <a:off x="4059750" y="3421781"/>
            <a:ext cx="211766" cy="155967"/>
          </a:xfrm>
          <a:prstGeom prst="triangle">
            <a:avLst/>
          </a:prstGeom>
          <a:solidFill>
            <a:srgbClr val="262626"/>
          </a:solidFill>
          <a:ln w="25400">
            <a:solidFill>
              <a:srgbClr val="262626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2" name="TextBox 16"/>
          <p:cNvSpPr txBox="1"/>
          <p:nvPr/>
        </p:nvSpPr>
        <p:spPr>
          <a:xfrm>
            <a:off x="3030027" y="2049006"/>
            <a:ext cx="978535" cy="156845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9600" b="1">
                <a:solidFill>
                  <a:srgbClr val="262626"/>
                </a:solidFill>
                <a:latin typeface="造字工房尚雅体演示版常规体"/>
                <a:ea typeface="造字工房尚雅体演示版常规体"/>
                <a:cs typeface="造字工房尚雅体演示版常规体"/>
                <a:sym typeface="造字工房尚雅体演示版常规体"/>
              </a:defRPr>
            </a:lvl1pPr>
          </a:lstStyle>
          <a:p>
            <a:r>
              <a:rPr lang="en-US"/>
              <a:t>5</a:t>
            </a:r>
          </a:p>
        </p:txBody>
      </p:sp>
      <p:sp>
        <p:nvSpPr>
          <p:cNvPr id="643" name="TextBox 27"/>
          <p:cNvSpPr txBox="1"/>
          <p:nvPr/>
        </p:nvSpPr>
        <p:spPr>
          <a:xfrm>
            <a:off x="5490061" y="2972164"/>
            <a:ext cx="3630295" cy="64516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3600" spc="3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lvl1pPr>
          </a:lstStyle>
          <a:p>
            <a:pPr algn="l"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Azkaban工作流</a:t>
            </a:r>
            <a:endParaRPr>
              <a:sym typeface="微软雅黑 Light" panose="020B0502040204020203" charset="-122"/>
            </a:endParaRPr>
          </a:p>
        </p:txBody>
      </p:sp>
      <p:sp>
        <p:nvSpPr>
          <p:cNvPr id="644" name="直接连接符 32"/>
          <p:cNvSpPr/>
          <p:nvPr/>
        </p:nvSpPr>
        <p:spPr>
          <a:xfrm flipH="1">
            <a:off x="5945206" y="2621036"/>
            <a:ext cx="388717" cy="326857"/>
          </a:xfrm>
          <a:prstGeom prst="line">
            <a:avLst/>
          </a:prstGeom>
          <a:ln w="12700">
            <a:solidFill>
              <a:srgbClr val="26262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45" name="直接连接符 33"/>
          <p:cNvSpPr/>
          <p:nvPr/>
        </p:nvSpPr>
        <p:spPr>
          <a:xfrm flipH="1">
            <a:off x="8825751" y="3285496"/>
            <a:ext cx="654558" cy="534335"/>
          </a:xfrm>
          <a:prstGeom prst="line">
            <a:avLst/>
          </a:prstGeom>
          <a:ln w="12700">
            <a:solidFill>
              <a:srgbClr val="C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46" name="直接连接符 35"/>
          <p:cNvSpPr/>
          <p:nvPr/>
        </p:nvSpPr>
        <p:spPr>
          <a:xfrm flipH="1">
            <a:off x="8105565" y="2669931"/>
            <a:ext cx="388717" cy="326857"/>
          </a:xfrm>
          <a:prstGeom prst="line">
            <a:avLst/>
          </a:prstGeom>
          <a:ln w="38100">
            <a:solidFill>
              <a:srgbClr val="C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47" name="直接连接符 36"/>
          <p:cNvSpPr/>
          <p:nvPr/>
        </p:nvSpPr>
        <p:spPr>
          <a:xfrm flipH="1">
            <a:off x="6089334" y="3577535"/>
            <a:ext cx="654558" cy="534335"/>
          </a:xfrm>
          <a:prstGeom prst="line">
            <a:avLst/>
          </a:prstGeom>
          <a:ln w="38100">
            <a:solidFill>
              <a:srgbClr val="262626"/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36" y="1070501"/>
            <a:ext cx="3932261" cy="5387807"/>
          </a:xfrm>
          <a:prstGeom prst="rect">
            <a:avLst/>
          </a:prstGeom>
        </p:spPr>
      </p:pic>
      <p:sp>
        <p:nvSpPr>
          <p:cNvPr id="691" name="直接连接符 23"/>
          <p:cNvSpPr/>
          <p:nvPr/>
        </p:nvSpPr>
        <p:spPr>
          <a:xfrm flipH="1">
            <a:off x="4073236" y="1484986"/>
            <a:ext cx="1" cy="4625037"/>
          </a:xfrm>
          <a:prstGeom prst="line">
            <a:avLst/>
          </a:prstGeom>
          <a:ln w="12700">
            <a:solidFill>
              <a:srgbClr val="40404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" name="直接连接符 1"/>
          <p:cNvSpPr/>
          <p:nvPr/>
        </p:nvSpPr>
        <p:spPr>
          <a:xfrm flipH="1">
            <a:off x="-194359" y="217178"/>
            <a:ext cx="777434" cy="653713"/>
          </a:xfrm>
          <a:prstGeom prst="line">
            <a:avLst/>
          </a:prstGeom>
          <a:ln w="38100">
            <a:solidFill>
              <a:srgbClr val="26262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直接连接符 2"/>
          <p:cNvSpPr/>
          <p:nvPr/>
        </p:nvSpPr>
        <p:spPr>
          <a:xfrm flipH="1">
            <a:off x="-58058" y="761630"/>
            <a:ext cx="388718" cy="326857"/>
          </a:xfrm>
          <a:prstGeom prst="line">
            <a:avLst/>
          </a:prstGeom>
          <a:ln w="12700">
            <a:solidFill>
              <a:srgbClr val="C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左中括号 4"/>
          <p:cNvSpPr/>
          <p:nvPr/>
        </p:nvSpPr>
        <p:spPr>
          <a:xfrm>
            <a:off x="694606" y="544033"/>
            <a:ext cx="72009" cy="504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71" y="21600"/>
                  <a:pt x="0" y="21485"/>
                  <a:pt x="0" y="21343"/>
                </a:cubicBezTo>
                <a:lnTo>
                  <a:pt x="0" y="257"/>
                </a:lnTo>
                <a:cubicBezTo>
                  <a:pt x="0" y="115"/>
                  <a:pt x="9671" y="0"/>
                  <a:pt x="21600" y="0"/>
                </a:cubicBezTo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6" name="矩形 4"/>
          <p:cNvSpPr txBox="1"/>
          <p:nvPr/>
        </p:nvSpPr>
        <p:spPr>
          <a:xfrm>
            <a:off x="822002" y="548531"/>
            <a:ext cx="2950210" cy="52197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lang="en-US" sz="2800"/>
              <a:t>5</a:t>
            </a:r>
            <a:r>
              <a:rPr sz="2800">
                <a:solidFill>
                  <a:srgbClr val="000000"/>
                </a:solidFill>
              </a:rPr>
              <a:t>  </a:t>
            </a:r>
            <a:r>
              <a:rPr sz="280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Azkaban工作流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381" y="761630"/>
            <a:ext cx="7676185" cy="374360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08E1CEC-3A26-4C67-8DF5-C1DE80D5E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5758" y="4642113"/>
            <a:ext cx="7469322" cy="167540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99B34AE-D92B-4B9A-BB31-949837680FEE}"/>
              </a:ext>
            </a:extLst>
          </p:cNvPr>
          <p:cNvSpPr txBox="1"/>
          <p:nvPr/>
        </p:nvSpPr>
        <p:spPr>
          <a:xfrm>
            <a:off x="6472545" y="255247"/>
            <a:ext cx="3009201" cy="40010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000">
                <a:sym typeface="+mn-ea"/>
              </a:rPr>
              <a:t>http://hadoop102:8443</a:t>
            </a:r>
            <a:endParaRPr lang="zh-CN" altLang="en-US" sz="2000" dirty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1" name="组合 1"/>
          <p:cNvGrpSpPr/>
          <p:nvPr/>
        </p:nvGrpSpPr>
        <p:grpSpPr>
          <a:xfrm>
            <a:off x="3862956" y="1638990"/>
            <a:ext cx="3816429" cy="3504712"/>
            <a:chOff x="-1" y="50942"/>
            <a:chExt cx="3816427" cy="3504711"/>
          </a:xfrm>
        </p:grpSpPr>
        <p:sp>
          <p:nvSpPr>
            <p:cNvPr id="725" name="TextBox 2"/>
            <p:cNvSpPr txBox="1"/>
            <p:nvPr/>
          </p:nvSpPr>
          <p:spPr>
            <a:xfrm>
              <a:off x="701976" y="1473936"/>
              <a:ext cx="3114450" cy="916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5400" spc="300">
                  <a:solidFill>
                    <a:srgbClr val="262626"/>
                  </a:solidFill>
                  <a:latin typeface="造字工房尚雅体演示版常规体"/>
                  <a:ea typeface="造字工房尚雅体演示版常规体"/>
                  <a:cs typeface="造字工房尚雅体演示版常规体"/>
                  <a:sym typeface="造字工房尚雅体演示版常规体"/>
                </a:defRPr>
              </a:lvl1pPr>
            </a:lstStyle>
            <a:p>
              <a:r>
                <a:t>THANKS</a:t>
              </a:r>
            </a:p>
          </p:txBody>
        </p:sp>
        <p:grpSp>
          <p:nvGrpSpPr>
            <p:cNvPr id="731" name="组合 3"/>
            <p:cNvGrpSpPr/>
            <p:nvPr/>
          </p:nvGrpSpPr>
          <p:grpSpPr>
            <a:xfrm>
              <a:off x="868585" y="50942"/>
              <a:ext cx="2037644" cy="891824"/>
              <a:chOff x="176875" y="50942"/>
              <a:chExt cx="2037642" cy="891822"/>
            </a:xfrm>
          </p:grpSpPr>
          <p:sp>
            <p:nvSpPr>
              <p:cNvPr id="726" name="等腰三角形 11"/>
              <p:cNvSpPr/>
              <p:nvPr/>
            </p:nvSpPr>
            <p:spPr>
              <a:xfrm rot="512239">
                <a:off x="1280125" y="338147"/>
                <a:ext cx="396045" cy="341418"/>
              </a:xfrm>
              <a:prstGeom prst="triangle">
                <a:avLst/>
              </a:pr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27" name="等腰三角形 12"/>
              <p:cNvSpPr/>
              <p:nvPr/>
            </p:nvSpPr>
            <p:spPr>
              <a:xfrm rot="20371609">
                <a:off x="1931410" y="606232"/>
                <a:ext cx="198023" cy="170709"/>
              </a:xfrm>
              <a:prstGeom prst="triangle">
                <a:avLst/>
              </a:prstGeom>
              <a:solidFill>
                <a:srgbClr val="8080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28" name="等腰三角形 13"/>
              <p:cNvSpPr/>
              <p:nvPr/>
            </p:nvSpPr>
            <p:spPr>
              <a:xfrm rot="20371609">
                <a:off x="835384" y="634475"/>
                <a:ext cx="266491" cy="196272"/>
              </a:xfrm>
              <a:prstGeom prst="triangle">
                <a:avLst/>
              </a:prstGeom>
              <a:solidFill>
                <a:srgbClr val="262626"/>
              </a:solidFill>
              <a:ln w="25400" cap="flat">
                <a:solidFill>
                  <a:srgbClr val="26262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29" name="等腰三角形 14"/>
              <p:cNvSpPr/>
              <p:nvPr/>
            </p:nvSpPr>
            <p:spPr>
              <a:xfrm rot="3761573">
                <a:off x="202152" y="242666"/>
                <a:ext cx="741201" cy="508376"/>
              </a:xfrm>
              <a:prstGeom prst="triangle">
                <a:avLst/>
              </a:prstGeom>
              <a:solidFill>
                <a:srgbClr val="D9969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0" name="等腰三角形 15"/>
              <p:cNvSpPr/>
              <p:nvPr/>
            </p:nvSpPr>
            <p:spPr>
              <a:xfrm rot="20371609">
                <a:off x="1922119" y="222687"/>
                <a:ext cx="266491" cy="196272"/>
              </a:xfrm>
              <a:prstGeom prst="triangle">
                <a:avLst/>
              </a:prstGeom>
              <a:solidFill>
                <a:srgbClr val="262626"/>
              </a:solidFill>
              <a:ln w="25400" cap="flat">
                <a:solidFill>
                  <a:srgbClr val="26262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734" name="圆角矩形 4"/>
            <p:cNvGrpSpPr/>
            <p:nvPr/>
          </p:nvGrpSpPr>
          <p:grpSpPr>
            <a:xfrm>
              <a:off x="1008112" y="3123603"/>
              <a:ext cx="1944218" cy="432050"/>
              <a:chOff x="0" y="0"/>
              <a:chExt cx="1944217" cy="432048"/>
            </a:xfrm>
          </p:grpSpPr>
          <p:sp>
            <p:nvSpPr>
              <p:cNvPr id="732" name="圆角矩形"/>
              <p:cNvSpPr/>
              <p:nvPr/>
            </p:nvSpPr>
            <p:spPr>
              <a:xfrm>
                <a:off x="0" y="0"/>
                <a:ext cx="1944217" cy="43204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3" name="请输入你的内容"/>
              <p:cNvSpPr txBox="1"/>
              <p:nvPr/>
            </p:nvSpPr>
            <p:spPr>
              <a:xfrm>
                <a:off x="21090" y="28815"/>
                <a:ext cx="1902036" cy="3670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  <a:latin typeface="汉仪大圣体简"/>
                    <a:ea typeface="汉仪大圣体简"/>
                    <a:cs typeface="汉仪大圣体简"/>
                    <a:sym typeface="汉仪大圣体简"/>
                  </a:defRPr>
                </a:lvl1pPr>
              </a:lstStyle>
              <a:p>
                <a:r>
                  <a:rPr lang="zh-CN" altLang="en-US"/>
                  <a:t>感谢观赏</a:t>
                </a:r>
              </a:p>
            </p:txBody>
          </p:sp>
        </p:grpSp>
        <p:grpSp>
          <p:nvGrpSpPr>
            <p:cNvPr id="737" name="组合 5"/>
            <p:cNvGrpSpPr/>
            <p:nvPr/>
          </p:nvGrpSpPr>
          <p:grpSpPr>
            <a:xfrm>
              <a:off x="-1" y="675332"/>
              <a:ext cx="360042" cy="2602151"/>
              <a:chOff x="0" y="0"/>
              <a:chExt cx="360040" cy="2602149"/>
            </a:xfrm>
          </p:grpSpPr>
          <p:sp>
            <p:nvSpPr>
              <p:cNvPr id="735" name="左中括号 9"/>
              <p:cNvSpPr/>
              <p:nvPr/>
            </p:nvSpPr>
            <p:spPr>
              <a:xfrm>
                <a:off x="94165" y="91523"/>
                <a:ext cx="265876" cy="24232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9671" y="21600"/>
                      <a:pt x="0" y="21512"/>
                      <a:pt x="0" y="21403"/>
                    </a:cubicBezTo>
                    <a:lnTo>
                      <a:pt x="0" y="197"/>
                    </a:lnTo>
                    <a:cubicBezTo>
                      <a:pt x="0" y="88"/>
                      <a:pt x="9671" y="0"/>
                      <a:pt x="21600" y="0"/>
                    </a:cubicBezTo>
                  </a:path>
                </a:pathLst>
              </a:custGeom>
              <a:noFill/>
              <a:ln w="9525" cap="flat">
                <a:solidFill>
                  <a:srgbClr val="26262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36" name="左中括号 10"/>
              <p:cNvSpPr/>
              <p:nvPr/>
            </p:nvSpPr>
            <p:spPr>
              <a:xfrm>
                <a:off x="-1" y="0"/>
                <a:ext cx="360041" cy="26021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9671" y="21600"/>
                      <a:pt x="0" y="21489"/>
                      <a:pt x="0" y="21351"/>
                    </a:cubicBezTo>
                    <a:lnTo>
                      <a:pt x="0" y="249"/>
                    </a:lnTo>
                    <a:cubicBezTo>
                      <a:pt x="0" y="111"/>
                      <a:pt x="9671" y="0"/>
                      <a:pt x="21600" y="0"/>
                    </a:cubicBezTo>
                  </a:path>
                </a:pathLst>
              </a:custGeom>
              <a:noFill/>
              <a:ln w="9525" cap="flat">
                <a:solidFill>
                  <a:srgbClr val="26262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</p:grpSp>
        <p:grpSp>
          <p:nvGrpSpPr>
            <p:cNvPr id="740" name="组合 6"/>
            <p:cNvGrpSpPr/>
            <p:nvPr/>
          </p:nvGrpSpPr>
          <p:grpSpPr>
            <a:xfrm>
              <a:off x="3456384" y="655554"/>
              <a:ext cx="360041" cy="2602151"/>
              <a:chOff x="0" y="0"/>
              <a:chExt cx="360040" cy="2602149"/>
            </a:xfrm>
          </p:grpSpPr>
          <p:sp>
            <p:nvSpPr>
              <p:cNvPr id="738" name="左中括号 7"/>
              <p:cNvSpPr/>
              <p:nvPr/>
            </p:nvSpPr>
            <p:spPr>
              <a:xfrm flipH="1">
                <a:off x="22157" y="91523"/>
                <a:ext cx="265875" cy="24232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9671" y="21600"/>
                      <a:pt x="0" y="21512"/>
                      <a:pt x="0" y="21403"/>
                    </a:cubicBezTo>
                    <a:lnTo>
                      <a:pt x="0" y="197"/>
                    </a:lnTo>
                    <a:cubicBezTo>
                      <a:pt x="0" y="88"/>
                      <a:pt x="9671" y="0"/>
                      <a:pt x="21600" y="0"/>
                    </a:cubicBezTo>
                  </a:path>
                </a:pathLst>
              </a:custGeom>
              <a:noFill/>
              <a:ln w="9525" cap="flat">
                <a:solidFill>
                  <a:srgbClr val="26262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39" name="左中括号 8"/>
              <p:cNvSpPr/>
              <p:nvPr/>
            </p:nvSpPr>
            <p:spPr>
              <a:xfrm flipH="1">
                <a:off x="0" y="0"/>
                <a:ext cx="360041" cy="26021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9671" y="21600"/>
                      <a:pt x="0" y="21489"/>
                      <a:pt x="0" y="21351"/>
                    </a:cubicBezTo>
                    <a:lnTo>
                      <a:pt x="0" y="249"/>
                    </a:lnTo>
                    <a:cubicBezTo>
                      <a:pt x="0" y="111"/>
                      <a:pt x="9671" y="0"/>
                      <a:pt x="21600" y="0"/>
                    </a:cubicBezTo>
                  </a:path>
                </a:pathLst>
              </a:custGeom>
              <a:noFill/>
              <a:ln w="9525" cap="flat">
                <a:solidFill>
                  <a:srgbClr val="26262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</p:grpSp>
      </p:grpSp>
      <p:grpSp>
        <p:nvGrpSpPr>
          <p:cNvPr id="744" name="组合 24"/>
          <p:cNvGrpSpPr/>
          <p:nvPr/>
        </p:nvGrpSpPr>
        <p:grpSpPr>
          <a:xfrm>
            <a:off x="8909219" y="2293464"/>
            <a:ext cx="3687215" cy="2719713"/>
            <a:chOff x="0" y="0"/>
            <a:chExt cx="3687214" cy="2719712"/>
          </a:xfrm>
        </p:grpSpPr>
        <p:sp>
          <p:nvSpPr>
            <p:cNvPr id="742" name="直接连接符 22"/>
            <p:cNvSpPr/>
            <p:nvPr/>
          </p:nvSpPr>
          <p:spPr>
            <a:xfrm flipV="1">
              <a:off x="1094926" y="-1"/>
              <a:ext cx="2592289" cy="2179758"/>
            </a:xfrm>
            <a:prstGeom prst="line">
              <a:avLst/>
            </a:prstGeom>
            <a:noFill/>
            <a:ln w="76200" cap="flat">
              <a:solidFill>
                <a:srgbClr val="C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43" name="直接连接符 23"/>
            <p:cNvSpPr/>
            <p:nvPr/>
          </p:nvSpPr>
          <p:spPr>
            <a:xfrm flipV="1">
              <a:off x="0" y="539956"/>
              <a:ext cx="2592288" cy="2179757"/>
            </a:xfrm>
            <a:prstGeom prst="line">
              <a:avLst/>
            </a:prstGeom>
            <a:noFill/>
            <a:ln w="12700" cap="flat">
              <a:solidFill>
                <a:srgbClr val="C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747" name="组合 25"/>
          <p:cNvGrpSpPr/>
          <p:nvPr/>
        </p:nvGrpSpPr>
        <p:grpSpPr>
          <a:xfrm>
            <a:off x="-1359711" y="1283286"/>
            <a:ext cx="3373537" cy="3100266"/>
            <a:chOff x="0" y="0"/>
            <a:chExt cx="3373536" cy="3100264"/>
          </a:xfrm>
        </p:grpSpPr>
        <p:sp>
          <p:nvSpPr>
            <p:cNvPr id="745" name="直接连接符 26"/>
            <p:cNvSpPr/>
            <p:nvPr/>
          </p:nvSpPr>
          <p:spPr>
            <a:xfrm>
              <a:off x="739032" y="971724"/>
              <a:ext cx="2634505" cy="2128541"/>
            </a:xfrm>
            <a:prstGeom prst="line">
              <a:avLst/>
            </a:prstGeom>
            <a:noFill/>
            <a:ln w="76200" cap="flat">
              <a:solidFill>
                <a:srgbClr val="26262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46" name="直接连接符 27"/>
            <p:cNvSpPr/>
            <p:nvPr/>
          </p:nvSpPr>
          <p:spPr>
            <a:xfrm>
              <a:off x="0" y="0"/>
              <a:ext cx="2634505" cy="2128540"/>
            </a:xfrm>
            <a:prstGeom prst="line">
              <a:avLst/>
            </a:prstGeom>
            <a:noFill/>
            <a:ln w="12700" cap="flat">
              <a:solidFill>
                <a:srgbClr val="26262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46" y="1412922"/>
            <a:ext cx="10782650" cy="5346621"/>
          </a:xfrm>
          <a:prstGeom prst="rect">
            <a:avLst/>
          </a:prstGeom>
        </p:spPr>
      </p:pic>
      <p:sp>
        <p:nvSpPr>
          <p:cNvPr id="315" name="直接连接符 1"/>
          <p:cNvSpPr/>
          <p:nvPr/>
        </p:nvSpPr>
        <p:spPr>
          <a:xfrm flipH="1">
            <a:off x="-194359" y="217178"/>
            <a:ext cx="777434" cy="653713"/>
          </a:xfrm>
          <a:prstGeom prst="line">
            <a:avLst/>
          </a:prstGeom>
          <a:ln w="38100">
            <a:solidFill>
              <a:srgbClr val="26262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6" name="直接连接符 2"/>
          <p:cNvSpPr/>
          <p:nvPr/>
        </p:nvSpPr>
        <p:spPr>
          <a:xfrm flipH="1">
            <a:off x="-58058" y="761630"/>
            <a:ext cx="388718" cy="326857"/>
          </a:xfrm>
          <a:prstGeom prst="line">
            <a:avLst/>
          </a:prstGeom>
          <a:ln w="12700">
            <a:solidFill>
              <a:srgbClr val="C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8" name="左中括号 4"/>
          <p:cNvSpPr/>
          <p:nvPr/>
        </p:nvSpPr>
        <p:spPr>
          <a:xfrm>
            <a:off x="694606" y="544033"/>
            <a:ext cx="72009" cy="504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71" y="21600"/>
                  <a:pt x="0" y="21485"/>
                  <a:pt x="0" y="21343"/>
                </a:cubicBezTo>
                <a:lnTo>
                  <a:pt x="0" y="257"/>
                </a:lnTo>
                <a:cubicBezTo>
                  <a:pt x="0" y="115"/>
                  <a:pt x="9671" y="0"/>
                  <a:pt x="21600" y="0"/>
                </a:cubicBezTo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323" name="TextBox 10"/>
          <p:cNvSpPr txBox="1"/>
          <p:nvPr/>
        </p:nvSpPr>
        <p:spPr>
          <a:xfrm>
            <a:off x="8323868" y="1394021"/>
            <a:ext cx="2890232" cy="4616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lvl1pPr>
          </a:lstStyle>
          <a:p>
            <a:pPr algn="r"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zh-CN" altLang="en-US" sz="2400" b="0" dirty="0">
                <a:sym typeface="+mn-ea"/>
              </a:rPr>
              <a:t>系统数据流程设计</a:t>
            </a:r>
            <a:endParaRPr sz="2400" b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微软雅黑 Light" panose="020B0502040204020203" charset="-122"/>
            </a:endParaRPr>
          </a:p>
        </p:txBody>
      </p:sp>
      <p:sp>
        <p:nvSpPr>
          <p:cNvPr id="324" name="直接连接符 12"/>
          <p:cNvSpPr/>
          <p:nvPr/>
        </p:nvSpPr>
        <p:spPr>
          <a:xfrm>
            <a:off x="7458075" y="1917065"/>
            <a:ext cx="3719195" cy="5080"/>
          </a:xfrm>
          <a:prstGeom prst="line">
            <a:avLst/>
          </a:prstGeom>
          <a:ln>
            <a:solidFill>
              <a:srgbClr val="595959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矩形 4"/>
          <p:cNvSpPr txBox="1"/>
          <p:nvPr/>
        </p:nvSpPr>
        <p:spPr>
          <a:xfrm>
            <a:off x="822002" y="548531"/>
            <a:ext cx="5116830" cy="52197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sz="2800"/>
              <a:t>1</a:t>
            </a:r>
            <a:r>
              <a:rPr sz="2800">
                <a:solidFill>
                  <a:srgbClr val="000000"/>
                </a:solidFill>
              </a:rPr>
              <a:t>  </a:t>
            </a:r>
            <a:r>
              <a:rPr sz="280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电商系统需求分析及架构设计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/>
      </p:transition>
    </mc:Choice>
    <mc:Fallback xmlns="">
      <p:transition spd="slow"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直接连接符 1"/>
          <p:cNvSpPr/>
          <p:nvPr/>
        </p:nvSpPr>
        <p:spPr>
          <a:xfrm flipH="1">
            <a:off x="-194359" y="217178"/>
            <a:ext cx="777434" cy="653713"/>
          </a:xfrm>
          <a:prstGeom prst="line">
            <a:avLst/>
          </a:prstGeom>
          <a:ln w="38100">
            <a:solidFill>
              <a:srgbClr val="26262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7" name="直接连接符 2"/>
          <p:cNvSpPr/>
          <p:nvPr/>
        </p:nvSpPr>
        <p:spPr>
          <a:xfrm flipH="1">
            <a:off x="-58058" y="761630"/>
            <a:ext cx="388718" cy="326857"/>
          </a:xfrm>
          <a:prstGeom prst="line">
            <a:avLst/>
          </a:prstGeom>
          <a:ln w="12700">
            <a:solidFill>
              <a:srgbClr val="C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9" name="左中括号 4"/>
          <p:cNvSpPr/>
          <p:nvPr/>
        </p:nvSpPr>
        <p:spPr>
          <a:xfrm>
            <a:off x="694606" y="544033"/>
            <a:ext cx="72009" cy="504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71" y="21600"/>
                  <a:pt x="0" y="21485"/>
                  <a:pt x="0" y="21343"/>
                </a:cubicBezTo>
                <a:lnTo>
                  <a:pt x="0" y="257"/>
                </a:lnTo>
                <a:cubicBezTo>
                  <a:pt x="0" y="115"/>
                  <a:pt x="9671" y="0"/>
                  <a:pt x="21600" y="0"/>
                </a:cubicBezTo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332" name="TextBox 8"/>
          <p:cNvSpPr txBox="1"/>
          <p:nvPr/>
        </p:nvSpPr>
        <p:spPr>
          <a:xfrm>
            <a:off x="5100032" y="1525081"/>
            <a:ext cx="2611094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defRPr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lvl1pPr>
          </a:lstStyle>
          <a:p>
            <a:pPr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zh-CN" altLang="zh-CN" sz="2400" b="0" dirty="0">
                <a:latin typeface="Arial" panose="020B0604020202020204"/>
                <a:cs typeface="Arial" panose="020B0604020202020204"/>
                <a:sym typeface="+mn-ea"/>
              </a:rPr>
              <a:t>集群服务器配置</a:t>
            </a:r>
          </a:p>
        </p:txBody>
      </p:sp>
      <p:sp>
        <p:nvSpPr>
          <p:cNvPr id="2" name="矩形 4"/>
          <p:cNvSpPr txBox="1"/>
          <p:nvPr/>
        </p:nvSpPr>
        <p:spPr>
          <a:xfrm>
            <a:off x="822002" y="548531"/>
            <a:ext cx="5116830" cy="52197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sz="2800"/>
              <a:t>1</a:t>
            </a:r>
            <a:r>
              <a:rPr sz="2800">
                <a:solidFill>
                  <a:srgbClr val="000000"/>
                </a:solidFill>
              </a:rPr>
              <a:t>  </a:t>
            </a:r>
            <a:r>
              <a:rPr sz="280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电商系统需求分析及架构设计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99673248"/>
              </p:ext>
            </p:extLst>
          </p:nvPr>
        </p:nvGraphicFramePr>
        <p:xfrm>
          <a:off x="1913255" y="2276475"/>
          <a:ext cx="8358505" cy="34467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70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0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5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83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6169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sz="1800" kern="100">
                          <a:effectLst/>
                        </a:rPr>
                        <a:t>服务器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800" kern="100">
                          <a:effectLst/>
                        </a:rPr>
                        <a:t>CPU</a:t>
                      </a:r>
                      <a:r>
                        <a:rPr lang="zh-CN" sz="1800" kern="100">
                          <a:effectLst/>
                        </a:rPr>
                        <a:t>型号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800" kern="100">
                          <a:effectLst/>
                        </a:rPr>
                        <a:t>CPU</a:t>
                      </a:r>
                      <a:r>
                        <a:rPr lang="zh-CN" sz="1800" kern="100">
                          <a:effectLst/>
                        </a:rPr>
                        <a:t>核数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sz="1800" kern="100">
                          <a:effectLst/>
                        </a:rPr>
                        <a:t>内存大小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sz="1800" kern="100">
                          <a:effectLst/>
                        </a:rPr>
                        <a:t>硬盘大小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169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800" kern="100">
                          <a:effectLst/>
                        </a:rPr>
                        <a:t>hadoop101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800" kern="100">
                          <a:effectLst/>
                        </a:rPr>
                        <a:t>Intel(R) Xeon(R) Platinum 8255C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800" kern="100">
                          <a:effectLst/>
                        </a:rPr>
                        <a:t>2C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800" kern="100">
                          <a:effectLst/>
                        </a:rPr>
                        <a:t>8G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800" kern="100">
                          <a:effectLst/>
                        </a:rPr>
                        <a:t>50GB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169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800" kern="100">
                          <a:effectLst/>
                        </a:rPr>
                        <a:t>hadoop102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800" kern="100">
                          <a:effectLst/>
                        </a:rPr>
                        <a:t>Intel(R) Xeon(R) Platinum 8255C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800" kern="100">
                          <a:effectLst/>
                        </a:rPr>
                        <a:t>2C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800" kern="100">
                          <a:effectLst/>
                        </a:rPr>
                        <a:t>8G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800" kern="100">
                          <a:effectLst/>
                        </a:rPr>
                        <a:t>50GB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169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800" kern="100">
                          <a:effectLst/>
                        </a:rPr>
                        <a:t>hadoop103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800" kern="100">
                          <a:effectLst/>
                        </a:rPr>
                        <a:t>Intel(R) Xeon(R) Platinum 8255C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800" kern="100">
                          <a:effectLst/>
                        </a:rPr>
                        <a:t>2C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800" kern="100">
                          <a:effectLst/>
                        </a:rPr>
                        <a:t>8G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50GB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直接连接符 1"/>
          <p:cNvSpPr/>
          <p:nvPr/>
        </p:nvSpPr>
        <p:spPr>
          <a:xfrm flipH="1">
            <a:off x="-194359" y="217178"/>
            <a:ext cx="777434" cy="653713"/>
          </a:xfrm>
          <a:prstGeom prst="line">
            <a:avLst/>
          </a:prstGeom>
          <a:ln w="38100">
            <a:solidFill>
              <a:srgbClr val="26262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7" name="直接连接符 2"/>
          <p:cNvSpPr/>
          <p:nvPr/>
        </p:nvSpPr>
        <p:spPr>
          <a:xfrm flipH="1">
            <a:off x="-58058" y="761630"/>
            <a:ext cx="388718" cy="326857"/>
          </a:xfrm>
          <a:prstGeom prst="line">
            <a:avLst/>
          </a:prstGeom>
          <a:ln w="12700">
            <a:solidFill>
              <a:srgbClr val="C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9" name="左中括号 4"/>
          <p:cNvSpPr/>
          <p:nvPr/>
        </p:nvSpPr>
        <p:spPr>
          <a:xfrm>
            <a:off x="694606" y="544033"/>
            <a:ext cx="72009" cy="504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71" y="21600"/>
                  <a:pt x="0" y="21485"/>
                  <a:pt x="0" y="21343"/>
                </a:cubicBezTo>
                <a:lnTo>
                  <a:pt x="0" y="257"/>
                </a:lnTo>
                <a:cubicBezTo>
                  <a:pt x="0" y="115"/>
                  <a:pt x="9671" y="0"/>
                  <a:pt x="21600" y="0"/>
                </a:cubicBezTo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335" name="矩形 10"/>
          <p:cNvSpPr/>
          <p:nvPr/>
        </p:nvSpPr>
        <p:spPr>
          <a:xfrm>
            <a:off x="694690" y="1196975"/>
            <a:ext cx="11230217" cy="5575001"/>
          </a:xfrm>
          <a:prstGeom prst="rect">
            <a:avLst/>
          </a:prstGeom>
          <a:ln w="12700">
            <a:solidFill>
              <a:srgbClr val="595959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" name="矩形 4"/>
          <p:cNvSpPr txBox="1"/>
          <p:nvPr/>
        </p:nvSpPr>
        <p:spPr>
          <a:xfrm>
            <a:off x="822002" y="548531"/>
            <a:ext cx="5116830" cy="52197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sz="2800"/>
              <a:t>1</a:t>
            </a:r>
            <a:r>
              <a:rPr sz="2800">
                <a:solidFill>
                  <a:srgbClr val="000000"/>
                </a:solidFill>
              </a:rPr>
              <a:t>  </a:t>
            </a:r>
            <a:r>
              <a:rPr sz="280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电商系统需求分析及架构设计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99434834"/>
              </p:ext>
            </p:extLst>
          </p:nvPr>
        </p:nvGraphicFramePr>
        <p:xfrm>
          <a:off x="694606" y="1196975"/>
          <a:ext cx="9757106" cy="55750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29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13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5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64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31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11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25997"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zh-CN" sz="1600">
                          <a:effectLst/>
                        </a:rPr>
                        <a:t>服务名称</a:t>
                      </a:r>
                      <a:endParaRPr lang="zh-CN" sz="16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zh-CN" sz="1600" dirty="0">
                          <a:effectLst/>
                        </a:rPr>
                        <a:t>子服务</a:t>
                      </a:r>
                      <a:endParaRPr lang="zh-CN" sz="1600" dirty="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zh-CN" sz="1600">
                          <a:effectLst/>
                        </a:rPr>
                        <a:t>服务器</a:t>
                      </a:r>
                    </a:p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hadoop101</a:t>
                      </a:r>
                      <a:endParaRPr lang="zh-CN" sz="16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zh-CN" sz="1600" dirty="0">
                          <a:effectLst/>
                        </a:rPr>
                        <a:t>服务器</a:t>
                      </a:r>
                    </a:p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hadoop102</a:t>
                      </a:r>
                      <a:endParaRPr lang="zh-CN" sz="1600" dirty="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zh-CN" sz="1600" dirty="0">
                          <a:effectLst/>
                        </a:rPr>
                        <a:t>服务器</a:t>
                      </a:r>
                    </a:p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hadoop103</a:t>
                      </a:r>
                      <a:endParaRPr lang="zh-CN" sz="1600" dirty="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zh-CN" sz="1600">
                          <a:effectLst/>
                        </a:rPr>
                        <a:t>选取版本</a:t>
                      </a:r>
                      <a:endParaRPr lang="zh-CN" sz="16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011">
                <a:tc rowSpan="3"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HDFS</a:t>
                      </a:r>
                      <a:endParaRPr lang="zh-CN" sz="14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NameNode</a:t>
                      </a:r>
                      <a:endParaRPr 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zh-CN" sz="1200">
                          <a:effectLst/>
                        </a:rPr>
                        <a:t>√</a:t>
                      </a:r>
                      <a:endParaRPr 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200">
                          <a:effectLst/>
                        </a:rPr>
                        <a:t>√</a:t>
                      </a:r>
                      <a:endParaRPr lang="zh-CN" alt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200">
                          <a:effectLst/>
                        </a:rPr>
                        <a:t>√</a:t>
                      </a:r>
                      <a:endParaRPr lang="zh-CN" alt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5"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Hadoop 3.1.3</a:t>
                      </a:r>
                      <a:endParaRPr 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41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DataNode</a:t>
                      </a:r>
                      <a:endParaRPr 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zh-CN" sz="1200">
                          <a:effectLst/>
                        </a:rPr>
                        <a:t>√</a:t>
                      </a:r>
                      <a:endParaRPr 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zh-CN" sz="1200">
                          <a:effectLst/>
                        </a:rPr>
                        <a:t>√</a:t>
                      </a:r>
                      <a:endParaRPr 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zh-CN" sz="1200">
                          <a:effectLst/>
                        </a:rPr>
                        <a:t>√</a:t>
                      </a:r>
                      <a:endParaRPr 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01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altLang="zh-CN" sz="1200">
                          <a:effectLst/>
                        </a:rPr>
                        <a:t>Journalnode</a:t>
                      </a:r>
                      <a:endParaRPr 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effectLst/>
                        </a:rPr>
                        <a:t> </a:t>
                      </a:r>
                      <a:r>
                        <a:rPr lang="zh-CN" altLang="zh-CN" sz="1200">
                          <a:effectLst/>
                        </a:rPr>
                        <a:t>√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endParaRPr 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200">
                          <a:effectLst/>
                        </a:rPr>
                        <a:t>√</a:t>
                      </a:r>
                      <a:endParaRPr lang="zh-CN" alt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zh-CN" sz="1200">
                          <a:effectLst/>
                        </a:rPr>
                        <a:t>√</a:t>
                      </a:r>
                      <a:endParaRPr 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7712">
                <a:tc rowSpan="2"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Yarn</a:t>
                      </a:r>
                      <a:endParaRPr lang="zh-CN" sz="14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NodeManager</a:t>
                      </a:r>
                      <a:endParaRPr 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zh-CN" sz="1200">
                          <a:effectLst/>
                        </a:rPr>
                        <a:t>√</a:t>
                      </a:r>
                      <a:endParaRPr 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zh-CN" sz="1200">
                          <a:effectLst/>
                        </a:rPr>
                        <a:t>√</a:t>
                      </a:r>
                      <a:endParaRPr 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zh-CN" sz="1200">
                          <a:effectLst/>
                        </a:rPr>
                        <a:t>√</a:t>
                      </a:r>
                      <a:endParaRPr 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771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Resourcemanager</a:t>
                      </a:r>
                      <a:endParaRPr 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effectLst/>
                        </a:rPr>
                        <a:t> </a:t>
                      </a:r>
                      <a:r>
                        <a:rPr lang="zh-CN" altLang="zh-CN" sz="1200">
                          <a:effectLst/>
                        </a:rPr>
                        <a:t>√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endParaRPr 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endParaRPr 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200">
                          <a:effectLst/>
                        </a:rPr>
                        <a:t>√</a:t>
                      </a:r>
                      <a:endParaRPr lang="zh-CN" alt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7011"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Zookeeper</a:t>
                      </a:r>
                      <a:endParaRPr lang="zh-CN" sz="14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Zookeeper Server</a:t>
                      </a:r>
                      <a:endParaRPr 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zh-CN" sz="1200">
                          <a:effectLst/>
                        </a:rPr>
                        <a:t>√</a:t>
                      </a:r>
                      <a:endParaRPr 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zh-CN" sz="1200" dirty="0">
                          <a:effectLst/>
                        </a:rPr>
                        <a:t>√</a:t>
                      </a:r>
                      <a:endParaRPr lang="zh-CN" sz="1200" dirty="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zh-CN" sz="1200">
                          <a:effectLst/>
                        </a:rPr>
                        <a:t>√</a:t>
                      </a:r>
                      <a:endParaRPr 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Zookeeper-3.5.7</a:t>
                      </a:r>
                      <a:endParaRPr 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7712"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Flume</a:t>
                      </a:r>
                      <a:endParaRPr lang="zh-CN" sz="14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Flume</a:t>
                      </a:r>
                      <a:endParaRPr 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zh-CN" sz="1200">
                          <a:effectLst/>
                        </a:rPr>
                        <a:t>√</a:t>
                      </a:r>
                      <a:endParaRPr 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zh-CN" sz="1200">
                          <a:effectLst/>
                        </a:rPr>
                        <a:t>√</a:t>
                      </a:r>
                      <a:endParaRPr 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Flume-1.9.0</a:t>
                      </a:r>
                      <a:endParaRPr 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7712">
                <a:tc rowSpan="2"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Kafka</a:t>
                      </a:r>
                      <a:endParaRPr lang="zh-CN" sz="14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Kafka</a:t>
                      </a:r>
                      <a:endParaRPr 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zh-CN" sz="1200">
                          <a:effectLst/>
                        </a:rPr>
                        <a:t>√</a:t>
                      </a:r>
                      <a:endParaRPr 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zh-CN" sz="1200">
                          <a:effectLst/>
                        </a:rPr>
                        <a:t>√</a:t>
                      </a:r>
                      <a:endParaRPr 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zh-CN" sz="1200">
                          <a:effectLst/>
                        </a:rPr>
                        <a:t>√</a:t>
                      </a:r>
                      <a:endParaRPr 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Kafka_2.11-2.4.1</a:t>
                      </a:r>
                      <a:endParaRPr 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7712">
                <a:tc vMerge="1"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endParaRPr lang="zh-CN" sz="14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altLang="zh-CN" sz="1200"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KafkaEagle</a:t>
                      </a:r>
                      <a:endParaRPr 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200">
                          <a:effectLst/>
                        </a:rPr>
                        <a:t>√</a:t>
                      </a:r>
                      <a:endParaRPr lang="zh-CN" alt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endParaRPr 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endParaRPr 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altLang="zh-CN" sz="1200"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Kafka-eagle-1.3.7</a:t>
                      </a:r>
                      <a:endParaRPr 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48499841"/>
                  </a:ext>
                </a:extLst>
              </a:tr>
              <a:tr h="267712"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Hive</a:t>
                      </a:r>
                      <a:endParaRPr lang="zh-CN" sz="14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Hive</a:t>
                      </a:r>
                      <a:endParaRPr 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zh-CN" sz="1200">
                          <a:effectLst/>
                        </a:rPr>
                        <a:t>√</a:t>
                      </a:r>
                      <a:endParaRPr 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200">
                          <a:effectLst/>
                        </a:rPr>
                        <a:t>√</a:t>
                      </a:r>
                      <a:endParaRPr lang="zh-CN" alt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200">
                          <a:effectLst/>
                        </a:rPr>
                        <a:t>√</a:t>
                      </a:r>
                      <a:endParaRPr lang="zh-CN" alt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Hive-3.1.2</a:t>
                      </a:r>
                      <a:endParaRPr 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7011"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MySQL</a:t>
                      </a:r>
                      <a:endParaRPr lang="zh-CN" sz="14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MySQL</a:t>
                      </a:r>
                      <a:endParaRPr 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endParaRPr 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effectLst/>
                        </a:rPr>
                        <a:t> </a:t>
                      </a:r>
                      <a:r>
                        <a:rPr lang="zh-CN" altLang="zh-CN" sz="1200">
                          <a:effectLst/>
                        </a:rPr>
                        <a:t>√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endParaRPr 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My</a:t>
                      </a:r>
                      <a:r>
                        <a:rPr lang="en-US" altLang="zh-CN" sz="1200">
                          <a:effectLst/>
                        </a:rPr>
                        <a:t>sql</a:t>
                      </a:r>
                      <a:r>
                        <a:rPr lang="en-US" sz="1200">
                          <a:effectLst/>
                        </a:rPr>
                        <a:t>-5.7.25-1</a:t>
                      </a:r>
                      <a:endParaRPr 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8414"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Sqoop</a:t>
                      </a:r>
                      <a:endParaRPr lang="zh-CN" sz="14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Sqoop</a:t>
                      </a:r>
                      <a:endParaRPr 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zh-CN" sz="1200">
                          <a:effectLst/>
                        </a:rPr>
                        <a:t>√</a:t>
                      </a:r>
                      <a:endParaRPr 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effectLst/>
                        </a:rPr>
                        <a:t> </a:t>
                      </a:r>
                      <a:r>
                        <a:rPr lang="zh-CN" altLang="zh-CN" sz="1200">
                          <a:effectLst/>
                        </a:rPr>
                        <a:t>√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endParaRPr 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200">
                          <a:effectLst/>
                        </a:rPr>
                        <a:t>√</a:t>
                      </a:r>
                      <a:endParaRPr lang="zh-CN" alt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Sqoop-1.4.7</a:t>
                      </a:r>
                      <a:endParaRPr 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7011">
                <a:tc rowSpan="2"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Azkaban</a:t>
                      </a:r>
                      <a:endParaRPr lang="zh-CN" sz="14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AzkabanWebServer</a:t>
                      </a:r>
                      <a:endParaRPr 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endParaRPr 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200">
                          <a:effectLst/>
                        </a:rPr>
                        <a:t>√</a:t>
                      </a:r>
                      <a:endParaRPr lang="zh-CN" alt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Azkaban-3.84.4</a:t>
                      </a:r>
                      <a:endParaRPr 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3542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AzkabanExecutorServer</a:t>
                      </a:r>
                      <a:endParaRPr 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zh-CN" sz="1200">
                          <a:effectLst/>
                        </a:rPr>
                        <a:t>√</a:t>
                      </a:r>
                      <a:endParaRPr 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effectLst/>
                        </a:rPr>
                        <a:t> </a:t>
                      </a:r>
                      <a:r>
                        <a:rPr lang="zh-CN" altLang="zh-CN" sz="1200">
                          <a:effectLst/>
                        </a:rPr>
                        <a:t>√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endParaRPr 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200">
                          <a:effectLst/>
                        </a:rPr>
                        <a:t>√</a:t>
                      </a:r>
                      <a:endParaRPr lang="zh-CN" alt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Azkaban-3.84.4</a:t>
                      </a:r>
                      <a:endParaRPr 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7712"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Superset</a:t>
                      </a:r>
                      <a:endParaRPr lang="zh-CN" sz="14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effectLst/>
                        </a:rPr>
                        <a:t> </a:t>
                      </a:r>
                      <a:r>
                        <a:rPr lang="zh-CN" altLang="zh-CN" sz="1200">
                          <a:effectLst/>
                        </a:rPr>
                        <a:t>√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endParaRPr 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altLang="zh-CN" sz="1200">
                          <a:effectLst/>
                        </a:rPr>
                        <a:t>Superset-</a:t>
                      </a:r>
                      <a:r>
                        <a:rPr lang="en-US" sz="1200">
                          <a:effectLst/>
                        </a:rPr>
                        <a:t>0.38.1</a:t>
                      </a:r>
                      <a:endParaRPr 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7712"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Spark</a:t>
                      </a:r>
                      <a:endParaRPr lang="zh-CN" sz="14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zh-CN" sz="1200">
                          <a:effectLst/>
                        </a:rPr>
                        <a:t>√</a:t>
                      </a:r>
                      <a:endParaRPr 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effectLst/>
                        </a:rPr>
                        <a:t> </a:t>
                      </a:r>
                      <a:r>
                        <a:rPr lang="zh-CN" altLang="zh-CN" sz="1200">
                          <a:effectLst/>
                        </a:rPr>
                        <a:t>√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endParaRPr 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200">
                          <a:effectLst/>
                        </a:rPr>
                        <a:t>√</a:t>
                      </a:r>
                      <a:endParaRPr lang="zh-CN" altLang="zh-CN" sz="1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park-3.0.0</a:t>
                      </a:r>
                      <a:endParaRPr lang="zh-CN" sz="1200" dirty="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C48080B-5685-4B33-82F8-96DA0A5D3E24}"/>
              </a:ext>
            </a:extLst>
          </p:cNvPr>
          <p:cNvSpPr txBox="1"/>
          <p:nvPr/>
        </p:nvSpPr>
        <p:spPr>
          <a:xfrm>
            <a:off x="10979549" y="2532248"/>
            <a:ext cx="605993" cy="2308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defRPr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lvl1pPr>
          </a:lstStyle>
          <a:p>
            <a:pPr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zh-CN" altLang="zh-CN" sz="2400" b="0">
                <a:latin typeface="Arial" panose="020B0604020202020204"/>
                <a:cs typeface="Arial" panose="020B0604020202020204"/>
                <a:sym typeface="+mn-ea"/>
              </a:rPr>
              <a:t>集群服务</a:t>
            </a:r>
            <a:r>
              <a:rPr lang="zh-CN" altLang="en-US" sz="2400" b="0">
                <a:latin typeface="Arial" panose="020B0604020202020204"/>
                <a:cs typeface="Arial" panose="020B0604020202020204"/>
                <a:sym typeface="+mn-ea"/>
              </a:rPr>
              <a:t>规划</a:t>
            </a:r>
            <a:endParaRPr lang="zh-CN" altLang="zh-CN" sz="2400" b="0" dirty="0"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直接连接符 1"/>
          <p:cNvSpPr/>
          <p:nvPr/>
        </p:nvSpPr>
        <p:spPr>
          <a:xfrm flipH="1">
            <a:off x="-194359" y="217178"/>
            <a:ext cx="777434" cy="653713"/>
          </a:xfrm>
          <a:prstGeom prst="line">
            <a:avLst/>
          </a:prstGeom>
          <a:ln w="38100">
            <a:solidFill>
              <a:srgbClr val="26262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7" name="直接连接符 2"/>
          <p:cNvSpPr/>
          <p:nvPr/>
        </p:nvSpPr>
        <p:spPr>
          <a:xfrm flipH="1">
            <a:off x="-58058" y="761630"/>
            <a:ext cx="388718" cy="326857"/>
          </a:xfrm>
          <a:prstGeom prst="line">
            <a:avLst/>
          </a:prstGeom>
          <a:ln w="12700">
            <a:solidFill>
              <a:srgbClr val="C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9" name="左中括号 4"/>
          <p:cNvSpPr/>
          <p:nvPr/>
        </p:nvSpPr>
        <p:spPr>
          <a:xfrm>
            <a:off x="694606" y="544033"/>
            <a:ext cx="72009" cy="504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71" y="21600"/>
                  <a:pt x="0" y="21485"/>
                  <a:pt x="0" y="21343"/>
                </a:cubicBezTo>
                <a:lnTo>
                  <a:pt x="0" y="257"/>
                </a:lnTo>
                <a:cubicBezTo>
                  <a:pt x="0" y="115"/>
                  <a:pt x="9671" y="0"/>
                  <a:pt x="21600" y="0"/>
                </a:cubicBezTo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" name="矩形 4"/>
          <p:cNvSpPr txBox="1"/>
          <p:nvPr/>
        </p:nvSpPr>
        <p:spPr>
          <a:xfrm>
            <a:off x="822002" y="548531"/>
            <a:ext cx="5116830" cy="52197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sz="2800"/>
              <a:t>1</a:t>
            </a:r>
            <a:r>
              <a:rPr sz="2800">
                <a:solidFill>
                  <a:srgbClr val="000000"/>
                </a:solidFill>
              </a:rPr>
              <a:t>  </a:t>
            </a:r>
            <a:r>
              <a:rPr sz="280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电商系统需求分析及架构设计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828365" y="1186882"/>
            <a:ext cx="4220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sym typeface="微软雅黑 Light" panose="020B0502040204020203" charset="-122"/>
              </a:rPr>
              <a:t>Hadoop </a:t>
            </a:r>
            <a:r>
              <a:rPr lang="zh-CN" altLang="en-US" sz="2400">
                <a:sym typeface="微软雅黑 Light" panose="020B0502040204020203" charset="-122"/>
              </a:rPr>
              <a:t>核心组件</a:t>
            </a:r>
            <a:endParaRPr lang="zh-CN" altLang="zh-CN" sz="2400" dirty="0">
              <a:sym typeface="微软雅黑 Light" panose="020B0502040204020203" charset="-122"/>
            </a:endParaRPr>
          </a:p>
        </p:txBody>
      </p:sp>
      <p:pic>
        <p:nvPicPr>
          <p:cNvPr id="27" name="内容占位符 1">
            <a:extLst>
              <a:ext uri="{FF2B5EF4-FFF2-40B4-BE49-F238E27FC236}">
                <a16:creationId xmlns:a16="http://schemas.microsoft.com/office/drawing/2014/main" id="{25D36A98-EBDF-41BC-8CCE-BA5F2CC65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655" y="1764928"/>
            <a:ext cx="8182353" cy="48548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直接连接符 1"/>
          <p:cNvSpPr/>
          <p:nvPr/>
        </p:nvSpPr>
        <p:spPr>
          <a:xfrm flipH="1">
            <a:off x="-194359" y="217178"/>
            <a:ext cx="777434" cy="653713"/>
          </a:xfrm>
          <a:prstGeom prst="line">
            <a:avLst/>
          </a:prstGeom>
          <a:ln w="38100">
            <a:solidFill>
              <a:srgbClr val="26262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7" name="直接连接符 2"/>
          <p:cNvSpPr/>
          <p:nvPr/>
        </p:nvSpPr>
        <p:spPr>
          <a:xfrm flipH="1">
            <a:off x="-58058" y="761630"/>
            <a:ext cx="388718" cy="326857"/>
          </a:xfrm>
          <a:prstGeom prst="line">
            <a:avLst/>
          </a:prstGeom>
          <a:ln w="12700">
            <a:solidFill>
              <a:srgbClr val="C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9" name="左中括号 4"/>
          <p:cNvSpPr/>
          <p:nvPr/>
        </p:nvSpPr>
        <p:spPr>
          <a:xfrm>
            <a:off x="694606" y="544033"/>
            <a:ext cx="72009" cy="504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71" y="21600"/>
                  <a:pt x="0" y="21485"/>
                  <a:pt x="0" y="21343"/>
                </a:cubicBezTo>
                <a:lnTo>
                  <a:pt x="0" y="257"/>
                </a:lnTo>
                <a:cubicBezTo>
                  <a:pt x="0" y="115"/>
                  <a:pt x="9671" y="0"/>
                  <a:pt x="21600" y="0"/>
                </a:cubicBezTo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4" name="矩形 4"/>
          <p:cNvSpPr txBox="1"/>
          <p:nvPr/>
        </p:nvSpPr>
        <p:spPr>
          <a:xfrm>
            <a:off x="822002" y="548531"/>
            <a:ext cx="5116830" cy="52197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sz="2800"/>
              <a:t>1</a:t>
            </a:r>
            <a:r>
              <a:rPr sz="2800">
                <a:solidFill>
                  <a:srgbClr val="000000"/>
                </a:solidFill>
              </a:rPr>
              <a:t>  </a:t>
            </a:r>
            <a:r>
              <a:rPr sz="280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电商系统需求分析及架构设计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121591" y="1241717"/>
            <a:ext cx="193611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HDFS2.0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架构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/>
            </a:endParaRPr>
          </a:p>
        </p:txBody>
      </p:sp>
      <p:pic>
        <p:nvPicPr>
          <p:cNvPr id="2" name="内容占位符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477" y="1872039"/>
            <a:ext cx="7456345" cy="4728178"/>
          </a:xfr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279f173-9c05-4b1a-a328-95311d06b9f9}"/>
  <p:tag name="TABLE_ENDDRAG_ORIGIN_RECT" val="658*271"/>
  <p:tag name="TABLE_ENDDRAG_RECT" val="137*164*658*27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9a9e72d-12ec-4ee5-95fb-b40bf63c1ff0}"/>
</p:tagLst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 panose="020B0604020202020204"/>
            <a:ea typeface="Arial" panose="020B0604020202020204"/>
            <a:cs typeface="Arial" panose="020B0604020202020204"/>
            <a:sym typeface="Arial" panose="020B0604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 panose="020B0604020202020204"/>
            <a:ea typeface="Arial" panose="020B0604020202020204"/>
            <a:cs typeface="Arial" panose="020B0604020202020204"/>
            <a:sym typeface="Arial" panose="020B0604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 panose="020B0604020202020204"/>
            <a:ea typeface="Arial" panose="020B0604020202020204"/>
            <a:cs typeface="Arial" panose="020B0604020202020204"/>
            <a:sym typeface="Arial" panose="020B0604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 panose="020B0604020202020204"/>
            <a:ea typeface="Arial" panose="020B0604020202020204"/>
            <a:cs typeface="Arial" panose="020B0604020202020204"/>
            <a:sym typeface="Arial" panose="020B0604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:customData xmlns="http://www.wps.cn/officeDocument/2013/wpsCustomData" xmlns:s="http://www.wps.cn/officeDocument/2013/wpsCustomData">
  <extobjs>
    <extobj name="C9F754DE-2CAD-44b6-B708-469DEB6407EB-2">
      <extobjdata type="C9F754DE-2CAD-44b6-B708-469DEB6407EB" data="ewogICAiRmlsZUlkIiA6ICIxMjMyMDk3MzI5MzQiLAogICAiR3JvdXBJZCIgOiAiMTE5OTU3NTA1IiwKICAgIkltYWdlIiA6ICJpVkJPUncwS0dnb0FBQUFOU1VoRVVnQUFCa2dBQUFIeUNBWUFBQUNnZmtLakFBQUFDWEJJV1hNQUFBc1RBQUFMRXdFQW1wd1lBQUFnQUVsRVFWUjRuT3pkZDFRVTE5c0g4TzlTcFFsU0JBUUx4YWl4eEI0MVNoQjd3NjRvTWRpN3hpUkdFK012bG1naVVSTTE5bWpzYU95TnFMRUFGdFNBaW1LSkZKR2lGRUU2Z2t0NS8vRHN2S3k3TEFzc2RiK2ZjL2F3ek55NWMyZDN4Smw1bm51dnFLQ2dvQUJFUkVSRVJFUkVSRVJFUkVRMWdFZ2tFaWxUVHFPOEcwSkVSRVJFUkVSRVJFUkVSRlRWTUVCQ1JFUkVSRVJFUkVSRVJFUnFod0VTSWlJaUlpSWlJaUlpSWlKU093eVFFQkVSRVJFUkVSRVJFUkdSMm1HQWhJaUlpSWlJaUlpSWlJaUkxQTRESkVSRVJFUkVSRVJFUkVSRXBIWVlJQ0VpSWlJaUlpSWlJaUlpSXJYREFBa1JFUkVSRVJFUkVSRVJFYWtkQmtpSWlJaUlpSWlJaUlpSWlFanRNRUJDUkVSRVJFUkVSRVJFUkVScWh3RVNJaUlpSWlJaUlpSWlJaUpTT3d5UUVCRVJFUkVSRVJFUkVSR1IybUdBaElpSWlJaUlpSWlJaUlpSTFBNERKRVJFUkVSRVJFUkVSRVJFcEhZWUlDRWlJaUlpSWlJaUlpSWlJclhEQUFrUkVSRVJFUkVSRVJFUkVha2RCa2lJaUlpSWlJaUlpSWlJaUVqdE1FQkNSRVJFUkVSRVJFUkVSRVJxaHdFU0lpSWlJaUlpSWlJaUlpSlNPd3lRRUJFUkVSRVJFUkVSRVJHUjJtR0FoSWlJaUlpSWlJaUlpSWlJMUE0REpFUkVSRVJFUkVSRVJFUkVwSFlZSUNFaUlpSWlJaUlpSWlJaUlyWERBQWtSRVJFUkVSRVJFUkVSRWFrZEJraUlpSWlJaUlpSWlJaUlpRWp0TUVCQ1JFUkVSRVJFUkVSRVJFUnFod0VTSWlJaUlpSWlJaUlpSWlKU093eVFFQkVSRVJFUkVSRVJFUkdSMm1HQWhJaUlpSWlJaUlpSWlJaUkxQTRESkVSRVJFUkVSRVJFUkVSRXBIWVlJQ0VpSWlJaUlpSWlJaUlpSXJYREFBa1JFUkVSRVJFUkVSRVJFYWtkQmtpSWlJaUlpSWlJaUlpSWlFanRNRUJDUkVSRVJFUkVSRVJFUkVScWh3RVNJaUlpSWlJaUlpSWlJaUpTT3d5UUVCRVJFUkVSRVJFUkVSR1IybUdBaElpSWlJaUlpSWlJaUlpSTFBNERKRVJFUkVSRVJFUkVSRVJFcEhZWUlDRWlJaUlpSWlJaUlpSWlJclhEQUFrUkVSRVJFUkVSRVJFUkVha2RCa2lJaUlpSWlJaUlpSWlJaUVqdE1FQkNSRVJFUkVSRVJFUkVSRVJxaHdFU0lpSWlJaUlpSWlJaUlpSlNPd3lRRUJFUkVSRVJFUkVSRVJHUjJtR0FoSWlJaUlpSWlJaUlpSWlJMUE0REpFUkVSRVJFUkVSRVJFUkVwSFlZSUNFaUlpSWlJaUlpSWlJaUlyWERBQWtSRVJFUkVSRVJFUkVSRWFrZEJraUlpSWlJaUlpSWlJaUlpRWp0TUVCQ1JFUkVSRVJFUkVSRVJFUnFod0VTSWlJaUlpSWlJaUlpSWlKU093eVFFQkVSRVJFUkVSRVJFUkdSMm1HQWhJaUlpSWlJaUlpSWlJaUkxQTRESkVSRVJFUkVSRVJFUkVSRXBIWVlJQ0VpSWlJaUlpSWlJaUlpSXJYREFBa1JFUkVSRVJFUkVSRVJFYWtkQmtpSWlJaUlpSWlJaUlpSWlFanRNRUJTd1h4OWZTRVNpU0FTaVNxN0tWUUdrdS9RMTllM3NwdENSRVJFUkVSRVJFUkVSS1hBQUFrUkVSRVJFUkVSRVJFUkVha2RyY3B1QUZWUGdZR0JPSG55SkVhUEhvMldMVnRXK1hxcCtpb29LRUJHUmdheXM3T1JtNXVMZ29LQ3ltNFNFWlVqa1VnRUxTMHQxS3BWQzRhR2h1eHhTVVJFUkVSRVJFVGxoZ0VTS3BVT0hUb0FBSHIyN0ZrdDZxWHFLU2NuQnlrcEtjakx5NnZzcGhCUkJTa29LSUJZTElaWUxFWldWaFpNVEV5Z3E2dGIyYzBpSWlJaW9pcUd5WFJFTlJ1VDU2aWlNRUJDUkZWU1RrNE9rcEtTS3JzWlJGU0o4dkx5a0pTVUJETXpNd1pKaUlpSWlFakFaRHFpbW8vSmMxUlJHQ0JSZ2Z6OGZHaG9WSzNwWEtwaW02aHl6WnMzRDBGQlFVcVZOVGMzUjZ0V3JUQm16QmcwYnR5NG5Gc21xNkNnQUNrcEtSVytYeUtxbWxKU1VsQzNibDFtREJFUkVSRVJrK21JMUJDVDU2ZzhxZTBUOU96c2JLeGZ2eDdkdW5XRHFha3BkSFYxVWI5K2ZiaTd1K1BPblR0eXR4R0pSQkNKUlBEMTljV1pNMmZRcEVrVGFHaG9ZUG55NVZMbE1qSXlzR3paTXJSbzBRTDYrdm93TWpLQ2k0c0xybHk1VW15N3NyS3lzR0xGQ3JSbzBRSjZlbm93TVRHQmk0c0xUcHc0VWFZMktTTXlNaExUcDArSG5aMGRkSFIwWUdSa2hJNGRPOExMeTB0bWZ4TGR1M2VYV1FZQWI5Njh3YVpObStEaTRnSnpjM05vYTJ2RHlzb0tZOGFNd2RPblQ0czhqdUxxTFh5OHhYMGVKVDAyVlNuTnVRVUFhV2xwK09HSEg5QzhlWFBodk9uWnN5ZXVYcjBLWDE5ZnVaOUhTUVFGQmNIUHowK3AxN0ZqeDdCa3lSSTBhZElFRXlkT1JGcGFXcW4zV3hvWkdSbk1CQ0lpUVY1ZUhqSXlNaXE3R1VSRVJFUlV5WmhNUjZUZVVsSlNPSndlcVp4YTlpQ0ppb3BDLy83OThlalJJd0NBaVlrSkxDd3M4UExsUzNoNWVlSFFvVVBZdUhFalpzeVlJWGY3Qnc4ZVlQNzgrZERUMDRPWm1abE0zVDE3OWtSb2FLaFF0NkdoSVh4OWZlSG41NGZaczJjWDJhNlltQmowN3QwYlQ1NDhnVWdrZ28yTkRkTFMwdURqNHdNZkh4OTgvLzMzV0xGaVJZbmJwSXgvLy8wWHZYcjFRbHBhR3JTMHRHQmxaWVcwdERRRUJBVGc5T25UR0R0MkxBREF3Y0VCQUJBZUhnNEFxRmV2SHZUMDlHVHFHenAwS0M1Y3VBQUFNRFUxaGJXMU5XSmlZbkRvMENHY08zY09kKy9laGIyOXZWQmUyWHBMUTlsalU0WFNubHZQbmoxRHo1NDlFUkVSSVd4bmFHaUlLMWV1d05mWEYzUG56bFZaRzB1aW9LQUF1M2J0UW1CZ0lDNWZ2Z3dMQzRzSzJXOTJkbmFGN0llSXFvL3M3R3dZR1JsVmRqT0lpSWlJcUJJeG1ZNUl2VW1TNTNodlNLcWtkajFJM3I1OUMxZFhWeng2OUFpTkd6ZkcxYXRYa1p5Y2pKaVlHTVRIeDJQYXRHbkl6OC9IN05temNmMzZkYmwxckY2OUd0T25UOGVyVjYvdzZ0VXJJZWlSbTV1TDRjT0hJelEwRkhaMmRyaHk1UXFTazVNUkhSMk5xS2dvdUxxNllzT0dEWExyek0zTnhiQmh3L0RreVJQMDZ0VUxFUkVSaUk2T1JuSnlNbmJ2M2cwdExTMnNYTGtTMTY1ZEsxR2JsRFZuemh5a3BhV2hmLy8raUkyTlJYUjBORkpUVTNIdjNqME1HREJBS0JjV0ZvYXdzRERoOXdNSERzZ3NBd0N4V0l6NTgrY2pORFFVU1VsSmlJcUt3dVBIajJGalk0UFUxRlNzWExsU3FyeXk5WmFHc3NkV1ZxVTl0OFJpTVlZTkc0YUlpQWc0T0RqQTE5ZFhPRzhpSXlQUnYzOS8vUGJiYjJWdTM3cDE2NFJnbTZMWDVjdVhzWFBuVGt5Wk1nVmFXdTlpcU1IQndSZ3laQWh5YzNQTDNBNWxWTlIraUtqNjROOEZJaUlpSW1JeUhSSHg3d0NwbXFoQXpmb2w3ZGl4QTFPbVRJR1JrUkVlUG55SUJnMGF5SlFaTkdnUXpwNDlpNTQ5ZStMaXhZdkNjc253Umg5KytDR0NnNE5sNXZqWXYzOC94bzBiQjMxOWZkeS9meCtPam81UzYzTnpjOUd0V3pmY3VuVUxBS1M2aE8zWnN3Zmp4NDlIczJiTmNQZnVYZFNxVlV0cTJ6bHo1bURqeG8xd2MzUER3WU1IbFc2VHNuUjFkZkgyN1Z2OC9mZmY2TmV2WDdIbEpmdjE4ZkdCczdPenpQcFhyMTdKN1czdzIyKy80YXV2dmtMRGhnM3gvUG56RXRkYm12VWxQVFpseU50UGFjK3R2WHYzd3NQREEvcjYrZ2dPRHBicVdRTzhDNkIwNmRJRmdZR0JBRkNoWFFrZlBIaUFYcjE2SVNFaEFRQ3dmZnQyVEpreXBkejMrL0xseTNMZkJ4RlZQL1hxMWF2c0poQVJFUkZSSllxTmplWHdPa1JxVGlRU3dkcmF1cktiUWRXQVNNbTVDdFN1QjhuaHc0Y0JBQjRlSG5JZllBUHZnaEVBNE92cmk2eXNMSm4xWThlT2xSdUkrT3V2dndBQTd1N3VNc0VSQU5EUzBpcHkyQzdKWEJoZmZQR0ZUSEFFQUhyMTZnVUE4UGYzbDd0OVVXMVNscFdWRlFEZzBLRkRLdW11S2k4NGtwK2ZMK3luSWgrQXEvcllpbExhYyt2SWtTTUEzbjJIN3dkSEFFQmJXN3ZFUFlKVXBWV3JWbEs5bm43Ly9mZEthUWNSRVJFUkVSRVJneU5FeEw4RHBHcHFGeUFKQ2dvQ0FIVHIxcTNJTXUzYnR3Zndyc2VIdkNHZVdyWnNLWGM3eVFUYzhubzJTTlN2WDEvdThydDM3d0lBbGk5ZkRrZEhSNW1YSkxBU0h4OHZkL3VpMnFTc0JRc1dBSGpYbTZGbHk1Yll2bjA3TWpNenkxVG50V3ZYc0hEaFFnd1lNQUJObXphRm5wNmVNTitIV0N3dVU5MGxVUjdISms5cHp5M0pkNi9vdkNrcTRGSVJSb3dZSVFUdGdvT0Q4ZUxGaTBwckN4RVJFUkVSRVJFUkVaR3FxRjJBSkRrNUdjQzdpY09MVXJ0MmJlRjlSa2FHelBxaUpnSktURXdFQU5TdFc3Zkl1b3ZxMlpPU2tnTGdYYytLOFBCd21aZWt4MFZPVG83YzdjczZPZEdzV2JOdzVNZ1IyTnZiNDhtVEo1ZzJiUnBzYlczeHl5Ky9sTGpYUlZaV0Z2cjM3dzhuSnlmODhzc3Z1SEhqQm95TWpEQjA2RkM0dWJtVnFaMmxvY3BqVTZTMDU1Ymt2TEcwdEN4eU95VjdoSlVMVFUxTk5HdldUUGc5S2lxcTB0cENSRVJFUkVSRVJFUkVwQ3BxRnlBeE1EQUFBS1NtcGhaWkppMHRUWGh2Ykd3c3M3Nm9oOVU2T2pvQW9MQjN3cHMzYnhTMjY5eTVjeWdvS0ZENGtrY1ZEOUJIakJpQmtKQVFIRDkrSEU1T1RraEpTY0hDaFFzeGFkS2tFdFd6YU5FaW5EdDNEZzRPRHJoeDR3YVNrNU1SRUJDQVE0Y09ZZXJVcVdWdUovQnV1SzczS1pyQVYxWEhwa2hwenkxTlRVMEFrRHVjbTBSUjUwMUZLUnpZS1NwSVIwUkVSRVJFUkVSRVJGU2RxRjJBNU1NUFB3UUEzTHg1czhneWtpR1A5UFgxOGNFSEh5aGRkNk5HalFBQUFRRUJSWmFSVExUOXZzYU5Hd01BSGoxNnBQVCt5b09tcGlhR0RoMEtQejgvWWI2SlBYdjJJREl5VXVrNkpITnhMRisrSEYyNmRKRUszc1RHeHBhcGZZYUdoZ0RlVFFML1BubVR2aGVtaW1OVHBMVG5WbG5PR3lJaUlpSWlJaUlpSWlJcUhiVUxrQXdiTmd3QThPZWZmeGI1c0Y3eThIem8wS0hRMXRaV3V1NmVQWHNDQUhidTNDa01tVlZZVWxJU05tL2VMSGZiZnYzNkFRQzJiOTllWkcrQi9QeDhoYjBrVkczS2xDbkMrL2MvSzBtdkIzbTlaU1RCQzNuRGZ1M1pzMGZoUGhYVkN3QjJkbllBZ011WEw4dXMyN2R2bjhLNkMxTjBiS1ZWMm5OTGN0N3MyTEdqeE9jTkVSRVJFUkVSRVJFUkVaV08yZ1ZJcGsyYkJqczdPeVFuSjZObno1NVMyZjVKU1VtWU5Xc1dUcDgrRFNNakl5eGJ0cXhFZGMrZVBSdTFhdFZDWEZ3Yyt2YnRLOVViNU42OWUralpzMmVSd3hQTm1ERURKaVltQ0FrSndZQUJBL0R3NFVOaFhYWjJOazZmUG8xT25Ub2hMaTZ1aEVlc25MNTkrK0xhdFd2QzBGWDUrZm5ZdUhFakFFQlhWeGRObXphVktpK1piUDdVcVZNQUlQVmczOUhSRVFDd2F0VXFZWDZOakl3TXpKMDdGOWV2WDFmWURrWDFBa0NmUG4wQUFMdDM3eGJLRkJRVTRLKy8vaEtDRDJVOXR0SXE3YmsxZCs1YzRienAxNjhmbmp4NUlxeTdlL2V1d3ZPR2lJaUlpSWlJaUlpSWlFcEg3UUlrUmtaR09IUG1ER3h0YmZINDhXTjA2ZElGWm1abXFGKy9QaXd0TGJGNTgyYlVybDBieDQ4Zmg0T0RRNG5xZG5SMHhOYXRXNkdob1lIYnQyK2pSWXNXc0xhMmhxV2xKZHEyYll0WHIxN2gxMTkvbGJ1dHRiVTFEaDQ4Q0gxOWZmajQrS0JseTVZd056ZEhnd1lOWUd4c2pNR0RCK1BldlhzbDZ0RlNFaGN1WElDVGt4T01qWTFoWjJjSEV4TVR6SjgvSHdDd2V2VnFtSmlZU0pVZk5Xb1VBT0NQUC82QXBhVWw2dFdySjZ6Nzl0dHZBUUQrL3Y2b1Y2OGVHalZxQkhOemMremV2UnMvLy95enduWW9xaGNBdnY3NmExaFlXRUFzRm1QSWtDR29XN2N1TEN3czRPYm1oaFVyVnFqazJFcXJ0T2VXbzZNamR1ellBVTFOVGR5NmRRc2ZmdmdocksydFViZHVYYlJyMXc1SlNVbjQ3YmZmVk5KR0lpSWlJaUlpSWlJaUlucEg3UUlrQU5DOGVYTUVCd2ZqaHg5K1FLdFdyWkNUazRQRXhFUTRPanBpM3J4NWVQejRzVERzVVVsNWVIamcrdlhyY0hWMWhabVpHVjY5ZWdWZFhWM01talVMZCs3Y0VlYWJrS2R2Mzc0SUNnckNwRW1UMExCaFE2U2xwU0VwS1FtT2pvNllPWE1tZ29LQ1lHbHBXY3FqVnV5WFgzNUJ4NDRkQVFEUjBkRXdNRERBc0dIRDRPdnJpemx6NXNpVVg3WnNHYVpPbllvNmRlb2dQVDBkSDMzMGtiRE93OE1EQnc4ZVJMdDI3YUNob1lHa3BDVDA3TmtUL3Y3K2FOV3FsY0oyS0tvWEFLeXNySERqeGcwTUh6NGNkZXJVUVVwS0NteHNiSERnd0FITW5EbFRKY2RXRnFVOXQ5emQzWEhqeGcwTUhqeFlPRy8wOWZVeGQrNWMzTGx6QjFaV1ZnRCtmeUo0SWlJaUlpSWlJaUlpSWlvYlVVRkJRVUZsTjRLSUZOdTVjeWNtVDU0TU96czdQSHYyck1MMzcrenNERDgvUHdDQWo0OFBuSjJkeTNWL0wxKytMTmY2aWFoNmVyOVhJUkVSRVJHcEY5NHJFaEhBZTBOU2prZ2tFaWxUVGkxN2tCQlZONWN1WFFJQXRHL2Z2cEpiUWtSRVJFUkVSRVJFUkZRemFGVjJBNmo4U0NaTEwwNVlXRmc1dDZUcXE4elBLaTh2RHlLUkNCb2E4dU9WZ1lHQk9IYnNHQUJnOU9qUkt0OC9FUkVSRVJFUkVSRVJrVHBpZ0tRR0N3OFByK3dtVkJ1VitWbkZ4c2FpWDc5KytQTExMK0hxNmdwemMzTUFRRnBhR2c0ZlBveHZ2dmtHWXJFWW5UdDN4cEFoUXlxdG5VUkVSRVJFUkVSRVJFUTFDUU1rTlJpbmwxRmVaWDlXRHg4K3hLUkprd0FBRmhZVzBORFF3S3RYcjVDZm53OEE2TkNoQTQ0ZE93Wk5UYzNLYkNZUkVSRVJFUkVSRVJGUmpjRUFDVkVsczdhMnh0NjllM0hzMkRIY3ZYc1hjWEZ4ME5EUWdMVzFOZHEyYll0Um8wYkJ6YzBOV2xyODUwcEVSRVJFUkVSRVJFU2tLbnppU2xUSk5EVTFNVzdjT0l3Yk42NnltMEtrMXQ2OGVZTmF0V3BCSkJJcExDY1dpNkd0clYzbS9ZV0ZoU0VuSndmTm16Y3ZjMTN5SkNZbW9rNmRPdVhTOHl3dExRMGFHaG93TkRSVWVkMUVSRVJFUkVSRVJCVkYvcXpRUkVTa0VqZHYzb1NOalExc2JHd3F1eWt5WnM2Y0NXZG5aMlJtWnFxMDN2djM3MlBzMkxINDRJTVBZRzl2ajEyN2RwV3B2b0NBQU9UbTVxcW9kZkxGeGNWaDRNQ0IrTzY3NzRvZGNtL0dqQmtZTTJZTW5qMTdWcVo5VHB3NEViMTc5eTVUSFVVNWVQQWd1blRwZ3JWcjE1WkwvYzJhTlVQLy92M0xwVzRpSWlJaUlxS3l5TWpJcU93bWxFaFlXQmdlUFhwVWJ2VW5KaVlpTHkrdlhPcE9TMHVyZHA4MzBmdllnNFNJU0UxZHVIQUIyZG5aQ0EwTlJldldyVlZTWjFCUUVJWU9IWXEzYjk5Q1gxOGZKaVltU0U1T0xsTWJKMCtlakI0OWVtRHIxcTJvVmF1V1N0cjVQbE5UVTlTcFV3Zjc5dTBEQUt4YXRVcHV1Wk1uVCtMY3VYT29YNzgrakkyTjVaYjUrKysvbGJwQVRFOVBCd0FjUG54WXFUYU9HalZLcVhJQTBLcFZLN3g5K3hZYk4yNUV6NTQ5MGJadFc2VzNKU0lpSWlKU04vZnYzNGVucHljQ0F3T1JtNXVMLy8zdmY1Z3dZVUpsTjZ2Q3pKdzVFNDhmUDRhM3R6Y01EQXhVVm05NWY2NDJOalp3Y0hEQTFhdFhoV1g1K2ZubzFxMGJQdm5rRTJ6Y3VMSFVkYjkrL1JvREJ3N0Vva1dMTUhEZ1FHRjVhR2dvUER3OHNHYk5HblRwMHFWTTdaZVlPSEVpd3NQRDhlTEZDNVhVVjlqQmd3ZXhaTWtTVEo0OEdRc1dMRkI1L2MyYU5aUDVEb2lxR3daSWlJalUxTlNwVXhFYUdvb1dMVnFvck01ZmZ2a0ZiOSsrUlpjdVhiQjM3MTdvNmVraE96dTcxUFY5OHNrbjZOcTFLeTVldkFnM056ZnMyN2NQUmtaR0FGRHFYam1iTjIvRzRNR0RwWmJwNk9oZzE2NWRHRHg0TVBidDI0ZDY5ZXBoN3R5NVVtVmlZbUx3M1hmZndjaklDTHQzNzRhWm1abmMrbGVzV0lISXlFaWwyL1BsbDE4cVZhNGtBWkxtelp0ajVzeVorUFBQUHhFZUhxNTBnT1RTcFV2dzkvZFhxbXhTVWhLV0wxOWViTGtmZnZoQnFmcUlpSWlJaUNxRHFwTzhxcVBxa0R5bnJEdDM3aUFoSVFIMjl2WktsWStOalpVN1lrRlNVaElpSXlNUkdSbUo2T2hvWVhsMGREUWlJeU1SRlJXRit2WHJGMW12dWJrNWZIeDhtRHhIVkEwd1FFSkVwS1lXTGx5bzhqcnYzTGtEQUJnL2ZqejA5UFFBb0V5OVBnd05EYkYzNzE3TW1qVUwzdDdlY0hOenc4R0RCMUc3ZG0wNE9EZ1V1ZDN6NTgrUmw1Y250NHdrd0FJQXYvLytPeElURTRYZkhSd2M4UFRwVS96MzMzOVlzbVNKMUhiKy92NUlTMHREbXpadGNQRGdRYWwxeTVZdEU5NWZ1M2F0MkdHNkFNREZ4UVhoNGVFbENxWUFnSk9URThMRHc1VXVQMi9lUE15Yk4wOWhHVW1ta3IrL1A3WnQyNlpVdlNrcEtVcVZaWUNFaUlpSWlLb3lWU2Q1VlVmVklYbE9XYWRQbndZQXVMcTZLbFYreUpBaGlJbUpLWEw5VHovOWhKOSsra2xtK2RkZmY2MnczcDA3ZHpKNTdqMjhONlNxU2xTZ3pGTWNJbEpyenM3TzhQUHpBd0Q0K1BqQTJkbTVYUGYzOHVYTGNxMi9JdDI4ZVJNalJvd0FnSExwTGx2VlNIcDFIRDE2RkowN2QxWlp2Ym01dVpnOWV6Yk9uVHVIMzM3N0RjT0dEVk5Zdm5YcjFuajE2bFd4bjNsSmd3MUZLV28vWVdGaFJXNHpidHc0UkVWRkNmKzI1SEYwZEpSWkptbXpvZ0NSc3FLaW9pQVdpMHQ4YnNycnlsNFI2dFdyVjZIN0l5SWlJcUtxcFR6dUZaczBhWUtNakF4czM3NGRBd1lNVUhuOTZrclZuMnZQbmowUkhoNk9pSWdJWWRuNzl5VTVPVGxvMDZZTkdqWnNpSFBuemlsVmIwQkFnTnpBVFdwcUtxWk5tNGFwVTZmQ3hjVkZXUDc4K1hOOCsrMjNXTGh3SVZxMmJJbTB0RFFZR1JsQlcxc2JJU0VoY0hSMGhJYUdCajc4OEVPWW1KaVVTL0tjbHRhN2ZIZFYzYzhXSnJrM1hMNTh1ZExKY3lXdFd4VjRiMGpLRUlsRUltWEtzUWNKRVZFSjVlZm5RME5EbzdLYklhVXF0a21WdExTMHNISGpSang5K2hUTm16ZFhlZjFGWGFoSkxqaUxXMStVVHovOXROaDlLeXFqNkFLeWNIQWlOemRYdUVndXJLQ2dBT0hoNGREUjBVR0RCZzFrMXBmSEJUVVJFUkVSVVhVaUdRTEoxTlMwa2x0U3M2ajZjMzM3OWkzZXZuMnJzSXkzdHpkU1UxUHgvUGx6T0RrNUZWdm52SG56TUd6WU1QejMzMyt3dExSRW5UcDFoSFZKU1Vtd3NyTENSeDk5aEc3ZHVnbkxMUzB0WVdWbGhiWnQyNkpPblRyNDdMUFBjT1RJRVhUczJCRUxGeTVFdTNidHNHSERCcnovWEZaUjhweFlMQWJ3THZoU0ZIbkpjeEtxVEo2VCtPR0hINVRxOFZGWnlYTkVxc1FBQ1JFVnEvQi81TjI3ZDRlSmlVbTU3aTgvUHg4QTRPbnBxWFMzMk9MazVPUmczNzU5OFBiMnh0T25UNUdWbFFWemMzTjA2dFFKVTZkT1JhdFdyV1MyS2R3YklpTWpBOHVYTDBkRVJBUysvUEpMcWU2MG1abVoyTFp0Rzg2ZVBZdkl5RWhvYW1yaW80OCt3cng1ODRvTldyeDU4d2JidDIvSHFWT244UHo1YytqbzZLQmx5NWFZT0hFaSt2WHJWK28yS2FPbzNoNkZsOXZZMkdEVnFsWHc5ZlhGbXpkdjBLUkpFM3o1NVpmbzA2ZVAzTG9rSkwxbUFPbUgvS1g1SGlTMHRMVEtKVGhTM2laUG5pdzFCSmVFb3VETGtpVkxzR1BIRHFYcVAzbnlKRmFzV0lIcDA2ZkQzZDFkR05vTUFMS3lzdkRwcDUraWNlUEc4UFgxVmFxK2lSTW40c0tGQzhXV0N3OFBMM1llR0hYb05VVkVSRVJFVkpYVTlPUTVSYlp1M1FvQVNFdExRMXBhV3JIbFUxTlRBUUE5ZXZUQTBxVkxNV1hLRk1URXhPRGh3NGNBZ0pVclZ3SUF6cDgvTDdYZHlwVXJrWkdSZ1pDUUVBREFyVnUza0phV0JqYzNOeHc1Y2dSLy8vMDNYRnhjcE83Tm1EeEhWSFV4UUVKRXhjck16SlQ2UFNVbHBVTDJtNUNRb0pKNlhyeDRnWEhqeHVIcDA2Y0FnTnExYThQTXpBeng4ZkU0Y2VJRVRwMDZoWlVyVitMenp6K1h1LzNqeDQreGZQbHk2T25wU1dXVVNPb2VQWHEwME0yM2R1M2FNREF3d00yYk4zSHIxaTFNbURDaHlIYkZ4c1ppekpneENBME5oVWdrZ3BXVkZUSXlNdUR2N3c5L2YzL01uVHUzeUhsQ0ZMVkpWWjQvZjQ1cDA2WWhQVDBkWm1abVNFdExRM0J3TUNaTm1vUTllL2FnUjQ4ZVF0bUdEUnNDZ05BbDJOTFNVbWJ1a1pKOEQybHBhUmc0Y0tCTW04b3JLMFhlbUxMQXU2d2haZFlya3BLU0lqZGJTSktkSTIrZG9uOWpmL3p4aDFRWDhOcTFhNk5XclZwWXNtUUpObXpZZ0RsejVzRER3d002T2pwQ0dVMU5UYVhxQW9DK2ZmdWlVYU5HQ285cDI3WnRNREV4d2VqUm94V1dLdy9PenM3UTBOQW84VXRUVXhNNk9qclExZFdWK2xuY3NscTFhc0hBd0FENit2b3lQMnZWcWlXVEdVWkVSRVJFMVlNeVNWN1oyZGs0ZE9nUXZMMjk4ZVRKRTZTbnA2Tk9uVHJvMHFVTHZ2NzZhNm5NL1duVHB1SHMyYlA0OU5OUDRlWGxKWGVmbnA2ZTJMQmhBOXEyYllzelo4NEl5OHN6b2E4a24wVjFTWjZUeDhmSEI0OGVQUUlBUEhyMFNDYXhjOGlRSVFnSUNNRE5temZsQmdna3JsNjlpbSsrK2FaRSsxNjdkcTNVNzFPblRzV3RXN2RrSm5GbjhoeFIxY1FBQ1JIVmFHS3hHT1BIajhmVHAwOWhaMmVIdFd2WDR1T1BQd1lBdkg3OUdwNmVudGkvZnorKy8vNTdORzNhRkIwN2RwU3BZOHVXTGZqODg4L3h3dzgvUUZ0Ykc2OWZ2d2J3TGpOanlwUXBpSWlJUUlNR0RiQjI3VnAwNmRJRndMdmd4K0xGaTdGejUwNjU3Y3JOemNYa3laTVJHaG9LSnljbnJGNjlHcmEydHNqUHo4ZXhZOGN3Zi81OGJOaXdBYzdPemtKN2xXbVRLcTFZc1FMOSsvZkgwcVZMWVdCZ2dJaUlDSXdaTXdiUjBkRll0V3FWVklCRU1ubWI1S0pvMDZaTlVoZldKZjBlSEIwZEt6UjdaZE9tVFdWYXI4alJvMGR4OU9qUkl0Y3JrMGxVV0pNbVRhUitkM0Z4Z1pPVEUvYnMyWVBWcTFkajZkS2x1SERoQW80ZVBZcTh2RHdBZ0xhMnRsSjFBY3BOK0xkdDJ6YVltWmxWeWlSN2l1WnNxV2dpa1VncVlDSjViMkJnQUdOalk0VXZFeE1UcWQvMTlQUVliQ0VpSXFKS0pSYUxrWldWaGN6TVRJVS8zMytmazVPRG5Kd2NZUWdrZWUvZlh5WVdpNUdmbjEvaWx5b2ZzaXFUNURWcDBpVGhZYktKaVFucTFxMkwyTmhZbkRwMUNsZXVYTUdGQ3hlRWVvWVBINDZ6WjgvaXhvMGJTRTFOaGJHeHNjdytKUk9JRjA0MEtzK0VQbFdwek9RNVpmMzY2Ni9DKy9qNGVKa0FTWEp5TWdEQTNOeGNxZm9rdlVNVVNVaElRTmV1WGJGbHl4YXB6d0FBOVBYMVpjb3plWTZvYW1LQWhJaUs1ZURnZ0R0MzdnQUFQRHc4MExwMTYzTGRuNlFyckx3aHBrcnF5SkVqZVB6NE1Rd05EZkhYWDM5SlpUV1ltcHJDMDlNVGNYRnh1SFRwRW43OTlWY2NPblJJcGc0akl5TXNXN1pNNktZc0dVUDExS2xUdUgvL1B2VDA5SER3NEVHcEN3ZHJhMnRzMjdZTlE0Y094ZDI3ZDJYcVBISGlCSUtDZ3RDNGNXUHMzcjBidXJxNkFBQU5EUTJNSERrUzkrL2Z4NjVkdTdCbnp4NjVBWktpMnFSS2pSbzFncWVucDdBUE96czdMRml3QUhQbXpNSGp4NCtSbEpRRU16TXpwZW9xemZkUStPYW52THY3bHRjY0pKTW5UMGFuVHAza25zdUs2ajUzN2h4dTNicWxzTTBoSVNFNGUvWXNKazZjQ0JNVEUweWFOQW1EQncvR2loVXJoSXZUckt3c0FQSXZ6cW5zQ2dvS2tKbVpLZFBMcmpTMHRiVmhabVlHTXpNem1KdWJ5LzM1L2pJVEV4TUdWWWlJaUFqQXUrdVM5UFIwSkNVbElTa3BDYTlmdjBacWFxcndTa3RMay9wZDNyS2NuSnpLUG93S1ZWeVNGL0R1d2ZYMDZkTXhidHc0NFg0dkxDd01vMGVQUmx4Y0hEWnMyQ0QwSG5CeGNVR2RPbldRbkp5TUN4Y3V5Q1FlQlFjSDQvbno1NmhWcXhZR0R4NHMxRjllQ1gycVZKbkpjL0tPK1gzbnpwM0QzYnQzWVd4c2pOVFVWRVJFUk1na2c3MTgrUkptWm1aSzN4c1pHQmdvbkRjRWtMN1BNakF3S0xaT0pzOFJWVTBNa0JCUnNRd05EWVgzNDhlUGg3T3pjN251NytYTGx5cXJTOUp0ZWVUSWtVVjIrWnc0Y1NJdVhicUVtemR2NHMyYk4xTGRVQUZnNk5DaGNzZHdsV1QvREJzMlRHNVdoWmFXRmp3OFBJb01rQUR2TXBJa3daSENuSnljc0d2WExnUUdCc3B0YzFGdFVpVTNOd3lGcGtFQUFDQUFTVVJCVkRlWmZYVHQybFY0SHgwZHJYU0FSQlhmUTNYeTAwOC9DYjFPaXVzT3JhZ3JjbVptSnRhc1dTTjMzYnAxNjNEcTFDbHMyYklGN3U3dW1EVnJGaXdzTExCdTNUcWhqQ1RZYUdSa3BGUzdpK3NXWFpneTNhZ0J3TmJXRnJkdjMxYTZYblVsRm9zUkZ4ZUh1TGc0cGJmUjF0YUdwYVVscksydFlXVmxCU3NySzZuM2t0OHRMUzJyOWI4bklpSWlkWlNibTR2NCtIamgraUF4TVJGSlNVa3lQd3UvTHp6Qk1xbkdsaTFiWk81NUhCMGRNWDM2ZEN4ZHVoVFhyMThYbG10cGFXSFFvRUhZdTNjdnpwNDlLL053V1hMLzJMOS9mK0g2dkR3VCtsU3BzcFBuaW5QNjlHbG9hR2hnelpvMW1ESmxDaDQ5ZW9TK2Zmc0s2MSsrZkltc3JDeUZ3M1lsSlNVaExDd01yMTY5RXBZVkY3Qll2MzQ5UkNLUmtKajI3Tmt6akI4L0hyLysraXZhdDI4dlZaYkpjMFJWRndNa1JGU2pTY1lnbGRjTFErS2pqejRDOE80bTVQbno1MmpXckpuVStxWk5tOHJkN3NHREJ3QWdrMlZVV0wxNjllUXVEdzRPQmdEODl0dHYyTEpsaTh4NlNkZld3aGRueXJSSmxlUUZmUXBmOUw1NTgwYnB1bFR4UFpTbkpVdVd5RjJlbUppbzFQcjNEUjA2dE5nSjVaY3RXNGI0K0hoczNyeFo3dnFaTTJjcTNINzkrdlhvMUtrVE5tN2NpRC8rK0FNSERoekFsQ2xUc0dEQkFxR01aQjRmWlc5V3BrMmJwbkI5YUdnb3JseTVBdUJkYjZkSmt5WVZHNmg3djJ0N1dUazVPYUdnb0tERXd6R0l4V0tJeFdKaGFBZko4QTc1K2ZrcWJWOUZFb3ZGaUltSlFVeE1UTEZsalkyTlVhOWVQZFN2WHgvMTY5ZEhnd1lOaFBlU0YyK1dpSWlJeWw5R1JnWmlZbUtFd0Vkc2JLend2dkR2aVltSktDZ29xT3ptcWoxNTE5SDUrZm13c0xBQUFKbmtsdUhEaDJQdjNyMjRldlVxMHRQVHBSS1ZKRWxqaFljaUtzK0VQbFdxNnNselAvLzhNNW8yYllyKy9mdWpkdTNhTWdHRmUvZnVBWURDMFRCKy8vMTMvUDc3N3pMTE4yL2VMUFQ0c2JHeGdaK2ZIeHdkSFlYMWl4Y3ZGbnFVWDc1OEdlSGg0YkMwdEJUV00zbnUvekY1anFvcUJraUlxRVpMVFUwRm9QZ2hiZUVlTXZLR3lpbTh2akJKMTJWRlk1Z1dOZnlONU9Ja1BqNit5RzBCNE8zYnQzS1hGOVVtVmRMU2t2MHZvcWp4U291aml1K2hQQlYzb2Fyc3BIZ1N6Wm8xS3piQXMzYnRXc1RIeHdzWDIrOHJMa0NpcmEyTnp6Ly9IR1BHak1HT0hUdXdmdjE2bWFEVjgrZlBBYnk3RUZXR29tN1IwZEhSR0RwMEtBd01EREI0OEdCNGVYbWhWYXRXR0Rac21Felo2OWV2dzhMQ1FtNDM3YkpTOVJ3a2VYbDVVa0dUd3NHVG5Kd2NaR2RuRnpzT2QrR2ZtWm1aeU1qSWtCbStvcklETVpLMlBIbnlwTWd5Wm1abVVnRVRPenM3Mk52YkM2L2F0V3RYWUl1SmlJaXFuemR2M2lBbUpnYlIwZEdJam82V2VpOTVLWnBQb0xyUjBOQ0F2cjQrYXRXcUJWMWRYZWpvNk1oOXlWdW5yYTBOVFUxTmFHaG9sT2hWR1c3ZnZvMUxseTdodi8vK1EyUmtKS0tpb29UZU9ybTV1VkpsMjdkdmo0WU5HeUl5TWhJWEwxNFVycFh2M2J1SDZPaG8yTnJhNHBOUFBoSEtsMmRDbnlwVjllUTVFeE1UZlBIRkZ3RGVKVlNkUDM5ZWFoNllHemR1QUlEVVoxOVk0WjRiWGw1ZUpacWszY1RFUkxpL1AzYnNHRnEzYmkwMU9UdVQ1LzZmcXBQbmlGU0ZBUklpcXRIMDlQU1FucDR1WExESWs1R1JJYnlYbDAxUlZKQkRSMGNIdWJtNVFsZFZlWXE2VUpTMGEvLysvZWpldlh1UjJ4ZWx1czA3b0lydm9UeXBjZzZTRmkxYUNCTUFLa05ScHMzQmd3ZHg4T0JCQU1BLy8vd2o5OEphVzFzYk0yYk13T2pSbzJVeXF5U1pVbVVOVklTRmhXSHMyTEY0OWVvVmR1N2NpVTgrK1FRWExseUFwNmNuK3ZYckordzNNek1UUC8vOE0zYnYzZzA3T3p1Y1AzOWVxYkY0SzVPbXBpYjA5UFRLZFFpcWdvSUNJV2dpYi96djFOUlVKQ2NueXd5WElmbTlvb2JMa093ektDaEk3bm96TXpPcGdFbmhsNjJ0cmR5Z0toRVJVVTBpRm9zUkZSV0ZaOCtleWJ5aW9xS0s3RjFjRldob2FLQjI3ZHFvWGJzMmpJMk5ZV3hzTEx3di9OUEF3QUQ2K3ZweWY3Ni9URWRIcDhMdlMxUTVISE54M3J4NWc2bFRwd29QZ1kyTWpHQnZiNDkrL2ZwQkpCTGgxS2xUY3JjYk9uUW8xcTFiQjI5dmJ5RkFJaWs3Y3VSSXFjK3NQQlA2VktrNkpjOE5HREFBWjgrZXhlblRwekZ1M0RqazUrZmovUG56TURJeWt1cjFJaEViR3l1M2ZSSXpaODZVQ2xBVUhuYnJ4WXNYTURVMVJVcEtDbTdmdm8zZzRHQ3NYNzllYW5zbXo1VmY4aHlScXZCT2xvaHF0QTgrK0FCMzd0ekJuVHQzTUdEQUFMbGxKTU5kNmVucHdjSEJRZW02Njlldmo2ZFBueUlvS0FoOSt2U1JXMFl5RE5mNzdPM3RjZi8rZllTRWhKUXFRRkxkbE1mM2NQZnVYVFJ1M0xoTXdaUWZmL3hSS2pDaml1MlhMVnVtMUFTWHExZXZSa0pDQWxhdlhpMTMvVGZmZklPT0hUdGk1TWlSQVA0L2tGS1NyczRTVTZkT1ZiaCt6Smd4UlhiWHZuejVNbWJQbm8yc3JDeHMyYklGUFh2MkJBQjg5OTEzbUQ5L1BwWXVYUXBQVDA5NGUzdGo2ZEtsZVBueUpabzFhNFlGQ3haVStlQklSUkdKUkRBeU1pclZ1U29KcnNnYmE3end1T1NTVjN4OHZEQUJvNnBKOWgwUUVDQ3pUbHRiRzQ2T2ptalNwSW5NUzlrc05TSWlvcW9nSXlNRElTRWhDQTBObFJzRXFleGVvVG82T2pBek00T1ptUm5NemMyRjkrLy9ibXBxQ2hNVEV5RVlZbUJnVU8yU3JDcmJxbFdyY09YS0ZUUnMyQkFiTm14QXUzYnRoTS9RMzkrL3lBREo4T0hEc1c3ZE92ajYraUlyS3d0NmVubzRlL1lzUkNLUnpMd2s1Wm5RVjFXcDRwaGpZMk5sQWhFU2ZmcjBnWm1aR1hiczJBRjNkM2Rjdm53WjhmSHgrUHp6ejZHam95TlQvdjI1UXQ2M1pNa1N1TGk0U0MyTGlvckN1SEhqQUFBV0ZoWjQ5ZW9WMXF4WmcvcjE2MHNGT1pnOFY3MlM1MGg5TVVCQ1JEVmEvLzc5Y2VmT0hSdzZkQWpUcDA5SDNicDFaY3I4K2VlZkFJQisvZnFWS0FPNlc3ZHVlUHIwS1E0ZE9vUVpNMmJJREQrVG5KeU1QWHYyeU4yMmUvZnV1SC8vUHZidjN3OFBEdy9VcWxWTHBveGs3b1Nha0pXdDZ1L0J5OHNMaXhZdHdzR0RCeFhPQVZPYzRpYmRLODMydzRjUFYycmJyVnUzSWlFaEFXUEhqcFc3L3B0dnZvR0RnNFBNZW1XRGVIRnhjY2pNeklTeHNiSENZZUFBeVAwK01qTXo4ZE5QUDJIUG5qMG9LQ2lBZzRNRCt2ZnZMNngzYzNQRHFWT25zSC8vZnR5NmRRdGhZV0d3czdQRHBrMmJNSGp3NEdwM28xWlZGUTZ1eUJ2YTRIMzUrZmw0L2ZxMVRPQWtOalpXYXBpUGx5OWZxdlFCajFnc3hwTW5UK1FPNFdWdWJpNFZNR25XckJsYXRHaUJoZzBiVnRwUUdVUkVwTjd5OHZMdy9QbHpQSDM2RkNFaElYajY5S253cXNnZUNoTDYrdnF3dHJhR2xaVVZMQzB0WVdWbEpmT3lzTENBdWJrNUF4MFZTREtwK2pmZmZDUHpFRjNSVU1uMjl2Wm8zYm8xZ29LQ2NQbnlaVmhhV2lJMk5oYWRPM2RHZ3dZTnBNcVdaMEpmVlZYYVk1WU1aL2J0dDkvaTBLRkRSZmF5MXRYVnhlVEprK0hwNlluRGh3OWovLzc5ME5UVXhKUXBVK1NXRHdrSndjR0RCN0ZreVJMODk5OS9PSHIwS0JZdlhpeXN0N1MwbEpwejVIMVdWbFk0Y2VJRU1qTXpzV25USm1ocmF3dnJtRHpINURtcUhxci9VemNpSWdVKysrd3o3Tm16QjFGUlVSZzllalRXckZtRGR1M2FBWGdYd0ZpOWVqWCsrZWNmR0JvYVl2NzgrU1dxZThLRUNkaTNiNS93a0h2dDJyVkNOc2JEaHcveDFWZGZGWGt4NU9IaGdULy8vQlBQbmozRHVISGo4T09QUHdwangrYms1TURQencvcjE2L0hqaDA3WUcxdFhZWlBvR3BRMWZlUWs1T0R4WXNYdzh2TEMxcGFXa3BkYk1wVDBndEpaY3ZmdTNjUGRldldSVkJRRUNJakl4V1dsV1JGRlpWNVZwU3JWNjhXVytiZmYvK0ZtNXNiQUdEZXZIbkZYZ1FYbHBlWGg2TkhqOExUMHhQeDhmRVlOR2lRTUpGaVlTS1JDSnMyYlVMLy92MFJGaGFHTm0zYTRQang0M0t6c3FqaWFHaG93TnpjSE9ibTVtalJva1dSNVhKemMvSHk1VXVaY2RFbHI4aklTSlVORTVLWW1JakV4RVJoN0djSlEwTkRORy9lSEMxYnRrU0xGaTJFbi9JQ2RrUkVSS1VoRm9zUkdocUs0T0JnQkFjSDQvSGp4M2o2OUNuQ3dzS0tuT3RQbFVRaUVheXNySVQ1dld4dGJZWDM5ZXJWRTRJZkZURkVFcFdjWk01SmVkL1BrU05IRkc0N2JOZ3dCQVVGNGR5NWM4SzFqZVQ2dkxEeVRPaXJxa3B6ekxHeHNZaU9qZ1lBN051M0Q0MGJOOGFpUllzd1ljSUV1ZnVZUEhreXZMeTg4TjEzMytIdDI3Y1lOMjRjN08zdDVaWTFNRENBcnE0dWdIZTlWVFExTmFVKzU3ZHYzOG9NODFWNCtLb0dEUm9nTXpNVExpNHVHREpraUZRNUpzOHhlWTZxaCtyL2w1V0lTQUZEUTBQczNyMGI3dTd1Q0FrSmdhdXJLMHhNVEtDbnA0ZUVoQVRrNWVYQnlNZ0lmL3p4QnhvMmJGaWl1aHMxYWdSUFQwOTg5ZFZYdUhmdkhseGNYRkMzYmwzazUrY2pNVEVSVmxaV1dMcDBLYjc4OGt1WmJldldyWXZObXpkanlwUXA4UGYzUjQ4ZVBWQ25UaDNvNmVuaDFhdFhFSXZGME5MU3FoRVh3RURadndkSnR0Q2dRWVB3Nk5Fak5HellFSnMzYjBicjFxMUwxWjR4WThZb1ZlN3MyYk5JVDA5WHVyeWtPL0grL2Z1RjdzL0ZLVzQ4MlpJNmRPZ1FGaTFhaEp5Y0hJaEVJaXhidGd6SGp4L0g1TW1UTVhqd1lLbU1wc0p5Y25KdytQQmhiTnUyRFJFUkVhaGJ0eTYyYk5rQ1YxZFh1UUVTQURBMk5zYU9IVHN3YWRJazNMdDNEME9IRHNYU3BVdlJvVU1IbFI0VHFaNldsaFlhTkdnZ2s4VllXSHA2T2lJaUl2RHMyVFBocCtSOVJFUUVzck96eTlTR2pJd00zTDU5RzdkdjM1WmFYcmR1WFNGWTBxWk5HN1J2M3g1Tm16WXQ5VGpYUkVSVTh4VVVGQ0E2T2xvSWhEeDgrQkRCd2NINDc3Ly95alVRb3FlbkJ6czdPOWpiMjZOUm8wWkM4RVB5c3JhMlp2SklOZGFvVVNPRWhZVmg0OGFOYU5ldUhVeE5UWkdabVlsVnExYmgzMy8vVmJqdDRNR0RzWHo1Y2x5L2ZoMDJOall3TkRTVTIxdWlQQlA2cXFyU0hITklTQWlBZDcydEZpeFlnQWtUSmlpOFY5YlgxOGVzV2JQdzdiZmZRa05EQXpObXpGRFlwamR2M2dqMXZYbnpSdXFlYWQ2OGVaZzNiMTZSMjByYXRtalJJZ0JBU2tvS0ZpeFlnQVVMRnNEUjBaSEpjMFRWUU0xNDhrWkVwRUNUSmsxdzVjb1ZiTisrSGVmUG4wZGtaQ1RldkhtRFJvMGF3Y1hGQmRPblQ0ZVZsVldwNmg0NWNpVHM3ZTJ4Y2VOR0JBUUVJQ2twQ1phV2xoZy9manptelp1SHNMQ3dJcmZ0M3IwN0xsNjhpRTJiTnVIYXRXdUlpNHREZG5ZMjdPenMwTGx6WjNoNGVNREN3cUswaDEzbGxQWjd5TXpNRkNaSmYvVG9FZnIyN1l0MTY5WXBuTStodUFlM1JYVVpmdCsvLy82TDlQUjBwY3NYcnIrNGJZcWJBSDd0MnJWbzJiS2wwdnYwOS9mSG1qVnJjUHYyYmVqbzZHRFZxbFhvMHFVTE5tM2FoT1BIaitPTEw3N0F5cFVyTVg3OGVIaDRlTWlkRkhITGxpMUlTRWpBM0xsek1XdldyQ0t6R2NQQ3duRDQ4R0VjT1hJRVAvNzRJODZjT1lOcDA2WWhJQ0FBUTRZTVFlZk9uVEZ5NUVqMDd0MGJkZXJVVWZvWXFHb3hNakpDcTFhdDBLcFZLNWwxK2ZuNWlJdUxRMFJFQk1MRHc2V0dKd2tORFMxVDhDUWhJUUdYTDEvRzVjdVhoV1dHaG9abzI3WXRPblRvZ0E0ZE9xQjkrL2F3dDdkbk5ob1JrUnJLejg5SGFHZ29BZ0lDRUJnWWlNREFRQVFIQnl1Y3o2QzBSQ0lSYkcxdFlXOXZEM3Q3ZXlFWUl2bHBhV25KLzR0cXNObXpaMlBldkhrSURBeEVtelp0WUdWbGhZU0VCT2pvNk9DNzc3NVRPSW0xdWJrNW5KeWNjT1hLRmFTa3BHRFVxRkV5YzBJQTVadlFWMVdWNXBnLy9mUlRyRm16QnExYnQxWnFEZzEvZjMrc1hMa1N3THUvR2NPR0RZT25wNmN3Sk5UN3dzUERoVkVEa3BPVHBlNDFmL3JwSi9UdTNSdkF1L2xLamg0OWlqcDE2dUQ0OGVQdzl2Ykd5Wk1uSVJLSjhPVEpFelJyMWd6eDhmSHc5dmJHbURGajRPam95T1E1SnM5Uk5TQXFLQ2dvcU94R0VGSFY1dXpzREQ4L1B3Q0FqNDhQbkoyZHkzVi9sVEh1TDFWZHYvLytPMWF0V2dVTkRRMHNYTGdRczJmUEZ0WmxabVlpSVNFQmRlclVFUjdtbnp4NUVsOTg4UVZxMTY0dGR6NkVraWd1aUtHc3JLd3NSRVZGd2RyYUdnWUdCb2lJaUVDL2Z2MGdGb3VMelNaUzVObXpaemgzN2h5T0hUdUdwMCtmQWdBNmRlcUVsU3RYQ2tPMkFlOG1NZHkyYlJzT0hEaUFyS3dzNk92clk4eVlNWmc2ZFNwc2JXMkZjc0hCd2FoWHI1N1VwTnBpc1JpTkdqVkN2WHIxTUhIaVJKdzhlUklQSHo0RThDNXJjdGV1WGVqV3JSdHljM094Wjg4ZXJGMjdGcW1wcVFEZVBWVG8xNjhmdG0vZnJwS0hCL1hxMVN0ekhWVCs4dlB6RVIwZExUV2V1MlNNOTZpb0tKWHR4OVRVRk8zYnQ1Y0ttcFJtSEdZaUlxcTZDZ29LRUJrWktRUkRBZ0lDY09mT0haVUhReXdzTE5Da1NSTjg4TUVIVXZObTJkblpDVVB2VU5WUUh2ZUtrdXVIbzBlUHlzeHZlT3JVS1d6ZHVoWC8vZmNmdExXMTBhbFRKeXhhdEFqSnlja1lNV0lFQUJSNXIzRGl4QW5oM3VYRWlSUG8yTEZqa1cxSVMwdVRTaVRMeTh1RHJhMnR3a1F5UmUwdXFhTHFLbTRmaXRZWHQyMXBqbG5lL2gwY0hJU2VGSGw1ZWRpMGFSUFdyRmtERFEwTmJOMjZGU0VoSVZpOWVqWHk4L1BSclZzM2ZQWFZWMUxmUlZaV0ZqcDM3Z3dYRnhmODl0dHY4UER3UUh4OFBNNmZQdzhiR3h0czNyeFptSGpkeHNZR2ZuNSt3cHdrWGJ0MnhXZWZmWWJUcDAvRDB0SVN1M2J0Z3ArZkg4YU9IUXRmWDE4MGJ0eTQyR01BbEUrZWt3UnFpdk4rOHR6eTVjdWxrdWZFWWpIcTFxMWJaUEpjVGs0T3VuZnZqb1NFQkV5Wk1rVXFlZTc5ei96OTVMa09IVG9JeVhNQXlpMTVqdmVHcEF5UmtnOGlHQ0Fob21JeFFFS1Y2ZVhMbDNCemM4T1hYMzZKb1VPSFNxMkxpSWhBMTY1ZDVXNDNZc1FJckYrL3ZrejdWbFdBSkNFaEFXM2F0SkZaL3ZISEgrUDQ4ZU5LMTVPVWxBUnZiMi9jdTNjUC92NytpSW1KQWZCdTNvbFBQLzBVMDZaTlE3ZHUzWXJjUGprNUdkdTJiY09mZi82SnpNeE1hR2xwd2RYVkZRc1dMRUQ5K3ZYbGJ1UGw1WVZ2dnZsRytGMUxTd3N1TGk0WVBIZ3dldmZ1RFgxOWZhbnlXVmxaT0h6NE1FNmNPSUdJaUFpY1BYdFc0VEJPSmNHTDRPb3ZNek1Uang4L0ZvWStrZnlNaTR0VFNmM1cxdFpDd0VRU05Da2M4Q01pb3FvdE5qWldLaGdTR0Jpb3NqbXhORFUxOGNFSEg2QlpzMlpTUVpBbVRacXd4MnMxd250Rktxend3L3Fnb0NCODk5MTNlUERnQWVyV3JZdnQyN2NMdlJkdTNyeUorZlBuNC9uejV3Q0Fqejc2Q0dQR2pNR2dRWVB3ODg4LzQ4Q0JBOEo5Uy92MjdURnExQ2lzV3JVS05qWTJXTDkrUFFZTkdnUUFzTGUzeDZWTGw0VDVUSUtDZ3ZEeHh4OWozNzU5V0xSb0VmNzU1eDhFQkFUZysrKy9SMWhZbU53QUs1UG5tRHhIRlljQkVpSlNHUVpJcW9jdVhib29WYzdmMzcrY1c2SjZZckZZYnZmZnZMdzh1TGk0UUN3V0M4djA5UFRRdVhObkxGeTRVT0V3WE1wUVZZQ2tvS0FBZmZ2MlJYWjJObkp6YzZHcHFZbG16WnBoOGVMRlJRWW01RWxQVDBlSERoMlFucDRPVFUxTnRHM2JGbjM2OUlHcnEydUpNdWRmdjM2TkxWdTJZUGZ1M2REUzBzSzFhOWVLbkt3dktpb0tQWHYyaEoyZEhkemMzREI0OEdDWW1wb3F0Wi9jM0Z5VnpxUERpK0NhS3pFeEVZOGVQWklLbXR5L2YxOW1Rc3pTc0xPekV3SW1uVHAxUXNlT0hUa2VNaEZSRlpDVWxDUVZDQWtJQ0ZEWmZZQ2RuUjFhdEdnaDlXclNwQWw3ZzlRQXZGZWt3aVFCa2dFREJ1RDMzMzlIUVVFQmV2WHFoZFdyVjhzTVY1MlRrNE1kTzNaZzQ4YU5RaSsweVpNbkl5Z29DQjA2ZE1EaXhZdXhZTUVDSERod1FPanhVOXc5MXVUSms3RnMyVEtJeFdMMDZORUQyZG5aME5QVGcwZ2tncSt2cjl4dG1Eekg1RG1xT0F5UUVKSEtNRUJTUFNqN2dMeXNEL3ZWeWNXTEY1R1dsb2JodzRkWGRsTUUzdDdlME5YVlJjZU9IVkc3ZHUweTFaV1VsSVN3c0RCOC9QSEhDc3ZGeE1SSVpSTlZGbDRFcTVlOHZEdzhmZnBVNnNGWlVGQVFjbkp5eWxTdm5wNGVQdm5rRXpnN082Tjc5KzdvMEtGRGtlTXZFeEdSYWhRVUZPRHg0OGZ3OWZYRjFhdFhFUkFRZ0lpSWlETFhhMkJnZ0xadDI2SnQyN1pvMWFvVldyUm9nUTgvL0xESWVkU28rdU85b25KcWN2SmNZWTBiTjRhRGd3TisvZlZYVEo0OEdkOSsreTFjWFYwVmJwT2Vubzc5Ky9mandZTUgyTGh4STFKVFUxR25UaDJJUkNKY3ZIZ1JodzRkd3M2ZE93RUEwZEhSQ3VzeU1qSVNocWQ2OXV3WlpzK2VqZkR3Y0t4WnMwYm9kZkkrSnMrcEJ1OE5TUmtNa0JDUnlqQkFRa1JWQVMrQ1NTd1c0K0hEaDBMQUpDQWdBQThmUGtSdWJtNnA2OVRYMTBmWHJsM1J2WHQzT0RzN28xMjdkZ3lZRUJHVlVlR0FpSyt2TC96OC9QRHExYXN5MVZtclZpMjBidDBhN2R1M0YxNU5temFGcHFhbWlscE4xUUh2RlpXampzbHpCUVVGS2htNlNkVVA4c3NUaytlSUZHT0FoSWhVaGdFU0lxb0tlQkZNOHJ4NTh3YjM3OStYR3FibHlaTW5LTzBscnFHaG9SQXc2ZDY5TzlxMGFWTnRicEtKaUNxTHFnTWkydHJhYU5XcWxWUXdwSG56NWd4Z0UrOFZpUWdBN3cxSk9jb0dTSGkzUjBSRVJFVFZscDZlSGpwMTZvUk9uVG9KeTlMVDAzSHYzajJwNGJuQ3c4T1ZxaThqSXdQbno1L0grZlBuQVFDMWE5ZEd0MjdkaENHNVdyZHV6V3hsSWxKN0JRVUZlUExraVJBUThmWDFMWFZBUkZOVEU4MmJONWNLaHJScTFZcnpoUkFSRVZHRllJQ0VpSWlJaUdvVUl5TWpPRGs1d2NuSlNWZ1dGeGNIUHo4LytQcjZ3c2ZIQjArZlBsV3FyclMwTkhoN2U4UGIyeHNBWUd4c0RDY25KL1R1M1J1REJnMUN3NFlOeStVWWlJaXFFbFVHUkd4dGJlSGs1SVNQUC80WTdkdTNSK3ZXcldVbTlpVWlJaUtxS0J4aVMwMk5HVE1HOSsvZng3Ly8vbHVtQ2V4VVZVOU40ZXZyaSs3ZHV3TkFxWWYycUlyYXRtMkxlL2Z1QVhnM2lWdm56cDNMZFgvc05rMUU4ckFiTmFsU2JHeXNWTUFrSkNTa1ZQVzBiTmtTZ3dZTmdxdXJLenAwNkFBTkRRMFZ0NVNJcUhKa1pHVGc0c1dMT0hQbURQNysrMi9FeDhlWHFoNGJHeHRobmlkbloyZlkyOXVyWko0QVVrKzhWeVFpZ1BlR3BCek9RVkxGZVh0N1krREFnUUNBVmF0V1llSENoUlc2ZjMxOWZieDU4d2IvL3Zzdk9uVG9VT24xMUJRMU1VQ1NsNWNIUTBORFpHZG5BM2czSVpleUU3NlZGaTk2aVVnZVhnUlRlWHI1OGlYOC9Qemc0K01EWDE5ZmhJYUdscmdPUzB0TERCZ3dBSU1HRFVLdlhyMWdZR0JRRGkwbElpby9VVkZST0h2MkxNNmNPWU1yVjY3ZzdkdTNKYTZEQVJFcVQ3eFhKQ0tBOTRha0hBWklxcmhSbzBiaHlKRWpBSURtelp2ajRjT0hLcTAvTURBUUowK2V4T2pSbzlHeVpVdVo5WXNYTDhiang0L3gxMTkvbFdtaU8wWDFGTmVHbXFnbUJraisrdXN2dUxtNUFYaVhKZnZnd1lOeTN5Y3Zlb2xJSGw0RVUwVjY4ZUtGVk1Ba0xDeXNSTnZyNnVyQ3hjVUZnd1lOd3FCQmcyQnJhMXRPTFNVaUtyMzgvSHdFQkFUZ3pKa3pPSFBtVEttdTlSa1FvWXJFZTBVaUFuaHZTTXBoZ0tRS1MwbEpnYlcxTlRRMU5XRmdZSUNFaEFRRUJnYWlYYnQyS3R1SDVQdjM4ZkdCczdPenl1cXRibTJvYURVdFFQTGd3UVAwNnRVTENRa0pBSUR0MjdkanlwUXA1YjVmWHZRU2tUeThDS2JLRkJNVEF6OC9QMXk1Y2dWLy8vMDM0dUxpU3JSOW16WnRoR0JKMjdadE9SUVhFVldhek14TVllZ3NiMi92RWcrZHhZQUlWU2JlS3hJUndIdERVbzZ5QVJKTzBsNEpEaDgrak96c2JQVG8wUVBHeHNZNGZ2dzQ5dTdkcTlJQUNkSDdVbEpTRUJRVVZHeTUvUHg4UkVSRTRQYnQyOWkxYXhkeWMzTUJBRjI2ZE1HRUNSUEt1NWxFUkVSVmtxMnRMZHpkM2VIdTdvNzgvSHpjdVhOSEdJWkdNaytYSXZmdTNjTzllL2V3ZlBseVdGdGJZK0RBZ1JnOGVEQjY5ZW9GSFIyZENqZ0NJbEpuMGRIUlVrTm41ZVRrS0wydHJxNHVldlRvZ1FFREJxQlBuejRNaUJBUkVWR053aDRrbGFCcjE2NjRjZU1HdG0zYkJoTVRFNHdlUFJvV0ZoWjQ4ZUpGbVlhN0txd3E5TjZvQ20xUWhmejhmS1d6UEN1cUIwbEoyaVJSdUcwbDFiSmxTMXkrZkJrV0ZoYWwycjZrbUJWRVJQSXdTNGlxcXBpWUdIaDdlK1BNbVRPNGZQbXlNRytYTWt4TlRURnk1RWk0dTd2amswOCtZYzhTSWxLWjhQQndIRHg0RU1lT0hWTXFVYW93U1NCMzRNQ0I2TkdqQitkVW9pcUQ5NHBFQlBEZWtKU2piQThTM29GVnNQRHdjTnk0Y1FQYTJ0b1lNV0lFQmcwYUJDTWpJN3g2OVFybnpwMVR1RzFCUVFFT0h6Nk1nUU1Id3RMU0V0cmEyakExTllXTGl3dXVYYnNHNEYxUW92QjMzNzE3ZDVsbGhjdjUrdm9DZURjbmlrZ2tRcDgrZllyYy8rTEZpeUVTaWRDNWMrY2k2MUdtRFpjdVhSSitEd2tKa2J1dnQyL2Z3dFRVRkNLUkNON2UzZ28vRjNteXM3T3hmdjE2ZE92V0RhYW1wdERWMVVYOSt2WGg3dTZPTzNmdXlOMm04TEdjT1hNR1RabzBnWWFHQnBZdlh5NVZMaU1qQTh1V0xVT0xGaTJncjY4UEl5TWp1TGk0NE1xVks4VzJLeXNyQ3l0V3JFQ0xGaTJncDZjSEV4TVR1TGk0NE1TSkUyVnFVM2tSaVVTWU1HRUNybCsvWG1IQkVTSWlvdXJHMXRZVzA2Wk53OW16WjVHVWxJVFRwMDlqeXBRcHNMYTJMbmJiMTY5Zlk5dTJiWEJ5Y29LZG5SMisvZmJiQ3Budmk0aHFwdmo0ZUd6WXNBR2RPbldDbzZNai92ZS8veWtkSEduZnZqMldMVnVHTzNmdTRNV0xGOWkrZlR0Y1hWMFpIQ0VpSXFJYWpVTnNWYkM5ZS9jQ0FQcjA2UU5UVTFNQXdMQmh3N0Jueng3czNic1hycTZ1Y3JkTFQwL0h5SkVqY2VIQ0JRQkFyVnExVUs5ZVBTUWxKY0hIeHdkT1RrN28xcTBiSEJ3Y0FMd0x4QUR2SXFwNmVuckZ0dXV6eno3RGtTTkg0T1BqZytUa1pOU3BVMGVtekY5Ly9RVUF4UTZ6VkZ3YlhGeGMwS0JCQTBSRlJlSElrU1A0L3Z2dlplbzRmLzQ4a3BPVFlXMXRqYjU5K3hiYi9zS2lvcUxRdjM5L1BIcjBDQUJnWW1JQ0N3c0x2SHo1RWw1ZVhqaDA2QkEyYnR5SUdUTm15TjMrd1lNSG1EOS9QdlQwOUdCbVppWlRkOCtlUFJFYUdpclViV2hvQ0Y5ZlgvajUrV0gyN05sRnRpc21KZ2E5ZS9mR2t5ZFBJQktKWUdOamc3UzBOUGo0K01ESHh3ZmZmLzg5VnF4WVVlSTJLY3ZFeEFTZmZ2cXBVbVV0TEN6UXFsVXJ1TG01b1hIanhxWGFYMW1JUktJYU1ZY0xFYWtPaC9LZzZrSmZYMStZYXlRL1B4LzM3dDBUSmorK2UvZXV3bTJqb3FMZzZla0pUMDlQdEdqUkFtUEhqc1hZc1dQUnNHSERDbW85RVZWSGFXbHBPSEhpQkx5OHZIRHAwaVhrNStjcnRaMit2ajU2OSs2TmdRTUhvbi8vL2tvRmRZbUlpSWhxR2c2eFZZRUtDZ3JnNk9pSVo4K2V3Y3ZMQzJQR2pBRUEvUFBQUCtqVHB3OTBkWFVSR3hzck56amg2dXFLTTJmT3dOallHQnMyYk1EbzBhT2hxNnVMdkx3OFhMbHlCYW1wcVJneFlvUlF2cmpocmQ1Zkx4YUxZVzF0amFTa0pPemF0UXZqeDQrWEtuLzM3bDIwYTljT2VucDZpSTJOaGJHeGNiSDdVYlR1Zi8vN0gxYXNXSUZXclZyaC92MzdNdTBiTTJZTURoMDZoSVVMRjJMVnFsVkZmS0t5M3I1OWk0NGRPK0wrL2Z0bzNMZ3hkdTdjaVc3ZHVnRUFFaE1Uc1hqeFltemJ0ZzBhR2hydzgvTkQxNjVkWmRwcmEydUxvVU9IWXMyYU5kRFIwVUZpWWlMTXpjMlJtNXVMenAwN0l6QXdFSFoyZHRpNWM2Y3daRlZNVEF6bXpKbURreWRQQ3ZVVi9xZVZtNXVMTGwyNmg0cG5tZ0FBSUFCSlJFRlVJQ0FnQUwxNjljSWZmL3lCaGcwYklqOC9IL3YyN2NQa3laT1JtNXVMcTFldkN1MVZwazAxMWF0WHJ5QVdpeXU3R1VSVWhXaHJhN01uRzFWN0wxNjhFSWJpK3VlZmYvRDI3VnVsdHZ2a2swL2c3dTZPa1NOSDF1ai8vNGxJZWRuWjJUaDM3aHk4dkx4dzVzd1pwZWNVYWRDZ0FRWU5Hb1NCQXdmQzJka1p0V3JWS3VlV0VxbFdiR3dzayttSTFKeElKR0pRbjVUQ0liYXFvT3ZYcitQWnMyY3dNRERBNE1HRGhlVTlldlNBcGFVbGNuSnloRjRhaFVsdXBMVzB0SEQrL0hsOC92bm4wTlhWQlFCb2FtcWlWNjllVXNHUjB0RFcxc2FvVWFNQUFFZVBIcFZaTDJuWHNHSERoT0JJV1VnQ01BOGVQSkFaWmlzek14T25UNStXS3Flc3ZYdjM0djc5K3pBeU1zS2xTNWVrZ2czbTV1Yll1blVyQmc0Y2lQejhmQ3hidGt4dUhiVnIxOGE2ZGV1RUNWTWxEeUlPSFRxRXdNQkE2T3ZyNDU5Ly9wR2F6OFBXMWhaSGpoeEJwMDZkNU5aNTRNQUJCQVFFb0ZtelpqaDkrclNRQ2FxaG9RRVBEdzlNbno0ZEFMQjU4K1lTdGFtbTRvMGFFYjJQZnhlb0pyQ3hzY0hVcVZOeDVzd1p4TWZIWThlT0hYQnhjU20yaDlTTkd6Y3djK1pNWVU0QUx5OHZaR1ptVmxDcmlhaXFrQ1RIVFpvMENWWldWaGcyYkJpT0hqMWFiSENrV2JObStQSEhIeEVjSEl6bno1OWo0OGFONk51M0wvOXZwV3BKUzRzRG9SQ3BPLzRkSUZWamdLUUNTWWJYY25WMWhiNit2ckJjVTFNVGJtNXVBSUE5ZS9iSWJMZHIxeTRBZ0p1Ylc1RVA0Rlhoczg4K0F3QmN2SGdSYVdscFV1c09IejRNb1BqaHRaVGw0T0FnQkM4a2RVdWNQbjBhV1ZsWjZOeTVNNW8yYlZxaWVpVjFlWGg0b0VHREJuTEx6Smt6QjhDN1NjdXpzckprMW84ZE8xYnVCS21TSUpHN3V6c2NIUjFsMW10cGFSVTViSmVYbHhjQTRJc3Z2cEI3STlLclZ5OEFnTCsvdjl6dGkycFRUV1ZvYUFoTlRjM0tiZ1lSVlJHYW1wb3dORFNzN0dZUXFaU0ppUWttVFpxRXk1Y3ZJeVltQm12WHJrVzdkdTBVYnBPYm13dHZiMis0dTd1amJ0MjYrT3l6eitEbjU4ZE1XcUlhcktDZ0FJR0JnZmpxcTY5UXYzNTk5T2pSQTMvKytTZFNVMU1WYmxlL2ZuMHNXTEFBUVVGQmVQVG9FUll2WG93V0xWcHd5RXFxOWhqWUl5TCtIU0JWVTU4bnJwVXNPenNiUjQ0Y0FmRHVZZmY3M04zZEFRQzNidDBTNXJlUXVIWHJGZ0FvbkVCZEZicDA2UUo3ZTN2OEgzdjNIaGRqL3Y0UC9EV2RxRVJFYldHZFdlUzRMTElyWXEzVGFxVW9JU3Fsbk5kNW5XSWRFdGE1NUJESkliS3NWY1N1UTloeS9KRFRDcTBRMFVIcGZKcVozeC85WnI3R3pOU2dtdWoxZkR4NjdNejlmczk5WDNPem1ibXYrMzFkK2ZuNU9IYnNtSFQ3NWN1WEVSY1hod1lOR3NES3lxclVqaWRKdGtqT2k4VCsvZnRseHQrSHBBSGgyeXRIM3RXcFV5Y0FSUmNaSGoxNkpEZmVwazBiaGErVE5IZFhWTEpNb243OStncTNTMnFPTDFteUJFMmJOcFg3a1NSV1hyMTZwZkQxeW1MNlhBa0VBaGdhR3FvN0RDS3FJQXdORFhsQmh6NXJabVptK1Bubm4zSHQyalhjdjM4Zml4WXRVbmd6eHR1eXM3T3hkKzllOU96WkUrYm01dGkwYVZPSkYweUo2TlB4NXMwYmJOeTRFZWJtNXVqY3VUUFdybDJMaElTRVlsOVRxMVl0akI4L0h1ZlBuMGRjWEJ4V3JseUpkdTNhOGQ5UStxendaanFpeW8wM3oxRlpZSUtrblB6eHh4L1NMNjAvL3ZnakJBS0J6TTgzMzN3am5TdFphU0tSbEpRRUFQamlpeS9LUEU1Sm91YnRNbHVTbFJOT1RrNmwrdUhhenM0Tyt2cjZ1SFhyRm1KaVlnQUFxYW1wT0hueUpIUjFkVEY4K1BEMzNtZHFhaXFBb2k4SHlsU3ZYbDM2T0RNelUyN2N3TUJBNGV1U2s1TUJBTWJHeGtyM3JlejhwS1dsQVFCZXZIaUIyTmhZdVo4WEwxNEFnTkxsOGNwaStweFZxVklGUmtaRy9QQkxWSWxwYW1yQ3lNaElXbGFTcURKbzBhSUZ2THk4OE9EQkExeTVjZ1ZUcDA0dDhUUGd2WHYzTUduU0pHa0pyeHMzYnBSVHRFUlUycTVmdnc1WFYxZVltWmxoOHVUSnVIZnZYckh6OWZUME1HTEVDSVNHaGlJaElRRitmbjc0N3J2dkt0WHFjNnBjZURNZFVlWEdtK2VvTFBCVFV6bDVOK2xSbkQxNzlzaVVTcEJjR0hxMzdGVlprSlRaT25ueUpMS3lzaUFXaXhFU0VnS0JRUERlL1VCS1VxMWFOV252Rk1rcWt0OS8veDM1K2ZrWU9uU29UQ0pEVmZyNitnQlE3QjJVYjU5SFJmMVVsUDJpbGZUL0tLN21kMDVPVHJGeG5UaHhBbUt4dU5nZlJTcnJMLzhxVmFyQTJOZ1lCZ1lHME5iV3JyVG5nYWd5RVFnRTBOYldob0dCQVl5Tmpaa2NvVXBMSUJCSTd4cVBqNC9IWDMvOWhiRmp4eGI3K1Nnckt3dmJ0bTFEeDQ0ZDBhMWJOK3pldlJ1NXVibmxHRFVSZllqczdHd0VCQVNnYytmTzZOU3BFM2JzMktHd0ZMQ0VscGFXdEI5UlltSWk5dTdkaTRFREIwcS9yeEI5N25nekhWSGx3NXZucUN5eHEwMDVlUG55SlU2ZE9nVUFPSHYyTEw3OTlsdUY4KzdkdTRkMjdkb2hMaTRPNTgrZmg2V2xKWUNpT3dtdlhidUdpeGN2d3NiR3BreGpiZDY4T1RwMzdveXJWNjhpTEN3TVptWm1pSStQUjgrZVBkR29VYU5TUDk3WXNXTVJHQmlJZ3djUFl2NzgrUjlWWGdzQVdyVnFoYWlvS0VSRlJXSG8wS0VLNTBqS1hlbnA2YUY1OCtZcTc3dGh3NGE0ZS9jdXJsNjlDbXRyYTRWenJsMjdwbkI3czJiTmNPM2FOZHk5ZXhmOSt2VlQrWmhVZElISXdNQ2dVcTZpSVNJaUFvcStFUGJwMHdkOSt2U0JyNjh2d3NMQ3NHM2JOcHc4ZVZMcGF5NWR1b1JMbHk1aDJyUnBHRHQyTE1hUEgxOWkyUzRpS2wvLy92c3Z0bXpaZ3NEQVFKVks1UFhvMFFNalJveUFyYTB0akl5TXlpRkNvb3BMY2pOZFptWW1jbk56VVZoWXlKNWNSSjhaZ1VBQUxTMHRWSzFhRmRXcVZlTk5zMVJtbUNBcEIzdjM3b1ZRS0lTWm1SbDY5T2loZExsejI3WnQwYTVkTzBSSFJ5TXdNRkNhSVBucHA1OXc3ZG8xQkFRRVlPclVxVXFiajc5TlUxTVRRcUd3Mk5VT3lvd2NPUkpYcjE3RmtTTkhwQ1VkUGlSaG9Vb01QWHIwUU9QR2pYSDc5bTFFUkVUZzNMbHphTml3SVhyMTZ2WGV4d01BR3hzYlJFVkZJU0FnQU5PblQ0ZXBxYW5jbkkwYk53SUFoZ3daQW0xdGJaWDMzYWRQSDl5OWV4YzdkdXpBakJrejVKYjFwcVNrd05mWFYrRnIrL2Z2ajJ2WHJtSHIxcTN3OVBTRXJxNnUzQnlSU0FTUlNBUXRMZjV2U1VSRVJJcFZyVm9WUTRjT3hkQ2hReEViR3d0L2YzOEVCQVFnSlNWRjRmelhyMTlqelpvMVdMTm1EZnIyN1FzUER3OE1HalNJbnplSTFDUS9QeDlIamh6QmxpMWJjTzdjdVJMbjE2bFRCeTR1TGhnM2Jod2FOMjVjOWdFU2ZVSjRNeDBSRVpVR2x0Z3FCNUx5V2tPSERpMnhGdXpiUFVBazVab21UcHlJK3ZYcjQ4MmJOK2pac3lkT25qd0prVWdFb09nRGRraElDQUlEQTJYMkkya1dmdlRvVVFELzF3TkRGZmIyOXREUzBzTHAwNmR4NGNJRkdCZ1lTRXRodlE5VlloQUlCSEJ5Y2dJQVRKOCtIU0tSNktONm5iaTd1Nk5SbzBaSVRVMUZuejU5RUJVVkpSMUxTVW5CaEFrVDhPZWZmOExBd0FDTEZ5OStyMzFQbkRnUlZhdFd4Y3VYTDlHdlh6L2N2WHRYT25ianhnMzA2ZE5IYVE4UkR3OFBHQm9hNHNHREJ4ZzRjQ0R1M0xrakhjdk56Y1dmZi82SnJsMjc0dVhMbCsvNWpvbUlpS2l5YXRLa0NYeDhmQkFmSDQrZ29DQllXRmdVTy8vVXFWTVlNbVFJR2pWcWhGOS8vVlZwVW9XSVNsOWNYQnptelp1SEw3LzhFdmIyOWlVbVJ5d3RMYkYvLzM0OGUvWU1LMWFzWUhLRWlJaUlxSXd3UVZMR29xT2pjZXZXTFFEQXNHSERTcHcvWXNRSWFHaG9JQ01qQTBlT0hBRlExQ2ZqMkxGak1ETXp3K1BIajlHdlh6L1VxRkVERFJvMFFJMGFOVEJzMkRBOGZ2eFlaaitTWTIzYnRnMG1KaVl3TXpOVE9XWmpZMk44Ly8zM1NFcEt3czJiTnpGczJERG82ZW1wL1ByM2pVR1NFTGwrL2JwTXd1UkRHQmdZNE5peFk2aFhyeDd1M2JzSEN3c0xHQmtab1g3OStqQXhNWUd2cnkrcVY2K093NGNQbzBtVEp1KzE3NlpObTJMTGxpM1EwTkRBNWN1WFlXNXVEbE5UVTVpWW1LQmp4NDVJU2tyQ2I3LzlwdkMxcHFhbTJMOS9QL1QwOUhEMjdGbTBhZE1HdFd2WHhwZGZmb2thTldyQTJ0b2FOMjdjZUs4VkxVUkVSRVJBMGFxU2tTTkg0cDkvL2tGMGREVEdqeCtQYXRXcUtaMGZIeCtQaFFzWG9rR0RCdmo1NTUveC9Qbnpjb3lXcUhLNWN1VUtiR3hzMExoeFl5eGZ2aHl2WHIxU09yZEdqUnFZUEhreTd0NjlpM1BuenNIZTNwNjExb21JaUlqS0dCTWtaVXl5ZXFSdTNicm8zcjE3aWZQcjFxMHJMYTMxZG1QM2R1M2E0ZmJ0MjVnL2Z6N2F0R2tEa1VpRWx5OWZvbDY5ZXZEMDlKUnJvTDU0OFdLNHVibWhaczJheU1qSVFMdDI3ZDRyYmttemRxRlErTUhOMlZXTm9VR0RCdEtTV3FYUjY2UjE2OWE0ZmZzMkZpNWNpTFp0MnlJdkx3L0p5Y2xvMnJRcHBrNmRpbnYzN3FGUG56NGZ0RzhuSnlkY3ZIZ1Jnd2NQaHBHUkVaS1NrbENsU2hWTW1EQUIxNjlmUjhPR0RaVyt0bCsvZnJoNTh5WmNYRnpRb0VFRHBLZW5JeVVsQlUyYk5vV25weWR1M3J3SkV4T1REM3pYUkVSRVJFVWxXLzM4L1BEaXhRdjQrdnFpVFpzMlN1ZG1aV1ZoN2RxMWFOU29FVnhkWGZIZ3dZTnlqSlRvOHlVV2kvSFhYMytoZCsvZTZOS2xDNDRjT1ZKc2J3UkpZL2JuejU5ai9mcjFhTldxVlRsR1MwUkVSRlM1Q2NUc1lrVVZRUHYyN1JFZEhZM2R1M2RqMUtoUjZnNkhpSWlJNkxNZ0Zvc1JHUmtKUHo4L2hJU0VJRDgvWCtsY2dVQUFXMXRiekowN0Z4MDZkQ2pIS0lrK0QwS2hFSWNQSDRhM3R6Zis5Ny8vRlR0WFQwOFBJMGFNZ0x1N096cDE2bFJPRVJJUkVSRlZIZ0lWZXpnd1FVSnFGeFVWQlFzTEMxU3ZYaDBKQ1FrZlZNNkxpSWlJaUlxWGxKU0VIVHQyWVAzNjlTWDJQZnZoaHg4d2QrNWM5T2pSNDRON3d4RlZGbmw1ZVFnS0NvS1BqdzhlUG54WTdOeFdyVnJCdzhNREkwZU9oS0doWVRsRlNFUkVSRlQ1TUVGQ253eDdlM3NjT0hBQWt5Wk53b1lORytUR216WnRxdEorSGoxNlZOcWhFUkVSRVgxMmNuTnpFUmdZQ0I4ZkgvejMzMy9GenUzV3JSdm16cDJMZ1FNSFFrT0QxWG1KM3BhUmtRRi9mMy84OXR0dlNFaElLSGF1bFpVVjVzeVpnejU5K2pEcFNFUkVSRlFPbUNDaENpMDdPeHQ2ZW5yWXRtMGIzTjNkb2Flbmg1aVlHTlN0VzFkdXJxcGZJUGhYbVlpSWlFaDFoWVdGT0hUb0VMeTl2UkVkSFYzc1hITnpjOHlaTXdmRGh3K0hscFpXT1VWSVZERWxKU1ZodzRZTjJMUnBFOUxTMHBUT0V3Z0VHREprQ0diUG5vMXZ2dm1tSENNa0lpSWlJaVpJcUVMVDBkR0JqbzRPc3JLeUlCQUlzSHYzYm1samVDSWlJaUlxUDJLeEdPSGg0Vml4WWdVdVhMaFE3TnhtelpwaDJiSmxzTFcxNVYzd1ZPa2tKQ1JneFlvVjJMNTlPM0p5Y3BUTzA5Yld4cWhSb3pCejVreDg5ZFZYNVJnaEVSRVJFVWt3UVVJVm1vbUpDVkpUVTlHNmRXc3NXYklFUC83NG83cERJaUlpSXFyMC92bm5IM2g3ZXlNME5MVFllWjA3ZDhiS2xTdlJxMWV2Y29xTVNIM1MwdExnNCtPRGRldldGWnNZMGRmWGg3dTdPNlpObTRaNjllcVZZNFJFUkVSRTlDNG1TSWlJaUlpSTZJUGN1blVMUGo0K0NBNE9obEFvVkRydmh4OStnTGUzTjlxM2IxK08wUkdWajl6Y1hHemF0QWtyVnF6QTY5ZXZsYzR6TWpMQ2xDbFRNR0hDQk5TcVZhc2NJeVFpSWlJaVpaZ2dJU0lpSWlLaWovTGZmLzloOWVyVjJMRmpCL0x6ODVYT2MzUjB4SysvL29wR2pScVZZM1JFWlVNb0ZHTDM3dDFZdEdnUm5qMTdwblRlbDE5K2lSa3pac0RaMlJuNit2cmxHQ0VSRVJFUmxZUUpFaUlpSWlJaUtoVlBuanpCd29VTEVSUVVCR1ZmSDdTMXRlSGg0WUg1OCtlalRwMDY1UndoMGNjVGk4WDQ4ODgvOGNzdnYrRGV2WHRLNXpWbzBBQmVYbDV3ZEhTRXRyWjJPVVpJUkVSRVJLcGlnb1NJaUlpSWlFclZyVnUzTUhmdVhCdy9mbHpwSEFNREE4eWNPUlBUcGsxRHRXclZ5akU2b2c5MzRjSUZ6Smt6QjVHUmtVcm5HQmtaWWY3OCtmRHc4RUNWS2xYS01Ub2lJaUlpZWw5TWtCQVJFUkVSVVptSWlJakE3Tm16Y2ZueVphVnpURXhNc0hEaFFyaTV1VUZMUzZzY295TlMzZTNidHpGMzdseUVoWVVwbmFPdnI0K2ZmLzRaTTJiTVFQWHExY3N4T2lJaUlpTDZVRXlRRUJFUkVSRlJtUkdMeFRoeTVBam16cDJMQnc4ZUtKM1h0bTFiK1BuNXdjTENvaHlqSXlwZVltSWk1c3laZzEyN2Rpa3RHNmVscFFWM2QzY3NXTEFBSmlZbTVSd2hFUkVSRVgwTVZSTWtHbVVkQ0JFUkVSRVJmWDRFQWdGc2JHeHc5KzVkK1B2N3c5VFVWT0c4VzdkdW9YdjM3bkJ4Y1VGeWNuSTVSMGtrU3lnVXdzL1BEeTFhdE1ET25UdVZKa2NjSEJ4dy8vNTliTnEwaWNrUklpSWlvczhZVjVBUUVSRVJFZEZIeThyS3d2cjE2N0Z5NVVxa3A2Y3JuRk9yVmkyc1hMa1N6czdPME5EZ3ZWcFV2cTVkdXdZUER3OWN1M1pONlp3ZmZ2Z0JLMWFzUUljT0hjb3hNaUlpSWlJcWJTeXhSVVJFUkVSRTVTNGxKUVdMRnkvRzVzMmJJUktKRk03cDJyVXIvUHo4MEw1OSszS09qaXFqMU5SVS9QTExML0QzOTFlNllxUno1ODd3OXZhR2xaVlZPVWRIUkVSRVJHV0JDUklpSWlJaUlsS2JtemR2d3NQREE1Y3VYVkk0cnFHaGdVbVRKbUhKa2lWc2ZFMWxRaVFTWWZmdTNaZzFheGFTa3BJVXpxbFRwdzVXclZxRjBhTkhROFh2MEVSRVJFVDBDV0NDaElpSWlJaUkxRW9rRWlFZ0lBQ3paOC9HNjlldkZjNHhOVFhGYjcvOWh1SERoL01DTlpXYVc3ZHV3ZFBURS8vODg0L0NjWUZBZ1BIangyUFpzbVdvV2JObU9VZEhSRVJFUkdXTkNSSWlJaUlpSXFvUWtwT1RNV2ZPSE96WXNVUHBIQ3NySy9qNSthRjU4K2JsR0JsOWJ0TFQwN0ZvMFNKczNMZ1JRcUZRNFp4T25UckIxOWNYblR0M0x1Zm9pSWlJaUtpOE1FRkNSRVJFUkVRVlNtUmtKRHc4UEhEcjFpMkY0N3E2dXZEeDhZR25weWVidU5ON08zNzhPTWFORzRjWEwxNG9IRGMwTk1UeTVjdmg1dVlHVFUzTmNvNk9pSWlJaU1xVHFna1NmdXNnSWlJaUlxSnlZV0ZoZ2V2WHIyUHQycldvVnEyYTNIaE9UZzRtVFpxRWZ2MzZJVDQrWGcwUjBxY29JeU1EYm01dUdEaHdvTkxraUpPVEUySmlZdURoNGNIa0NCRVJFUkZKY1FVSkVSRVJFUkdWdStmUG4yUDY5T2s0Y09DQXd2RWFOV3BnOCtiTkdERmlCSHVUa0ZJWExseUFrNU1USGo5K3JIRGMzTndjdnI2KytPNjc3OG81TWlJaUlpSlNKNjRnSVNJaUlpS2lDcXR1M2JvSURnNUdlSGc0NnRXckp6Zis1czBiakJ3NUVzT0hEMGRLU29vYUlxU0tMRGMzRnpObnpvU2xwYVhDNUlpK3ZqN1dyRm1ELy8zdmYweU9FQkVSRVpGU1hFRkNSRVJFUkVScWxaYVdoa21USm1IUG5qMEt4Ny80NGdzRUJBU2dmLy8rNVJ3WlZVUTNidHpBcUZHamNQZnVYWVhqMzM3N0xRSURBOUc0Y2VOeWpveUlpSWlJS2dxdUlDRWlJaUlpb2srQ29hRWhnb0tDRUJJU0FpTWpJN254bHk5ZllzQ0FBUmcvZmp3eU16UFZFQ0ZWQklXRmhWaTZkQ20rK2VZYmhja1JIUjBkK1BqNDROeTVjMHlPRUJFUkVaRkt1SUtFaUlpSWlJZ3FqSVNFQkxpNnV1TDQ4ZU1LeDVzMGFZTGR1M2ZEd3NLaW5DTWpkWXFKaVlHVGt4TXVYNzZzY0x4OSsvYll2WHMzMnJScFU4NlJFUkVSRVZGRnhCVWtSRVJFUkVUMHlURTFOVVZvYUNpMmJ0MEtmWDE5dWZIWTJGajA2TkVEcTFldkJ1LzErdnlKeFdKczI3WU5IVHAwVUpnYzBkRFF3THg1ODNENThtVW1SNGlJaUlqb3ZYRUZDUkVSRVJFUlZVaXhzYkZ3Y25MQ1AvLzhvM0RjeHNZR08zZnVSUFhxMWNzNU1pb1AyZG5aOFBUMFJHQmdvTUx4WnMyYVlmZnUzZWphdFdzNVIwWkVSRVJFRlIxWGtCQVJFUkVSMFNldFNaTW1pSWlJZ0xlM043UzF0ZVhHRHg4K2pFNmRPdUhPblR0cWlJN0swc09IRDlHdFd6ZWx5WkdKRXlmaXhvMGJUSTRRRVJFUjBVZmhDaElpSWlJaUlxcndvcU9qTVd6WU1EeDQ4RUJ1VEU5UEQxdTNib1dqbzZNYUlxUFNkdmp3WVl3ZE94YnA2ZWx5WTNYcjFzWE9uVHZ4L2ZmZnF5RXlJaUlpSXZwVWNBVUpFUkVSRVJGOU50cTFhNGVyVjYvQ3hzWkdiaXc3T3hzalI0N0V4SWtUa1plWHA0Ym9xRFFVRkJSZ3hvd1pHRHAwcU1Ma3lQZmZmNDhiTjI0d09VSkVSRVJFcFlZclNJaUlpSWlJNkpNaEZvdXhaczBhekprekIwS2hVRzY4UzVjdUNBa0pRZjM2OWRVUUhYMm9GeTllWVBqdzRiaDQ4YUxjbUVBZ3dJSUZDN0J3NFVKb2FtcXFJVG9pSWlJaSt0U291b0tFQ1JJaUlpSWlJdnJrUkVSRVlOaXdZVWhNVEpRYnExMjdOdmJ2MzQ4K2ZmcW9JVEo2WCtmT25ZTzl2VDFldlhvbE4xYXJWaTNzM2JzWC9mcjFVME5rUkVSRVJQU3BZb2t0SWlJaUlpTDZiRmxhV3VMR2pSdm8zcjI3M0ZoeWNqTDY5dTJMZGV2V3FTRXlVcFZZTE1icTFhdlJ1M2R2aGNtUnpwMDc0My8vK3grVEkwUkVSRVJVWnBnZ0lTSWlJaUtpVDVLWm1Sbk9uajJMS1ZPbXlJMkp4V0pNbXpZTlU2Wk1VVmlLaTlTcm9LQUE3dTd1bURsekprUWlrZHk0cDZjbkxseTRnQVlOR3FnaE9pSWlJaUtxTEZoaWk0aUlpSWlJUG5uQndjRndkWFZGVmxhVzNKaTF0VFgyN2RzSFBUMDlOVVJHNzBwUFQ4ZXdZY053OHVSSnVURTlQVDFzM2JvVmpvNk9hb2lNaUQ0bFlyRVltWm1aeU0zTlJXRmhJWGg1aTRqby9RZ0VBbWhwYWFGcTFhcW9WcTBhVkt4STljbGdEeElpSWlJaUlxcFU3dDI3QjJ0cmF6eDY5RWh1ckhQbnpqaDI3QmhNVEV6VUVCbEp4TWZIWStEQWdiaDE2NWJjV1BQbXpYSDQ4R0cwYnQxYURaRVIwYWNrTHk4UGFXbHBYQ0ZJUkZSS05EVTFZV2hvaUNwVnFxZzdsRkxEQkFrUkVSRVJFVlU2eWNuSkdEeDRNS0tpb3VUR0dqWnNpT1BIajZObHk1WnFpSXh1M3J5SmdRTUg0c1dMRjNKanZYdjN4dSsvLzQ0YU5XcW9JVElpK3BUazVlVWhKU1ZGM1dFUUVYMldqSXlNUHBza0NadTBFeEVSRVJGUnBWTzdkbTJjUG4wYWRuWjJjbU54Y1hHd3NMQkFSRVNFR2lLcjNNTER3L0hkZDk4cFRJNk1IVHNXeDQ4ZlozS0VpRW9rRm91UmxwYW03akNJaUQ1YmFXbHBsYTVrSVJNa1JFUkVSRVQwV2RIVjFVVndjREJtenB3cE41YVdsb2ErZmZ0aTM3NTlhb2lzY3RxNmRTc0dEUnFFek14TXViRmZmLzBWTzNic2dJNk9qaG9pSTZKUFRXWm1Kc3RxRVJHVklhRlFxUEF6MitlTUNSSWlJaUlpSXZyc2FHaG93TWZIQjVzM2I0YUdodXpYbnZ6OGZEZzZPc0xIeDBkTjBWVU9ZckVZYytmT2hidTd1OXdGVFIwZEhlelpzd2Z6NTgvLzdCcUNFbEhaeWMzTlZYY0lSRVNmdmNyMnU1WTlTSWlJaUlpSTZMTVdHaHFLNGNPSEl6czdXMjdNeThzTEN4Y3U1RVg2VWlZU2llRGg0WUd0VzdmS2pkV3NXUk5Iamh5QnBhV2xHaUlqb2s5WlFrSkNwU3Y5UWtSVTNnUUNBVXhOVGRVZHhrZGpEeElpSWlJaUlpSUFnd1lOd3ZuejUvSEZGMS9JalhsNWVXSCsvUG04NEZhS2hFSWhYRnhjRkNaSEdqVnFoTWpJU0NaSGlPaUQ4SGMxRVZIWnEyeS9hNWtnSVNJaUlpS2l6OTdYWDMrTlM1Y3VvV1hMbG5Kank1Y3Z4Nnhac3lyZGw4R3lVRmhZaUZHalJtSFhybDF5WTEyNmRNR2xTNWZ3MVZkZmxYOWdSRVJFUkVRS01FRkNSRVJFUkVTVlFvTUdEUkFSRVlGMjdkckpqYTFldlJwVHAwNWxrdVFqNU9mbnc5N2VIdnYzNzVjYjY5dTNMODZjT1FOalkyTTFSRVpFUkVSRXBCZ1RKRVJFUkVSRVZHblVxVk1IWjg2Y3dkZGZmeTAzdG1IREJuaDRlRUFrRXFraHNrOWJYbDRlYkcxdDhmdnZ2OHVORFJvMENFZVBIb1dlbnA0YUlpTWlJaUlpVW80SkVpSWlJaUlpcWxScTFhcUZ2Ly8rRzEyN2RwVWI4L2YzaDZ1cks0UkNvUm9pK3pUbDVPVEEydG9heDQ0ZGt4dXpzYkhCNzcvL2pxcFZxNm9oTWlJaUlpS2k0akZCUWtSRVJFUkVsWTZob1NGT25UcUZiNy85Vm01czU4NmRHRE5tREpNa0tzakt5c0tnUVlOdzh1Ukp1VEY3ZTNzRUJ3ZERSMGRIRFpFUkVSRVJFWldNQ1JJaUlpSWlJcXFVREF3TUVCNGVqbDY5ZXNtTjdkbXpCNTZlbnV4SlVvemMzRno4K09PUE9IUG1qTnpZNk5HanNXZlBIbWhyYTZzaE1pSWlJaUlpMVRCQlFrUkVSRVJFbFphK3ZqNUNRMFBSdDI5ZnViR3RXN2RpNGNLRmFvaXE0aXNzTElTRGd3UE9uajByTiticTZvcWRPM2RDVTFOVERaRVJFUkVSRWFsT0lPWXRVVVFWa2xnc1JtWm1Kbkp6YzFGWVdNaTdGNG1vVWhBSUJORFMwa0xWcWxWUnJWbzFDQVFDZFlkRVJKVkVibTR1YkcxdEVSWVdKamUyZnYxNlRKNDhXUTFSVlV4aXNSaXVycTRJQ0FpUUcvUDA5TVRHalJ1aG9jRjc4WWlvOUwxNDhVTGRJUkFSVlFwbVptYnFEdUdqQ1ZTOG9NQUVDVkVGbEplWGg3UzBOTmE5SnFKS1RWTlRFNGFHaHFoU3BZcTZReUdpU2lJM054Y0RCZ3hRdUNwaXo1NDljSFIwVkVOVUZjL3MyYlBoNCtNanQ5M1QweE9iTm0xaWNwdUl5Z3dUSkVSRTVhTXlKVWg0V3c5UkJaT1hsNGVVbEJRbVI0aW8waE1LaFVoSlNVRmVYcDY2UXlHaVNxSnExYXI0NDQ4LzBMRmpSN214TVdQR0lEdzhYQTFSVlN3K1BqNEtreU1PRGc3WXVIRWpreU5FUkVSRTlFbGhnb1NvQWhHTHhVaExTMU4zR0VSRUZVcGFXaHJMREJKUnVhbGV2VHBPbkRpQlpzMmF5V3d2TEN6RTBLRkRjZW5TSlRWRnBuNDdkdXpBN05tejViYjM2OWNQdTNidFlsa3RJaUlpSXZyazhCTXNVUVdTbVpuSmxTTkVSTzhRQ29YSXpNeFVkeGhFVklrWUd4dmoxS2xUTURVMWxkbWVuWjJOZ1FNSDR0NjllMnFLVEgyT0hEa0NOemMzdWUwV0ZoYjQvZmZmb2FPam80YW9pSWlJaUlnK0RoTWtSQlZJYm02dXVrTWdJcXFRK1B1UmlNcGJ3NFlOY2VyVUtSZ2FHc3BzZi8zNk5mcjE2NGRYcjE2cEtiTHlkK0hDQlRnNE9FQWtFc2xzTnpjM1IyaG9LUFQwOU5RVUdSRVJFUkhSeDJHQ2hLZ0NLU3dzVkhjSVJFUVZFbjgvRXBFNm1KdWJJeXdzRExxNnVqTGJuejE3aHFGRGh5SS9QMTlOa1pXZnVMZzQyTmpZeVBXRGF0U29FVTZlUEltYU5XdXFLVElpSWlJaW9vL0hCQWxSQmNJYSswUkVpdkgzSXhHcGk0V0ZCUTRkT2dSTlRVMlo3Zi84OHc4bVRwejRXZjkreXN6TWhMVzFOWktUazJXMm01aVk0TlNwVXpBek0xTlRaRVJFUkVSRXBZTUpFaUlpSWlJaW9tSU1HREFBdnI2K2N0dTNiZHVtY1B2blFDUVNZZlRvMGJoMTY1Yk1kajA5UFp3NGNRSk5telpWVTJSRVJFU2ZoNnlzTEJRVUZKVEp2aE1URTh0a3Y1K3FSNDhlNGU3ZHUyVzIvK1RrNURMcktaeWVuczZlbkdXTUNSSWlJaUlpSXFJU3VMbTVZY0tFQ1hMYnAweVpnck5uejZvaG9ySzFlUEZpSERseVJHNTdVRkFRT25Ub29JYUlpSWlJeW82SGh3ZWNuWjJSbnA0dXMzM2d3SUg0OHNzdnBXVTF4V0l4dG0zYkpqZnZRelJ2M2h4TGx5Nzk0TmR2MnJRSmh3NGRrdHRlV0ZpSTd0MjdvM2Z2M25KajhmSHg4UFQwUkh4OGZMSDcvdlBQUDJGdWJvNWR1M1o5Y0h3VmliT3pNL3IyN1ZzbSs5Ni9mejhzTEN5d1pzMmFNdGwveTVZdE1XREFnRExaTnhYUlVuY0FSRVJFUkVSRW40SzFhOWZpM3IxN01na1JvVkFJT3pzN1hMMTZGWTBhTlZKamRLVW5KQ1FFUzVZc2tkdStlUEZpMk5qWXFDRWlJaUtpc3BPUmtZSHc4SERVcVZNSEJnWUdNbU5Db1ZCbVpjRHAwNmZoNWVVRmYzOS9iTml3QVJZV0ZqTHpDd29LY1BIaVJaV1BIUjhmcjlLTkZ0MjdkNGVPam83MCtldlhyeEdlc2hmR0FBQWdBRWxFUVZRWUdJaVhMMStpb0tBQURnNE8wckhvNkdoa1oyZkQzTnhjWmgrRmhZWHc5UFRFOWV2WDhjMDMzMkRNbURGS2o3ZHAweWFrcHFZaUpDUUVkbloyME5mWEJ3RFVyVnRYNWZjR0FEVnIxc1NkTzNla3ozdjA2UEZlcjFmbS9QbnpBSURqeDQrcnRMb2lJeU1EQUhEdzRFR1Y5ajlzMkRDVlkybmJ0aTN5OC9PeGFkTW05T25UQngwN2RsVDV0VlF4TUVGQ1JFUkVSRVNrQW0xdGJZU0VoS0J6NTg1NC9QaXhkSHRLU2dxc3JhMFJHUm1KYXRXcXFUSENqM2ZqeGcwNE9UbkpiYmV6czhPQ0JRdlVFQkVSRVZIWkNnME5SWDUrUG43NjZTY0lCQUtaTVpGSUJBRFEwQ2dxd3RPblR4K3NYYnNXYytmT3hmRGh3ekZ6NWt4TW5qeFpPajgxTlJValI0NVUrZGpoNGVFSUR3OHZjZDYxYTlkZ2Ftb3FmVjZyVmkzczM3OGZQLzMwRTJiTm1nVmRYVjM4OU5OUEFJQ0lpQWdBZ0pXVmxjdytac3lZZ2V2WHI4UE96cTdZNU1pWk0yZHc5KzVkTkd2V0REZHYzb1NMaXd1Q2dvS2dyYTBOVjFkWHVmbW5UNS9HNDhlUFlXdHJDME5EUTVreFBUMDltZWV4c2JFbHZ0ZjNzWFRwVWp4NThrVGwrZE9tVFZOcDN2c2tTRnEzYmcxUFQwOEVCQVFnTmpaVzVRVEozMy8vamNqSVNKWG1wcVNrS0x4NTVWMExGeTVVYVg4a1N5RCtuTHNLRW4xaVhyeDRvZTRRaUlncUxEWURKcUtLNHM2ZE8raldyWnZjSFl1MnRyWTRlUENnM01XVlQwVlNVaEsrL3ZwclBIdjJUR1o3Ky9idGNmSGlSZW5kbzBSRTZzTHZ6RlFXK3ZYcmg5dTNiK1BzMmJObzNyeTV6Rmp2M3IxeC8vNTlQSHYyVEpva0FZcFdhVGc1T2FHZ29BQm56cHlCaVlrSmdLSVZKMi9mUkZFY1MwdEwyTnJhWXRLa1NTWE9iZGl3SWJTMDVPOXp2M0xsQ2thUEhvMmxTNWZDMXRZV0FOQ3paMDg4ZmZvVXQyN2RrdDY0RVJzYmkwR0RCcUY5Ky9ZSUNncFN1QytnS0NIVXQyOWZQSDc4R0ZGUlVWaStmRGxDUWtJd2VQQmcrUHI2S3Z5TTA3OS9mOFRFeE9EQmd3ZEs5eXRSdDI1ZHRHclZDbi85OVpmQzhSNDllaUEyTmhiUG56OVhhVndvRkVLVlM5dFdWbGFJalkxVk9aa2llUitTNDVVbVNleExsaXlCdjc5L21leTdOSHdPMzc4RktuNG81d29TSWlJaUlpS2k5MkJ1Ym82OWUvZmlwNTkra3ZsU2Z1alFJV3pkdWhYdTd1NXFqTzdEaUVRaU9EazV5U1ZIakkyTmNmVG9VU1pIaUlqb3N4UVpHWW5idDIramMrZk9jc2tSQU1qTHk0T21wcVpNY2dRQTJyVnJoOURRVUR4NzlreWFIQUVBVFUxTk5HM2FGTW5KeVVoTFMvdm8rR3JVcUlFNmRlckliRnUrZkxuTWMydHJheng0OEFETGx5OUhkblkySGo1OENCTVRFMnpZc0VGbVhxOWV2VkN6WmszNCtQaEl0elZyMWd4MmRuYlM1OEhCd2ZqMzMzOHhZY0lFR0JzYnc5dmJHM2Z1M01HZmYvNkp4bzBiWStiTW1UTDdMQ3dzUkV4TUROcTNiMTlpY3FRc2FHcHFTaDgvZXZSSTZieUNnZ0lBUUZ4Y25OSTVUWnMyVlRyV3BFbVQ5dy91SFUrZlBwWEdBUlN0OWxCbHhVZmR1blhScEVrVGFWa3hLbjFNa0JBUkVSRVJFYjJud1lNSFkrblNwWmczYjU3TTlxbFRwNko3OSs1eWRiOHJ1clZyMStMRWlSTXkyN1MxdFhINDhHRjgrZVdYYW9xS2lJaW9iUG42K2dLQTBwSlR1Ym01cUZLbGlzS3hldlhxb1Y2OWVnckhObTdjaU8zYnQ1ZDQvRU9IRGlsc3RDNHhac3dZTEZ1MlRHYmI1czJiUzl6dnExZXZWSnJYdTNkdmFZSWtPVGtaUzVjdVJaMDZkZURzN0l3elo4N0F5c29LVzdac1FiOSsvYkJ1M1RxMGF0VUtWNjVja2I0K016TVRlWGw1ZVBQbURSWXRXaVN6NzYrLy9ocURCdzh1TVliU1ltbHArVkZ6aWx0OThYWnlvckN3VUdFeVNDd1dJelkyRmpvNk9nby9PNVhGYWhRcUhVeVFFQkVSRVJFUmZZQzVjK2ZpMHFWTE9IYnNtSFJiYm00dTdPM3RjZVhLRmJtNjJ4WFYxYXRYTVhmdVhMbnRHelpzUVBmdTNkVVFFUkZSK1JHTHhRZ05EVVZJU0FpaW82T1JscFlHZlgxOXRHN2RHak5tekVDWExsMmtjL1B5OGhBVUZJU3dzRERFeE1RZ096c2J0V3ZYUnRldVhlSG01b2EyYmR2SzdWL1MxUHJRb1VQbzFxMmJ5dU52YjIvU3BBbFdyVnFGVTZkTzRjMmJONmhidHk1c2JHd3djZUpFaFJmdlB6Yk91blhyd3R2YkcrZk9uVU5PVGc1YXRHaUJhZE9tNFljZmZuaWZVMXNxNXlFK1BoNGJOMjVFUkVRRUVoSVNVS1ZLRlRScjFneXVycTRZTW1TSXpENXljbkt3ZGV0V0hEMTZGSEZ4Y2REUjBVR2JObTNnN095TS92Mzd5eDN6NHNXTDBnYnBnd1lOZ3B1Ykc4TEN3b3FOdnppS0xyQVhkOUc5YnQyNmNIVjF4ZUxGaTkvcm1NcjJHUnNiQ3lzckt6UnUzQmluVDUrV1cvVlNrcmx6NStMTm16ZllzR0VEVnE5ZWpZTUhEeUk4UEJ5dFdyWENva1dMY1Bic1dYejc3YmR3YzNPVGUrMzkrL2R4Ly81OW1XMVpXVm5sbWlBQm9QUjhGbGU2YTlHaVJTb2xzd0RnanovK3dOS2xTekYrL0hnNE9qcENWMWRYT3BhZG5RMUxTMHMwYTlZTTU4NmRVMmwvenM3T09IbnlaSW56WW1OalMvdzdXSnJsdFNvYkpraUlpSWlJaUlnK2dFQWdRRUJBQU5xMWF5ZFRGLy91M2J1WVBuMDYvUHo4MUJpZGF0TFQwMkZ2Ynk5VDhnRW9hc3IrS1pZS0l5TEZ4R0l4UkNJUkNnc0xVVmhZaUlLQ0FvV1BQK1M1U0NTUzdsOHNGc3M5THMweFJSZG1QMFptWmliYzNkMmxGek9yVktrQ0V4TVRwS2FtSWpJeUVoY3ZYcFFtU0o0L2Y0NVJvMFloSmlZR0FGQzllblVZR1JuaDFhdFhPSExrQ0k0ZVBZcGx5NVpoOU9qUnBScmp5NWN2TVhueVpDUWtKTURFeEFRNk9qcUlpNHZEYjcvOWhxaW9LQVFIQjh2Y3pmNnhjY2JGeGNIZDNSMFpHUmt3TWpKQ2VubzZidCsrRFJjWEZ3UUdCcUozNzk2bCt2NktjL1BtVGRqYjJ5TWpJd05hV2xxb1U2Y09Nak16Y2ZQbVRadzZkVW9tUVpLUWtBQUhCd2M4ZlBnUUFvRUFYM3p4QlRJek14RVpHWW5JeUVoTW5qd1pzMmZQbHM0WGlVUXlGOUsxdExUUXBVc1h1WVRUeFlzWGtaaVlpSUVEQitMOCtmUEl5TWlBalkyTnl1K2h1TEpQQUpDV2xsYmlIRldJUkNMTW1UTUhoWVdGV0xodzRYc25SM2J0Mm9Yang0L0QwdElTUTRjT1JhZE9uUkFTRW9LRkN4ZmkwS0ZER0RWcUZFYU5HaVdkYjJkbmgzWHIxZ0VBTWpJeWtKT1RBMk5qWStsNGNSZno3OTI3VitMRmZsVVNVb29vTzUrU3p6bUt4b29yaGJadDJ6Yms1dVpLbjFldlhoMVZxMWJGb2tXTHNHSERCa3lhTkFsT1RrN1EwZEdSem5tNzdGZHgrd0tLK3Q4MGJOaXcyUGZrNys4UFEwTkREQjgrdk5oNTlPR1lJQ0VpSWlJaUl2cEF0V3ZYeHQ2OWUyRmxaU1hUajJUTGxpM28wNmNQaGc0ZHFzYm9paWNXaXpGKy9Iajg5OTkvTXRzYk5teUliZHUyZmJMTjVva3FDckZZakx5OFBHUm5aeU1yS3d2WjJkblN4N201dWNqTHkxUDY4N0hqZVhsNWNrbU56MEZwSjBnbVRweUljK2ZPd2NEQUFFdVhMc1hnd1lPaG82TURvVkNJZi83NUJ4a1pHUUNLTHE2T0dUTUdNVEV4YU5Tb0VkYXNXU05Obkx4Ky9Sb3JWNjdFbmoxN01HL2VQSHoxMVZmNDVwdHZTaTNHSlV1V29GbXpaamg4K0REcTE2K1B3c0pDQkFZR3dzdkxDMUZSVVFnSUNKQ2VsOUtJYytuU3BSZ3dZQUM4dkx5Z3I2K1B4NDhmdzhIQkFjK2VQWU8zdDNlNUpram16WnVIakl3TVdGbFpZZjM2OWFoVnF4YUFvaHNSL3YzM1grbTh3c0pDdUxxNjR1SERoK2pSb3dkV3JWcUZldlhxUVNRUzRmZmZmOGVNR1RPd1ljTUc5T3paVTNvK0FnSUNjTy9lUFpuanViaTR5TVV3Y09CQUpDWW1ZdDI2ZGVqWHJ4OHlNakt3Y2VOR2xkOURTV1dmU2lxeDlhNTMrNDlJUEgzNkZKR1JrYWhkdXphaW9xSVFGUldsOGo1TlRFd2dGQXBSdlhwMXJGbXpCZ0RRb0VFRDJOcmFJamc0R0pjdlg1WlpTZld1QlFzV0lDUWtST1VWRElhR2hncFg5QUJBYUdnb01qSXk0T0RnVU95NE1pV2RUMVhLY0wydFJZc1dNcyt0ckt6UW8wY1BCQVlHWXRXcVZmRHk4c0xKa3lkeDZOQWhDSVZDQUVVbFNsWFpGd0FNR3phc3hCajgvZjFoWkdTa1VyOFMrakJNa0JBUkVSRVJFWDJFbmoxN1lzR0NCVml5WkluTWRsZFhWM1RxMUFrTkdqUlFVMlRGMjdWckYvYnYzeSt6VFV0TEN3Y09IRUNOR2pYVUZCVlIrUktMeGNqTnpVVjZlam95TWpLUW5wNHVmZnh1VXVQZHh5V05aMmRuUXlRU3Fmc3RraEtuVDUvR1gzLzlCUzB0TGV6YnR3OGRPM2FVam1scWFxSkhqeDdTNXlFaEliaDM3eDZxVmF1R0F3Y095TnpkWHF0V0xheGN1Ukl2WDc3RTMzLy9qZDkrK3czQndjR2xGbWZWcWxVUkdCZ29MZVdqcGFVRkZ4Y1h4TWJHSWpBd0VMdDI3WkltU0VvanpvWU5HMkxseXBYU0ZRaU5HalhDckZtek1HblNKTnk3ZHc4cEtTa3dNaklxdGZkWG5MdDM3d0lBeG80ZEswMk9BRURyMXEzUnVuVnI2Zk1qUjQ3ZzVzMmJhTmFzR1hidDJpVmRCYUtob1FFN096dEVSMGRqNTg2ZENBd01SSmN1WFJBYkc0c1ZLMWJBd01BQTJ0cmFlUDM2dGRJWVVsSlNvS09qODhGbE0wdTd4RlpKZlVXU2s1TlY2ajN5dGxhdFd1SFVxVlBvMUtrVFRFMU5wZHNuVEppQTc3Ly92dGpreUljd016UEQ2dFdyRlk1ZHVYSUZHUmtaSlk0cjR1cnFpcTVkdXlwTXZoUlhZdXZFaVJPNGRPbFNzVEUvZVBBQW9hR2hjSFoyaHFHaElWeGNYR0J0YlkybFM1ZEtWM1prWjJjRHdDZFRZcFgrRHhNa1JFUkVSRVJFSDJuQmdnVTRlL1lzTGx5NElOMldscGFHa1NOSElpSWk0cjFMWFpTMW1KZ1lUSnc0VVc3N2loVXJTdlhPWjZLeUloYUxrWkdSZ2RUVVZMeDU4MFpoZ3FPa3g1TG5oWVdGNm40N3BBWUhEaHdBQUZoYlc4c2tSeFNSOUpxeXM3TlRXdnJIMmRrWmYvLzlONktpb3BDVGt5UFRtK0JqakJvMVN1RytIQndjRUJnWWlDZFBuaUF4TVJIR3hzYWxFcWU5dmIzY3YxbmZmdnV0OVBHelo4L0tMVUZpYkd5TTU4K2Y0K2pSbzdDMHRGUmF1dWpJa1NNQWlsYUFLT3JKMHFOSEQremN1UlBYcmwwREFIaDdleU0zTnhmTGxpMkRyNit2MGdSSlRrNE80dVBqRmQ3NXI2cVNTa1Z0Mzc1ZDVmNFhnSHpDNWZUcDAzQnhjWUd1cmk2T0h6K09SbzBheWIwbU16TVR2WHYzUmtwS0NrSkNRdENoUXdlRit3NE5EVVZvYUtqY2RrbFQ5djc5KzZOejU4NHF4L291eVFxTHQxZmNsb2JseTVkTGswSWxuY3ZpL2p5eXNyS1VKbWJXclZ1SG8wZVB3cy9QRDQ2T2pwZ3dZUUxxMUtrakxUTUdGSlV0QlFBREF3T1Y0bjZmTW1LcTlDQUJnSHIxNnVIeTVjc3E3NWVLTUVGQ1JFUkVSRVQwa2JTMHRMQjM3MTYwYTljT3FhbXAwdTBYTDE2RXI2K3Z3bVNFdWdpRlFqZzdPMHZ2ZEpUbzM3OC9mdjc1WnpWRlJaV1JXQ3hHZG5ZMlhyOStqZFRVVk9tUEtzL1QwdEtrRjl1SVBzVDE2OWNCcUZaeVI3S1NvYmc3NmR1MWF3ZWdxTnhUWEZ3Y1dyWnNXUXBSUXVsK21qVnJKbjM4NHNVTEdCc2JsMHFjaXZvaHZKMFF5Y25KVVRuMmorWHA2WWw1OCtiaDBLRkRpSTZPaHF1cksyeHNiT1R1MEw5OSt6WUFZTzNhdFFyN2YwbjZQaVFsSlFFQXZ2bm1HMmhwYWNIZTNoNit2cjVLajMvbnpoMkl4ZUtQU3BCRVJFUW9IYk8wdElTdHJTMG1UWm9rczEwa0VpRW9LQWlqUm8xQ3pabzFsYjQrTkRRVWt5Wk5nbGdzaHArZm44TGtDQUJVcTFZTmZuNStzTEd4Z1lPREE3WnUzU3F6UWtyQzM5Ky8yUGRTdjM1OWhRa1NvVkNvMG8wZ2tsSi9pcEpZSDJQSWtDRXlLNG9VV2J4NE1WNjllcVgwejl2VDA3UFkxNjlmdng1ZHUzYkZwazJic0czYk51emR1eGZqeG8zRHJGbXpwSE1TRXhNQlFPVUVZa205M2g0K2ZJZ3paODRBS0ZvTjVlTGlVdUo1TmpRMFZPbllKSXNKRWlJaUlpSWlvbEpRdjM1OUJBUUV5RFNOQllBNWMrYmd4eDkvckRDbHRueDlmUkVaR1NtenpkVFVGSUdCZ1JWdXBRdDlXdkx6ODVHVWxJU2twQ1FrSmlZcWZKeVVsSVRYcjE5TGt4NmZTMitNc3FDcHFZa3FWYXA4MEkrT2pnNjB0YldocGFVbC9hL2twN2puN3p0WFUxTVRHaG9hME5EUWdFQWdrUDY4L1Z6Vk1WWG1KU1FrbE5yNVRVbEpBUUNaeHRMS3ZIbnpCa0R4RngrclZhc21mWnlWbGZXUjBmMmZxbFdyS3R6K2RtTjJTYkt3Tk9KOGU3OFN5bFp1bExVeFk4YWdUcDA2V0xac0dSNCtmSWpaczJkajJiSmxtRFJwRXR6ZDNhVnhTZTdjZi9YcVZiSDd5OC9QQndEWTJ0cGl4SWdSSlI3LzNMbHpBSUJ1M2JxOWQreFRwa3pCMkxGalMyekFiV2hvaUtaTm04cHM4L2YzUjBCQUFESXpNL0hiYjcvSnZhYXdzQkJyMXF6QnhvMGJvYW1waWMyYk42Tm56NTdGSHFkang0N1l2SGt6UEQwOTRlam9DR2RuWjB5ZlBoM1ZxMWVYemxGV0RteldyRm5ZdTNjdk9uWHFwSEE4TXpOVDZkL1R0MGx1ekZCMWhZV3FXclpzV1dKQ2NzMmFOWGoxNmhXc3JhMFZqcGVVSU5IVzFzYm8wYVBoNE9DQTdkdTNZLzM2OVhMSndyaTRPQUJGcXpoVVVWeFBrV2ZQbm1ISWtDSFExOWVIdGJVMTl1M2JoN1p0MjhMR3hrWnU3c1dMRjFHblRwMlBTdVJWZGt5UUVCRVJFUkVSbFpLZmZ2b0pvMGFOUWxCUWtIUmJWbFlXeG84ZmorUEhqNnU5OFhsY1hCem16cDBydHowZ0lBQjE2dFJSUTBSVWtZbEVJaVFuSnlNaElRR3ZYcjBxTWZraHVUajd1UklJQk5EVDA0T2VuaDcwOWZVVi9sZlZzYXBWcTVhWTVGRFhSZW5Lb2txVktpZ29LQ2kyNGJPRXJxNnV0RHliTXBtWm1kTEhpaTRBSytwSG8wcDVOMlhsaUNTcklRQklWeG1VUnB4bDdYM1B3OENCQTlHdlh6K2NPblVLMjdkdng2VkxsN0JzMlRJOGVQQkFXdDVJOHI3MzdObURYcjE2bFJoRGNhc3kzaVlwV1ZaUzh1RnRlWGw1T0hqd0lJQ2lQN3Z6NTg5RExCWkRMQlpESkJKQkpCSkpId05BZEhRME5tellBSkZJaE1MQ1FnaUZRcVNtcGtJZ0VPRGd3WU13TURDUTZYRjI1ODRkeko0OUd6ZHYzb1NXbGhaYXRteUpXN2R1NGRhdFd5ckZaMjV1anVqb2FHemZ2aDBIRGh5QWpZME5CZ3dZZ083ZHV5djhqUExtelJzY1Bud1lGaFlXYU5PbWpjSjl4c2ZIcS9RWlF2SnZ4SVVMRjBvc0Y2VnErU2x6YzNPWmxic2xLVzYvKy9mdmwvWm1PM1hxbE1KVktkcmEydkR3OE1EdzRjUGx5dFBkdUhFRGdPSm03Ty9qMGFOSEdERmlCSktTa3JCanh3NTA3OTRkSjArZXhNcVZLOUcvZjMvcGNiT3lzckJpeFFyczJyVUxqUm8xUW5oNE9QVDE5VC9xMkpVVkV5UkVSRlNxY25KeVVMVnExUkl2QUJVVUZFQmJXL3Vqai9mbXpSdWxqV1JGSWhFU0V4UHh4UmRmZlBSeGdLSVBLam82T3ZqeXl5OUxaVjk1ZVhrbExnWCtVTW5KeWFoWnMyYVpmTEZPVDArSGhvYUd6TjFuUktWSm1KR0I1K3ZXNFhWb0tISWZQNGF3Rk8vQ0pDb1A3Z0RjMzIzUWVmNDhJaXZJNzgyVEFQQnVmRU9INGg5MUJFT2ZEUDMvLzlPd3VFbmwxSmcyRjhCemtRZ1hoRUxzTHl4RWxwSUx5QUtCQUFZR0JxaGV2YnJLLzVVOE5qQXdRTFZxMWVTU0d1cE9jbExwYWRLa0NhS2pvM0hseWhVTUdEQ2cyTG5ObXpmSDlldlhjZjM2ZFF3Y09GRGhIRW1aSjExZFhUUnAwa1M2WFY5ZkgxbFpXZElWSzIrTGo0OHZNYzRYTDE0bzNDN3BwNkdycXl0ZG9mZ3hjWmExanprUG1wcWE2TisvUC9yMzc0K2RPM2RpL3Z6NUNBa0p3WXdaTTFDdlhqMDBidHdZMGRIUmVQRGdnVW9KRWxWRVJVVWhOallXWGJ0MlJmMzY5WXVkZS9ic1dhU2xwV0hBZ0FFUWk4V1lNMmRPaWZ2WDB0S0NucDRlSGp4NGdMaTRPR2hyYTB0L3RMUzBZRzV1anZUMGRPellzUU8xYTlmRzVNbVRrWnljREZ0YlcyUmtaS0JUcDA2WU0yY09iRzF0cFgrbXFscTNiaDN1M2J1SHdNQkFCQVlHSWlzclM5cG5KaWNuQnk5ZnZwU1c2d29LQ2tKT1RvN1NGUlk1T1RsNDlPZ1J2dnZ1dXhLUEt5bEIxYUpGQzdSdDIxYmhuUER3Y0dSa1pNRE96cTdZY1luRml4Y2pMeSt2eEdPdldyVUtpWW1KV0xWcWxjTHhtVE5uNHB0dnZwRWVWNUpJZVo4K0lSSnVibTdGampzNE9DanRkWEw2OUdsTW5EZ1IyZG5aOFBQelE1OCtmUUFBYytmT3hZd1pNK0RsNVlXVksxY2lMQ3dNWGw1ZWVQSGlCVnEyYklsWnMyWXhPZklSbUNBaG9qSVJGUlVGVzF0YkFNcVhhVlpVbjByc25wNmV1SGZ2SHNMQ3dtVCtJWlQ4QTM3bzBDR1pwY0JYcjE1Rmh3NGRGQzZaTGkwdlg3NkVvNk1qT25mdWpCVXJWaFQ3QmRMRHd3TlpXVmxZdG13WkdqZHVySEJPZkh3OHRtM2Jobm56NWtGSFIwZHVmUHIwNmJoNzl5Nk9IajJxc0k3cGpoMDc0TzN0RFE4UEQ4eVlNVVBoTVJZdFdvUjkrL2JoNGNPSEpiNC9TMHRMTkduU0JPZlBueTl4YmttY25aMFJHeHRiSm4vSDl1L2ZqMFdMRnNIVjFWV21KbXBwYWRteVphbWRCNkozcFowOWkwY2VIc2g3OWt6ZG9SQVJVUVZWRlVBVERRMDAwZERBU0JNVFpMcTdROWZDUWk3Wm9hZW54N0p4cEZTL2Z2MFFIUjJONE9CZ2pCczNydGdMb1FNR0RNRDE2OWNSSEJ5TThlUEhLeXpMRlJBUUFLQ29uOVBiMzducTE2K1ArL2Z2NCtMRml4ZzhlTERNYXc0ZE9sUmluTUhCd1JnNmRLak1keXV4V0N3OTN2ZmZmeSs5S2VwajRpeHJIM3NlSkJ3ZEhURi8vbndBUlJmYzY5V3JoMTY5ZWlFNk9ocDc5dXlCazVPVHduSlBrdFVicXI3bk5XdldBQUJHang1ZDR0ei8vZTkvK08yMzMrRHY3NDlCZ3diaDJMRmowTmJXaG82T2pyVGszYnVQVDU4K2pmRHdjSGg3ZXl1TktUYzNGdzRPRGxpelpnMXNiR3hRcjE0OStQajRJRDA5SFk2T2poQUlCTkx2azY5ZXZVTEhqaDB4Y09CQWJOMjZWZUgrWnMrZWpUMTc5cUIxNjlhd3M3UERsQ2xUY1Bqd1lXbFNRQ2dVd3NiR0Jzbkp5UWdMQzBQMTZ0V3hiZHMybUp1YkswMDhuVHAxQ3ZuNSthaGR1M2FKNStucDA2Y0FnR0hEaG1IOCtQRUs1L1RvMFFNWkdSa3l6YzhWalVzTUhUcTB4T01Dd0pZdFc1Q1ltS2kwdE5yTW1UUFJwRWtUdVhGVms0Z3ZYNzVFVmxZV2F0U29VZUs1VVBUL1pWWldGcFl2WDQ3QXdFQ0l4V0kwYWRKRUpuRnJiMitQbzBlUFlzK2VQYmgwNlJJZVBYcUVSbzBhWWZQbXpiQzJ0bWJ5L2lNeFFVSkU5SWs2ZWZJa2NuTno4ZkRoUTdSdjM3N0V1YTZ1cnVqZHV6ZTJiTm1pVW4zUUQxR3JWaTNVckZsVFdsYkUyOXRiNGJ3Ly92Z0RKMDZjUVAzNjlaV3UvZ0NLa2hmaDRlR0lpWWxCUUVDQVhETStjM056QkFjSDQ1ZGZmcEYrZ0pXSWlZbkJpaFVya0plWFYrd0hsTnpjWEprbXRVK2VQSkZaZHY2dS9QeDhhZlBEZDdWdTNSckhqeDh2OXZVU2tnOTFrdVhYSlJrMmJKaEs4d0NnYmR1MnlNL1B4NlpObTlDblR4OTA3TmhSNWRjU3FWUGEyYk80TzJpUXVzTWdJcUpQaU5icjF6QmNzUUt0dzhKZ3FLQjVNSkV5WThlT1JWQlFFRjY4ZUFGYlcxdXNXTEVDUFhyMGdJYUdCZ29LQ25EeTVFbms1T1RBenM0T0kwZU9SR0JnSUo0K2ZZcmh3NGRqOWVyVitQcnJyd0VBcWFtcFdMVnFGVTZkT29WcTFhckozWmpWczJkUDNMOS9Id2NPSEVEdjNyM3h3dzgvUUN3VzQ5aXhZOUprUlhFdVhicUVXYk5tWWVIQ2hUQXdNRUJHUmdZV0wxNk1LMWV1UUV0TEN4TW5UcFRPL1pnNHk5cUhuQWRIUjBkTW5qd1puVHQzaG9hR0JrUWlFWGJ1M0FrQTBOSFJrZmJ1Y0hKeVFrQkFBUDc3N3orTUdqVUt2Lzc2Szc3NjZpc0FSU1d2SWlJaXNINzllbXpmdmgybXBxWWx4aG9hR29xb3FDaTBhTkVDUC83NFk0bnpKYXRpek16TUFCVDErNWd3WVFJNmRPZ0FWMWRYQUVDWExsM1FvRUVENmZlLzgrZlBZLy8rL2NqS3lzTG16WnVseWR5c3JDenBEWkNob2FIdzl2Ykc4K2ZQcFgwdDNrMHVTWnc5ZTFaNmJHVWtxNUVrSzJJTURRM2g3T3dzSGRmVTFJU0xpd3VtVEptQ2NlUEdvWGZ2M2toT1RzYktsU3RsOWhNY0hBd1RFeE1VRkJSSWU2UWNPSEFBV1ZsWldMMTZOUXdNREhEcTFDbTVVbWFTTW1ES21zbC9xSnMzYitMSmt5ZkZ6cEY4Uno5NjlPaDc3VnVWbXdLdlhMa0NlM3Q3QU1EVXFWTkxYRUh5TnFGUWlFT0hEbUhseXBWNDllb1Zmdnp4UjJscHQ3Y0pCQUpzM3J3WkF3WU13S05IajlDaFF3Y2NQbnhZNFkyazlQNllJQ0VpS2dmUjBkRUlEdytIdGJXMTlJUGF4M0p6YzhQRGh3OWhibTVlNHR6dTNidmoyMisveFY5Ly9RVjdlM3NFQlFWSjY4MSt5SkpSb0tqQjY3c056blIwZExCejUwNVlXMXNqS0NnSVptWm1tRHg1c3N5YytQaDR6SjA3RndZR0J0aTFheGVNakl5VUhtUFZxbFY0OE9BQkxseTRnQkVqUm1EUG5qMHlaWjNHamgyTE0yZk9JRGc0R0wxNzk1YmVZWkdabVFrM056Zms1ZVZoNXN5WkdETm1qTXJ2YTlhc1diaDQ4YUxTOFdmUG5xRnYzNzRLeDU0L2Y0NmxTNWVXK09Ic2JkT21UVk5wM3Zza1NGcTNiZzFQVDA4RUJBUWdOalpXNVFUSjMzLy9MZGUwVjVtVWxCU1pXcmpLRk5kNGp1aHR3b3dNUFBMd1VIY1lSRVQwaVhvMGZqdzZYTDBLVFRYMFZLQlBrNEdCQVFJREF6Rnk1RWc4ZmZvVWpvNk8wTmZYaDZHaElaS1RrNUdYbDRlZmYvNFpRRkZqODEyN2RzSFIwUkVQSGp6QTRNR0RZV2hvQ0YxZFhTUW1Ka0lvRk1MQXdBRGJ0bTJUbHJ1U2NIZDNSMGhJQ0ZKU1V1RHM3QXdqSXlPSVJDS2twcVppK2ZMbCtPV1hYNHFOMDhQREEvNysvZ2dKQ1VHZE9uV1FtSmdvN2RteFpNa1NtWks5SHhObldmdVE4M0R1M0RtY08zY08rdnI2cUZXckZsSlRVNlVYdWhjc1dDQnRNRzVzYkF4ZlgxK01HemNPa1pHUjZOMjdOMnJXckFsZFhWMGtKU1dob0tBQVdscGFLcTBlU1V4TXhMeDU4d0FVM2JDbnlpbzBTWWt3U1NubXg0OGY0NDgvL3BEcFVSRWZIeTlUOWNETHl3c0pDUW40ODg4L1lXSmlBaTh2THdDQWhZVUZSbzBhaGNHREIyUDY5T240K3V1dlM3eXBycUNnQUZ1MmJJRkFJTUFQUC95Z2RGNWNYQnhxMUtoUmJPOFpXMXRiM0xsekI5dTJiY08xYTlmUXRtMWJ1WDErOTkxM0VJdkZtRDU5dXJSZlJtSmlJa0pEUXhFZEhRMWZYMStGMzBFaklpSWdFQWhLL1FhK1BYdjJTSHVIbEtTa1p1enZTM0xEWmw1ZUhnUUNBUll2WG96RGh3L0QxZFVWMXRiV1NzdUtTM3JWK1B2NzQvSGp4ekEyTm9hZm54OEdEeDZzTUVFQ0FEVnExTUQyN2R2aDR1S0NHemR1WU1pUUlmRHk4a0puM2h6dzBaZ2dJU0lxQjVJTDl6MTY5Q2kxZmM2ZVBWdmx1ZFdxVmNQdTNic3hZY0lFaElXRndkN2VIdnYzNzBmMTZ0V0xYVElhRnhjSG9WQ29jTTdiSDZvMmJ0eUk1T1JrNmZNbVRab2dKaVlHOSsvZng2SkZpMlJlRnhrWmlmVDBkSFRvMEVIdVE4eml4WXRsbnRlcVZRdDc5KzVGLy83OWNmWHFWZGpiMitQQWdRTXlKY1Y4Zkh5d2V2VnFXRnBhQWloYU9qMWh3Z1E4ZXZRSTd1N3VtRHAxcWdwbnFHaVp1a0Fnd05LbFM1VTJhdnp4eHg5UnIxNDkrUG41S2QzUGhRc1hsRFpTZkp1VmxSVmlZMlBmSzVrQ0ZQMGRpbzJOVlhuKzFLbFRTendIa21YWmtaR1I4UGYzVjJtL2FXbHBLczFsZ29SVTlYemRPcGJWSWlLaUQ1YjM3Qm1lcjF1SEx4Y3NVSGNvOUFscDFhb1Z6cHc1ZzYxYnQrTGt5Wk40OHVRSkVoTVRVYmR1WFZoYVdzcmNwTlNpUlF2cDNQRHdjRHg1OGdRNU9UbG8yTEFockt5c01INzhlSVc5RDQyTmpYSDA2RkdzV0xFQ0Z5OWV4SnMzYjlDc1dUUDgrdXV2R0RKa1NJa0pFaXNySzFoYVdzTEh4d2UzYnQyQ25wNGV2djc2YTB5WU1FR21wUExIeGxuV1B1UTh6SjgvSDZHaG9YajQ4Q0ZldkhnQkl5TWo5T2pSQTg3T3puTHZ2VmV2WHZqcnI3K3dlZk5tWExod0FTOWZ2a1J1Ymk0YU5XcUVidDI2d2NuSnFjUkc0dm41K1hCMWRZcG90eGtBQUNBQVNVUkJWRVZ5Y2pMczdlMmwzekVsSkJlN0h6NThpR2JObWdFb0txMTA5ZXBWR0JvYVNpc1hTRmE1dkwwNkE1QnRVSytob1lFTkd6WWdOemRYdWlva0pTVUZ5Y25KZVA3OE9abzNiNDc1OCtmRHk4c0x5NVl0ay90ZUxWRllXSWhwMDZiaDRjT0hHRGh3b05MVkdWbFpXWGo2OUNsYXRXcFY3RGtBaXM2N3BEK1BsWldWWFBtbWpJd00vUHp6enpoKy9EaGF0V3FGSlV1V29FcVZLbGl4WWdWOGZYMHhaTWdRTEZteUJFNU9UdExYM0x4NUU3R3hzV2pkdXJWS0RkMlZVZlJkZS9YcTFVcDdla2hJdmtjckszRzlaczBhcFUzb0ZZbU1qTVRxMWF0eCtmSmw2T2pvd052Ykd4WVdGdGk4ZVRNT0h6Nk1LVk9tWU5teVpSZ3paZ3ljbkp4Z2FHZ290dzgvUHo4a0ppWmk4dVRKbURCaGd0SWVuNDhlUGNMQmd3Y1JFaEtDWDMvOUZjZU9IWU83dXp1dVhyMktuMzc2Q2QyNmRZT2RuUjM2OXUwcnQycUhWQ01RcTNJVmg0aktoYkxtYTUraVQ2V1BoeUpsRWJ1eXZpQmxvYmhqRlJZV1l1TEVpVGh4NGdUV3JsMExHeHViWXZmVnZuMTdKQ1VsbFhnZTN2ZWl2VExLamhNUkVZSFJvMGRqd29RSm1EbHpKcnAyN2FwU1EwTlZqaUdwdzlxaFF3Zk1uRGtUbHBhVzB1WEo3eG81Y2lSTVRVMFZOblpyM0xpeDNGMVlqeDQ5VWhySHFGR2o4UFRwVTBSRVJDaWRJMWt5L2piSnVTNk5ob3BQbno1RlFVSEJlLzg5cjF1M3JscDZrRWlXck5QbjZXYVhMc2k2YzBmZFlSQVIwU2RNdjAwYnRMOTBTZDFoVUJuNm5MNHpsNlE4djBOV1pwTHZWM0Z4Y1hCMWRjWGZmLytOMXExYjQralJveklyUUlDaUtnNWhZV0dvVXFXSzlNL24rZlBueU12TGc2MnRMZGF2WDQvRXhFUllXRmlnUzVjdTJMdDNyL1MxclZ1M1JtWm1Ka0pDUXRDcFV5ZTVsU25aMmRuWXNHRURObTdjS0wyd0RnQ3VycTQ0Y2VJRWdvS0NZR1ZsSlowdkZvdHg5dXhaTEYrK0hQLysreS9xMWF1SHNMQXcxSzVkR3drSkNkRFYxWVdlbmg2MHRMU1FuSndNYjI5dkhEaHdBS05IajhhS0ZTdEtQQzh2WHJ6QTk5OS9qNnlzTEJ3NWNnUWRPblNBU0NUQzRjT0hzWHo1Y3J4NjlRcXRXclhDdm4zN1pCSWVodzRkd3ZUcDAxRllXQWdIQndjc1g3NGNPam82Y0hGeFFYaDRPTHk4dkRCdTNMZ1MvenllUDM4T3NWaU0vUHg4NmNxYnAwK2ZvbWZQbmhDSlJJaUxpMU82ait6c2JEeDkraFNtcHFiUTE5Zkg0OGVQMGI5L2Z4UVVGTHozRFlwdisrKy8vM0RpeEFuOC92dnZpSW1KQVFCMDdkb1Z5NVl0azZrVWtwQ1FBSDkvZit6ZHV4ZloyZG5RMDlPRGc0TUQzTnpjcEtYU0FPRDI3ZHN3TXpPVHFhcFJVRkNBaGcwYndzek1ETTdPenZqamp6OXc1LzkvUjlMVjFjWE9uVHZ4M1hmZm9iQ3dFSUdCZ1ZpelpnM2V2SGtEb0tnTVYvLysvYkYxNjlaUzZVbnlPWHovRnFoNElyaUNoSWhVSmhLSktseVR3NG9ZVTBXbXBhV0ZUWnMySVNZbVJtWXBkbWxSZHFHOXBMczFTa3F3V0ZwYUlpSWlBZzBiTmdRQU5HalFRR0ZUZHNrRmYxV1NCNk5HalVMMzd0Mmx6MDFNVERCbHloU2NQbjBhSTBlT1ZQcTZoSVFFaGVPelpzM0NsQ2xUNU9JdVNYRnppa3RjdkoyY0tDd3NWTGhjWEN3V0l6WTJGam82T3RMbDNtOHJyY1FXVVduSWZmeFkzU0VRRWRFbmp2K1dFTkdIZXZqd0ljNmZQNDk2OWVwaDU4NmRjc2tSQVBqbGwxL3crdlZyUkVkSDQ4bVRKeEFJQktoYXRTcTZkKzh1YlJ3Zkd4c0xYVjFkekp3NVUrYTFEZzRPOFBQenc1QWhRNHFOdzlqWVdLYnZ5Wm8xYTZDdnJ5L3RKZlBreVJQczI3Y1B4NDRkazE3c3Q3Q3d3S1pObTZRcldPYk9uWXUvL3ZwTGJ0OVZxMWJGMkxGalZUb2ZabVptOFBIeGdadWJHN3k4dkhEbzBDSFkyZG5oNnRXckFBQWJHeHQ0ZTN2TFZIY0Fpa3AwR1JrWllkeTRjZGkvZnorMHRMUmdiVzJOOFBCd0dCZ1lTSHQxcUVJb0ZLSkZpeGJTMkRNek15RVdpMHNzS1pXWm1ZbmV2WHZMYmUvU3BZdkt4d2FLVnZTRWhZWGh4bzBiaUl5TWxONmtxYUdoZ1Y2OWVzSGQzUjNmZmZlZDNPdE1UVTNoNWVXRktWT213Ti9mSHdFQkFkaXhZd2NDQXdNeGVQQmd6Sm8xQy9YcjExZTRZaVVrSkFSQVVZSnE2ZEtsME5MU1F0KytmV0Z0YlkyK2ZmdEsrN0pxYVduQnhjVUZEZzRPT0hqd0lJNGNPWUxIang5andZSUZiTmorQVpnZ0lmck01ZVhsSVNnb0NHRmhZWWlKaVVGMmRqWnExNjZOcmwyN3dzM05EVzNidHBWN3pkdDNxbVJtWm1MSmtpVjQvUGd4cGsyYmh1blRwMHZuWldWbHdkL2ZINkdob1hqeTVBazBOVFhScmwwN1RKMDZ0Y1NrUlU1T0RyWnUzWXFqUjQ4aUxpNE9Pam82YU5PbURaeWRuZEcvZi84UGprbFY1Ulg3dS8wOUpDdFRBTm1MMzdtNXVRZ09Ea1pZV0JqKy9mZGZaR1Jrb0diTm1yQ3dzTUQwNmRNVlh2RC8wRHVLdExTMHlpUTVVdFlreVJGQWVXTnp5UVYvVlJ1cHZkM2NmdDI2ZGVqVHB3OUNRMFB4enovL0tIeE45KzdkMGFCQkEremJ0MDl1VE5sU1ZsZFhWN25TWVcvSHFpZ0pzbWpSSW16ZnZyM0U5d0FVTmJ4ZnVuUXB4bzhmRDBkSFI1a1A4dG5aMmJDMHRFU3paczF3N3R3NWxmYm43T3lNa3lkUGxqZ3ZOamEyeFA0MVpiRjY3Tnk1Y3hBSUJPWDJvNkdoQVUxTlRlbC9TL3JSME5EZ0I5SVBKTXpLVW5jSVJFVDBpUlArUC9idVBDeXE4dTBEK0hjV1pnWVlka0VRRkJEM2hkeFRUTTBsUzAzUjFOUXNOZmRzVTMrbXJTNjVKQ21XcHJsdjVaYmtscGFhUzcxbFZLNlFTeW9vN3JMSUl1c0FzN3gvSUNkR1pvWVpHQmpBNytlNnVKeHp6bk9lY3c4UXdiblBjOStQZWhNUVVma0xDUWt4YTV5NVBRNXRwV1hMbHZEeThrS1RKazJ3Yk5reUJBY0hHLzA3SnlBZ0FOOS8vNzNKK1RwMDZJQy8vLzVidUpGZDZLT1BQa0xMbGkwUkZSV0Z2THk4WXVlSnhXTDQrZm1oZi8vK2Vpc0tYRnhjc0hUcFVtSGJ3Y0VCbXpkdlJrWkdCcDUrK21sTW5EaXhXSS9NNTU1N0RyZHUzWUphcllaR280RlVLa1ZRVUJEZWZ2dHROR2pRb01UUFNhRStmZnJnODg4L1I5KytmV0ZuWjRmdzhIQzg5OTU3bURScEVucjA2R0gwdks1ZHUyTG56cDNZc0dFRFpzNmNDYTFXaXlaTm11RFZWMTgxMmY4RUFJS0RnK0h1N2c2ZzRON0ZzODgraTJ2WHJrR3RWc1BOelExQlFVRUcvNzR1eXRQVEU4MmFOWU5LcFlKYXJZWkVJa0hqeG8yRkpKYTVaRElaRml4WWdJeU1ERWdrRXJSdDJ4YlBQLzg4K3ZYcloxWXZWemMzTjd6Ly92c1lQMzQ4VnE1Y2lVMmJOdUhvMGFOR3k2VUJ3RFBQUEFOSFIwY0VCZ1ppNk5DaENBME5GVDRmaGpnNE9HRFVxRkVZTldxVTBRY25xV1Q4ckJGVlkzZnYzc1ZycjcwbUxQMXpkbmFHaDRjSEVoSVNzR2ZQSHV6YnR3L3o1OC9IaUJFakRKNS82ZElsZlBycHA3QzN0eTkyOC9mdTNic1lNbVFJNGg0OXBlWHM3QXhIUjBmOCtlZWYrT3V2djB3K2xYRC8vbjBNR3pZTU1URXhFSWxFOFBiMlJtWm1KaUlqSXhFWkdZbDMzbm5IYUg4TlV6R1pxeUpqTHl5NVZQaGtSODJhTmFGUUtJck5PMmJNR09FR3RxdXJLN3k4dkhELy9uM3MyN2NQeDQ4ZngrSERoMHZWUkM4OVBSMHZ2dmhpc2YzbFZScHB3WUlGQnZjbkp5ZWJkYnlvdFd2WEN0KzdRTUdUTk5PblQ3ZENsTUREaHcrUm1aa0pIeDhmSkNZbUFpam9xYkp2M3o1RVJVWGg4dVhMUnMvTnpjMDFldHpWMVJYdDI3ZlgyNWVXbG1hdzFGWitmajRBdzJXNDB0TFNqRjUvN2RxMVVLbFV3cmF6c3pNVUNnVm16WnFGWmN1VzRlMjMzOGJJa1NNaGs4bUVNUktKeEt5NUFPQ0ZGMTdRUzBZWnNucjFhcmk2dW1MSWtDRW14NVdIcmwyN1Z2ZzFMU1VTaVVwTW9qeStUeXFWd3M3T3J0aUhUQ2F6Mmo2NVhBNjVYQTZGUXFIM3I3Rjl4cjV2aUlpSWlJaktVcXFvTWltYWZDaTZjcU1zSGsrT0FBVi9JL1RwMHdkOSt2UXAwOXllbnA3WXVIRWpmSHg4alA3ZE5uejRjQXdmUHJ4TTF5azZWNkdnb0NEczNyM2JyUE5hdFdxbDE0eDk2OWF0WnZVZVdiNTh1ZDcycGsyYnpBdTBDSkZJWk5aRGZ5VnhjbkpDZUhnNDVISTUyclZyQjJkbjUxTE40Kzd1am84KytnZ1RKMDVFYkd5c3NOTEhrRHAxNnVENDhlTjZwYmpNeGVSSTZiRUhDVkVsWXMxNnF2bjUrZWpkdXpjdVhicUV3TUJBaEllSEM4c0pVMUpTRUJZV2hpMWJ0a0FzRm1QWHJsMW8xNjZkY0c1aEp0ekh4d2U5ZXZYQ3pKa3pZV2RuaDVTVUZMaTd1ME90VnFOZnYzNklqbzVHblRwMUVCNGVManc5Y3YvK2ZYejg4Y2M0ZE9pUU1GL1JwOGpWYWpWQ1EwTVJGUldGenAwN1k5R2lSZkR6ODROV3E4V3VYYnN3YmRvMHFOVnE3TjY5VzIvNVkwa3htY3NXc1JlTjM5aHFqNWRmZmhuTm16ZkhhNis5SnZ5U0V4c2JpeUZEaGlBK1BoNURodzVGZUhpNFdYTVczZCt3WVVPRHl6Yk5mYkxmbGoxSWhnOGZycmZxd1p5ZUZ5V1Y4aW9VSFIyTjNyMTc0N3Z2dnNQKy9mdXhaY3NXNFJ4em5nUXhwbVhMbGpodzRJQ3dYWmE1QVBPL1RvWDFSeGN0V29TTWpBeDA2TkFCMzMvL1BkTFQwOUc0Y1dNMGI5NWM3L3U2ckd6Wmc0U3JNeXFPVkNvMW1Ed3hsRXdwckhGY2xvOHpSWjZVSXlJaUtxMk9YSkZZcmJFSENSRlJ4V0FQRWlLcThpSWlJbkRwMGlVb2xVcDg5OTEzZWpkcTNkM2RFUllXaHZqNGVCdzllaFJMbGl6QmpoMDdpczNoNU9TRU9YUG1DQ1duQ2hNUisvYnRRM1IwTk96dDdiRjkrM2E5cHhaOGZIeXdldlZxREJnd0FHZlBuaTAyNTU0OWV4QVZGWVg2OWV0ajA2Wk5RaDhKc1ZpTXdZTUhJem82R2hzM2JzVG16WnNOMW9jMEZwTzViQm03S1N0WHJ0UmJSZ3NVTk9pZU9IRWlacytlalJNblRsZzBYeUYzZDNlOW0remwzWFBDbWoxSWlqYTBNNVJvTUpWOE1IWnMyTEJoV0x4NE1XSmlZZ0FBOWV2WEx6Ym05T25UUnVjdFNkRlZHMEJCZWEzMjdkc2JMQnRuNm5OeThPQkIvRlZDZzlHclY2L2l3SUVER0QxNk5GeGRYVEZtekJpRWhvWmkzcng1d3NxTzdPeHNBSWFmWUNJcWlWcXRobHF0UmxZRjNXZzZ3ZTlUSWlJaUlpSWlxbUJNa0JCVlUvdjM3d2NBREI0ODJPak40dEdqUitQbzBhUDQ4ODgva1pPVFU2d0oyWUFCQXd6MjQvamhoeDhBRkRUbE1yU2tVeXFWWXVUSWtVYVRERUJCU1NsRFRiWTdkKzZNalJzM0dyMUpiU3dtYzlreWRsTWVUNDRBQlEzb0M1ZWd4c2ZIV3p4bmRXZW9MMHRKVGRxOXZMd0FBSGZ1M0lHenN6TnExcXhaYkl5UGp3KysvLzU3cEthbVdoVFB1SEhqaE5jTEZpekFpaFVyQUtERVhpS21FajFaV1ZsWXZIaXh3V05mZnZrbDl1M2JoNVVyVjJMNDhPRjQ4ODAzNGVucGlTKy8vRklZazU2ZURnQWwxbmsxSjViSG1kT0RCQUQ4L1B6dzk5OS9tejB2RVJFUkVSR1ZUejgvSWlJcWpna1NvbXJxNHNXTEFHQnlKY05UVHowRm9PQXA0UnMzYnFCeDQ4WjZ4eHMxYW1Ud3ZILysrUWNBVEM3ek5iWVU3L3o1OHdDQUw3NzRBaXRYcml4MnZMQWZRbEpTa3NIempjVmtMbHZHWHBLLy8vNGJSNDhleGVYTGwzSHo1azNoWmo5UThEV3FDb3cxRzN2dzRJRlp4eTFocUx5VHVVM2FKMCtlalBIanh4czl2bXpaTW90WDJoUk5rQXdZTUFCTm16WTFPWDdPbkRsSVNFakExMTkvYmZENHBFbVRUSjYvZE9sU3RHL2ZIc3VYTDhmYXRXdXhkZXRXakJzM1RxOVBTMkYvRlVNSk9FTW1USmhnOG5oTVRBeU9IejhPb0dEbDFKZ3hZMHBNV0xxNnVwcDFiWE1kUDM0Y09wMnV3ajYwV2kwMEdnMDBHbzNlYTFNZjVveDdmSXhhclVaK2ZqN3k4L09SbDVjbnZMWmtuMWFydGVybm1vaUlpSWlJaUtpNlk0S0VxSnA2K1BBaEFOTTNKNVZLcGZEYVVBbVZvc2VMU2tsSkFRQ1RqYVdNbGZrcmZLSTlJU0hCNkxrQWtKZVhaM0Mvc1pqTVpjdllqY25KeWNINDhlT0ZHODlPVGs2b1c3Y3VldlhxQlpGSWhIMzc5bGswbnkyVnRGcWlwT01WeVp5eVUrWTh0V1dvUEZqanhvMkxKUndmRng0ZWpvU0VCSVNHaGhvOFhsS0N4TTdPRGlOR2pNQ3dZY093YnQwNkxGMjZGRGs1T1hwamJ0eTRBUUJtTjNpYk9YT20wV08zYjkvR2dBRUQ0T2pvaU5EUVVHemJ0ZzNCd2NGNDZhV1hpbzA5Y2VJRVBEMDkwYkJoUTdPdWE0bXEwS1RkVmpRYVRiRWtTdEZFU201dUxuSnpjNkZTcVlxOUx1bmZrc2JrNU9RZ096dGIrRGMzTjlmV253NGlJaUlpSWlLaUVqRkJRbFJOMmR2Ykl5TWpRN2lwYjBobVpxYncybEFKSG1PSkFwbE1CclZhTGZRM01PVHhHN1dQeDdWbHk1WlMzZWdzYTRObVc4WnV6TUtGQzNIOCtISDQrL3RqMmJKbGFOMjZ0ZkErSXlNanExU0N4Sm85U0NxRGJkdTJsVGdtSXlORGI3dFpzMllXbGVjeVZhWnErL2J0Mkw1OU93RGc1NTkvTnJncXhjN09EbSs4OFFhR0RCbFNyRXpldVhQbkFLRE1pWXJZMkZpODhzb3JTRXBLd3ZyMTY5R3hZMGNjUG53WVlXRmg2TldybDNEZHJLd3NmUGJaWjlpMGFSTUNBd054Nk5BaE9EbzZsdW5hWkQ2SlJBS0pSQUtGUW1IclVLRFJhSVJrU2RIRXllTWZSZmRqN2x4YmgwMUVSRVJFUkVSUEdDWklpS3FwQmcwYTRNeVpNemh6NWd6NjlPbGpjRXhoeVNoN2UzdWpQUnNNcVYyN05xNWN1WUtvcUNnOC8venpCc2NVbHJKNlhOMjZkUkVkSFkyclY2L2E1RW53eWhoN1lWK1U5OTU3RDIzYXRORTdWdEpxRldzNGUvWXM2dGV2YjNhZkNrUG16cDJybDNBcnovTnpjM05SdDI1ZGsyTks2bzFoYmozZjk5NTd6Nnh4UmMyWk04ZXNwK2NYTFZxRXhNUkVMRnEweU9pMTI3VnJoOEdEQndQNDd6MVowaWVra0tseVlzQi96ZXNOT1hic0dONTY2eTFrWjJkajVjcVY2TkdqQndEZ2d3OCt3TFJwMHpCNzlteUVoWVhoeHg5L3hPelpzM0h2M2owMGJ0d1kwNmRQWjNMa0NTYVJTS0JVS2kxYTlmY0hFeVJFUkVSRVJFUlV3WmdnSWFxbWV2ZnVqVE5uem1ESGpoMllPSEdpMEp5NnFBMGJOZ0FBZXZYcUJhblUvQjhIblRwMXdwVXJWN0JqeHc2ODhjWWJjSFoyMWp1ZW1wcUt6WnMzR3p5M2E5ZXVpSTZPeHBZdFd6Qnk1RWlEVHpwcnRWcG90VnFMWXFyc3NVc2tFbWcwR29NclZ3ckxmaG02a1JnUkVXSDJleXVOYmR1MjRjTVBQOFQyN2R0TjltVXBTWmN1WGNvVWh5WG5pOFZpb3dtOWtwcTBXNm8wSmJZR0RoeG8xdHlyVnExQ1ltSWlYbm5sRllQSDMzdnZQUVFGQlJVN2J1NTdpNCtQUjFaV0ZseGNYRXlXbEFOZzhPZERWbFlXRml4WWdNMmJOME9uMHlFb0tBaTllL2NXamc4ZE9oVDc5dTNEbGkxYjhOZGZmeUUyTmhhQmdZRllzV0lGUWtORHk3emFpNGlJaUlpSWlJaW92REZCUWxSTnZmcnFxOWk4ZVROdTNicUZJVU9HWVBIaXhXamR1aldBZ2lUQW9rV0w4UFBQUDBPcFZHTGF0R2tXemYzNjY2L2oyMisvRlc3dWhvZUhDeVY4TGx5NGdLbFRweHA5Z243a3lKSFlzR0VEcmwrL2p0ZGVldzF6NTg0VkdxL241dWJpLy83di83QjA2VktzVzdjT1BqNCtaZmdNVks3WWE5V3FoZHUzYitQdzRjUG8zcjA3MHRQVGhlUk1RRUFBWW1OanNYejVjclJ1M1JydTd1N0l5c3JDd29VTGNmTGtTYXQvRGdyai9mampqN0Z0MnpaSXBkSlM5d3V3ZERXRHVlUFBuVHRuOEtZOVVGQlNhdGV1WGZEMDlDeDJ6TndtN2VZcVRZa3RBSWlLaXNMTm16ZE5ubGU0WXNiU0Vtcm12TGVUSjA5aTZOQ2hBRXB1U1A4NGpVYUQ3Ny8vSG1GaFlVaElTRURmdm4yeGYvLytZdU5FSWhGV3JGaUIzcjE3SXpZMkZpMWJ0c1R1M2JzaGs4bk1mek5FUkVSRVJFUkVSRGJFQkFsUk5hVlVLckZwMHlZTUh6NGNWNjllUmI5Ky9lRHE2Z3A3ZTNza0ppWkNvOUhBeWNrSmE5ZXVoYisvdjBWekJ3UUVJQ3dzREZPblRzVzVjK2ZRclZzM2VIbDVRYXZWNHNHREIvRDI5c2JzMmJNeFpjcVVZdWQ2ZVhuaDY2Ky94cmh4NHhBWkdZbnUzYnZEemMwTjl2YjJTRXBLUW41K1BxUlNhYm1zSHJGbDdIMzc5c1hYWDMrTnJWdTM0dkRodzhqTXpCUldIYnoxMWx1WVBIa3lUcDgralpZdFc4TGIyeHVKaVltUXlXVDQ0SU1QVERiT3RwUmFyUmJpdVhqeEl2ejkvZkgxMTEralJZc1dwWnB2MkxCaFpvMDdjT0FBTWpJeXpCNy9lQytOUW5sNWVWaXlaQWxPblRxRlhidDJtUjFuYVpXbXhCWUFiTm15UmVnZFVwS1NtckZiYXNlT0hmand3dytSbTVzTGtVaUVPWFBtWVBmdTNSZzdkaXhDUTBOaFoyZG44THpjM0Z6czNMa1RxMWV2Umx4Y0hMeTh2TEJ5NVVyMDY5ZlBZSUlFQUZ4Y1hMQnUzVHFNR1RNRzU4NmR3NEFCQXpCNzlteTBiZHZXcXUrSmlJaUlpSWlJaUtnOE1FRkNWSTAxYk5nUXg0OGZ4NW8xYTNEbzBDSGN2SGtUT1RrNUNBZ0lRTGR1M1RCeDRrUjRlM3VYYXU3Qmd3ZWpidDI2V0w1OE9VNmRPb1hrNUdUVXJGa1RvMGFOd3VUSmt4RWJHMnYwM0s1ZHUrTElrU05Zc1dJRmZ2LzlkOFRIeDBPbFVpRXdNQkFkT25UQXlKRWpEYTRPc0JaYnhENXQyalNrcDZkai8vNzl5TXpNUkpNbVRmVGlrY2xrV0xWcUZTNWZ2b3pVMUZSMDZ0UUpIMzc0b1VYTnZrdVNsWlVsbEl5NmVQRWlYbmpoQlh6NTVaY21lNCtvVkNxVGN4cnJXL0c0a3lkUElpTWp3K3p4UlJXdWJrbE5UVVhQbmowUkV4TlQ1cEplNWlwTmlTMmc0UE5TMG5zdHFYRjllSGc0bWpkdmJuYXNrWkdSV0x4NE1mNysrMi9JWkRJc1hMZ1FJU0VoV0xGaUJYYnYzbzEzMzMwWDgrZlB4NmhSb3pCeTVFaTR1cm9XbTJQbHlwVklURXpFTysrOGd6ZmZmTk5vLzRqWTJGanMzTGtURVJFUm1EdDNMdmJ2MzQ4SkV5YmcxS2xUNk4rL1B6cDA2SURCZ3dlalo4K2VjSE56TS9zOUVCRVJFUkVSRVJGVkpKRk9wOVBaT2dnaUtuRHYzajFiaDBEVjJGZGZmWVdGQ3hkQ0xCWmp4b3daZU91dHQ0UmpXVmxaU0V4TWhKdWJtM0JUZk8vZXZYajMzWGZoN095TWYvLzl0MHpYTGlrWllNclJvMGN4Y3VSSUFBVXJTOTU3N3oyTUhUc1dFb25FS3RlWk1XTUd0bXpab25lT3NYa2U3ekdUa1pHQjl1M2JJeXNyQ3pkdTNEQjZqZXpzYk55NmRRcytQajV3ZEhSRVhGd2NldlhxaGZ6OC9CSkxjWmx5L2ZwMUhEeDRFTHQyN2NLVksxY0FBTzNidDhmOCtmT0Y4bThBY1AvK2ZheGV2UnBidDI1RmRuWTJIQndjTUd6WU1Jd2ZQeDUrZm43Q3VQUG56Nk5XclZydzhQQVE5dVhuNXlNZ0lBQzFhdFhDNk5HanNYZnZYbHk0Y0FGQXdkZGo0OGFONk5TcEU5UnFOVFp2M296dzhIQThmUGdRUUVFWnJsNjllbUhObWpWVzZVbFNxMWF0TXM5QmxkY2ZqbzYyRG9HSWlLcUJqbGxadGc2Qnl0SDkrL2ZCMjFoRVJPVkxKQktWUzluN2lpWXk4MFlFVjVBUUVUMGhCZzRjaUlpSUNFeVpNZ1VEQmd6UU81YVltSWhubm5uRzRIazllL2FzaVBDTWlvcUtBZ0MwYmRzV1M1Y3V0YmdrbkRXcFZDbzBidHdZVXFrVUNvVUNXVmxaeU0vUFI4ZU9IVTJlbDVtWmllN2R1eGZiLy9UVFQxdDAvZVRrWlB6NDQ0ODRkKzRjSWlNamNlZk9IUUFGamV1N2R1MktDUk1tb0ZPblRzWE84L0h4d2V6WnMvSHV1KzlpOWVyVjJMQmhBOWF2WDQvTm16ZWpYNzkrbUQ1OU9tclhybTF3eFVwRVJBU0FnZ1R1dkhueklKVkswYk5uVDRTR2hxSm56NTV3Y0hBQUFFaWxVb3daTXdiRGhnM0R6cDA3c1dmUEhzVEZ4ZUdUVHo1aHczWWlJaUlpc2dxcFZJcjgvSHhiaDBGRVZLMlZWOW43eXVySmVyZEVWQzJGaElTWU5TNHlNcktjSTZuY2F0V3FoV1BIamhuc1FWR25UaDNVcTFkUDc0OE5lM3Q3ZE9qUUFUTm16S2pJTUl1WlBIa3lQRHc4TUdMRUNJT3JSc3FEc1NTTWc0TURYbnZ0TmNUSHh3TW9TRXo0K1BpVTJFZkUwOU1UelpvMWcwcWxnbHF0aGtRaVFlUEdqZkh4eHg5YkZKZE1Kc09DQlF1UWtaRUJpVVNDdG0zYjR2bm5uMGUvZnYzZzYrdGI0dmx1Ym01NC8vMzNNWDc4ZUt4Y3VSS2JObTNDMGFOSE1XdldMS1BuUFBQTU0zQjBkRVJnWUNDR0RoMkswTkJRdUx1N0d4M3Y0T0NBVWFOR1lkU29VVkNyMVUvY0wxWkVSRVJFVkg0VUNnVVRKRVJFNVV5aFVOZzZoQXJGRWx0RWxRaExiSldPT1RlR0FmUDZTVkQ1T0hMa0NOTFQwekZ3NE1CeXZVNTZlanJVYXJYSkcvaFYzWTgvL2dpNVhJNTI3ZHJCMmRtNVRITWxKeWNqTmphMnhKVXNkKzdjMFN2RlpTc3NzVlc5c2NRV0VSRlpBMHRzVlc4Nm5RNkppWW5RYURTMkRvV0lxRnFTU0NUdzh2S3FGcFVnekMyeHhRUUpVU1hDQkFrUmtYRk1rRlJ2VEpBUUVaRTFNRUZTL2VYbTVpSTVPZG5XWVJBUlZVc2VIaDZReStXMkRzTXF6RTJRaU1zN0VDSWlJaUlpSWlJaUltdVF5K1h3OFBDb3NQSzdSRVJQQW9sRVVxMlNJNVpnWVhBaUlpSWlJaUlpSXFveTVISTV2THk4a0ptWktmVDVZNEVVSWlMTGlFUWlTS1ZTS0JRS0tKWEthbEZXcXpTWUlDRWlJaUlpSWlJaW9pcEZKQkxCeWNrSlRrNU90ZzZGaUlpcU1KYllJaUlpSWlJaUlpSWlJaUtpSnc0VEpFUkVSRVJFUkVSRVJFUkU5TVJoZ29TSWlJaUlpSWlJaUlpSWlKNDRUSkFRRVJFUkVSRVJWVFppL3JsT1JFUkVWTjc0R3hjUkVSRVJFUkdWQzVtdkx3SVdMSUJZb1NqM2E3bjM2Z1dISmszTUhpOVdLT0QrNG9zUXkrWEZqa21VU3NqcjFMRm1lR1pUdG1pQkJoczNJdmpJa1VxVkpHbTZieCthN3R1SFJsdTMyam9VSWlJaUlxdVIyam9BSWlJaUlpSWlXMU1FQmFIV0cyL0F0VnMzeVB6OElKSklrSitRZ0p1elp5TnA1MDViaDFjbDFYcm5IZFQ1NkNOSWxFclkxYWlCbVBIankrMWFZb1VDOWRldWhkVE5EVm5ueitQS2E2OGhKeWJHNURrMUJnMUMvZFdyb2NuSXdPMkZDM0gzeXk4QkFPNjlleVBveXkraHljeEVkS2RPMEdSbGxWdmNqM05vM0JoUG5UZ0JpRVFBQUoveDQzRi8xYW9LdTc0cHJqMTZBQUEwNmVrMmpvU0lpSWpJZXBnZ0lTSWlJaUtpQ2lIMzkwZjlWYXVnYk5VS0dhZE9JZmFOTjVCNys3YXR3NExQeElrSVhMZ1FJanM3dmYxeWYzL1kxNjlmNGZHSUpCSzBQSE9td3E4TEFHZGJ0TERhWEJLbEVoS2xFZ0RnTlh3NE1rNmVSUHk2ZFZhYnY2Z2FBd2RDNnVaV2NGMG5KNmppNGtvOHgyZkNCR0Y4MFdTS3o2UkprUG42QWdDQ2xpL0gxZGRmTDRlSURjdis5MThrZlBNTmFvNGNDUUR3bnpVTER5SWlrSitjWEdFeEVCRVJFVDFKbUNBaHFrUkVJaEYwT3AydHd5QWlxblJFajU2a0phS3FyZjdLbFhEcDNCa0E0TnExSytxdFdvV0xmZnJZTkNhdjExNUQzZkJ3bThaUWpFaGtrOFNNdGQxZXVCRE9Uejh0ckR3SURBdERlbVFrc2k5ZHN2cTF2TWVORTE3Zldid1lPclhhNUhpbnRtMmhiTlVLQUpBVEU0T1VuMzRTanNWTW1JQ1dwMDVCNnVJQ3o1ZGZ4c05mZjBYQzVzMVdqOW1ZbXpObm9zYUFBWkE0TzBQaTdJemFIMytNNjFPbVZOajFpWWlJaUo0a1RKQVFWU0pTcVJUNStmbTJEb09JcU5LUlN2a3JDMUYxb0d6VFJtL2I2Ykh0aWlaeGRrWmdXTmgvTzdSYTNKbzNEd25mZkFOMVNnb1VRVUVRT3pqWUxzQ3FUcXZGMVhIajBQTDBhZGg1ZUVDc1VLREJ4bzJJRGdtQlRxT3gybVdjMnJlSFU5dTJBSURjMjdlUmFFYVBESitKRTRYWDk1WXRBNG84cEpSMzl5NnVUNW1DQmhzMkFBQUNGeTVFNnBFanlMdDN6Nks0QXViTmc4VFoyYUp6aEJnU0VtRC82Rnp2MGFNaGtrcjFZalJIZW1Ra2tuYnMwSXRISkpPVktwNml4QW9GQWovL3ZOVG54MDJmWHVZWWlJaUlpS3lGZHh1SUtoR0ZRc0VFQ1JHUkFZb0thTzVMUk9Vdkt6b2F6aUVod25ibXVYTTJqQWJ3Q0EyRjFNVkYyTDY3ZkRsdUYwbVlsTWRLQjB0cHNyTHdsNWVYV1dNN3BLUUlEY2YvY0hRMCt4cEZ6N08yL01SRVhIdm5IVFRhdWhVNU1URzRQbldxWEdqNEpnQUFJQUJKUkVGVVZaTWpBT0Qzdi84SnIyK0hoVUdYbDJkeXZLSnVYZFFZTkFnQWtIZi92c0dFU3RKMzM4SHIxVmZoMnEwYkpNN084SnM2RmRlblRiTW9McS9odzJGbjV0Zk9GSkZVQ3UvUm8wdDFYdEVFaWZmNDhaQlk4SDFoZEY2WkRMWGVmTFBVNXpOQlFrUkVSSlVKRXlSRWxZaFNxVVIyZGpZMFZ2NmprWWlvS3BOSUpGQStxbUZQUkZWYjdCdHZvTjZxVlhBTURrYm1tVE9JZmVNTm04YmovUFRUZXR1SjMzNXJvMGlxanJJa1UrenIxMGZ6bjMrMitEeFR5UjZIeG8zaDNxc1hBRUFWRjJmVzE3RDI5T2tGS3pJQTNGMjJETnJjWElQanJrK2RpdUJmZjhXZHhZdHhiL2x5aStNbUlpSWlvc3FQQ1JLaVNrUWtFc0hWMVJYSmJNSklSQ1J3ZFhWbER4S2lhaUluTmhibkgvV2pxQXpzUEQzMXRsWFhydGtvRWlxdDJqTm1BSS8rSDNGNy92ei9lbytJUlBEbzJ4Y3BCdzlDVjJTRnRpSWdBSjdEaHYyMzdlOFAvN2x6amM2ZnRHTUhwTzd1cUROenB0RXhLVC84Z0l4VHAwekdhY21LSG5PSUg2MnMxR20xSmE2WUtXVHVTaVJqT21abEFRQTA2ZW40eThlblRITVJFUkVSVlJaTWtCQlZNbks1SEI0ZUhraExTK05LRWlKNm9ra2tFcmk2dWtKZVRtVmZpSWpFajVYdk03YVNnQXpMaVlrcHQ3bnQ2OVVURWgvR09BWUhDNld5c2k1Y1FPSjMzd25IUEVKRDBXanJWdVRkdll0Ym4zMkdoSTBiQVFDMTMzOWZXRDBDNlBjaUthM2NtemRMVEpBWTB5b3FDdmIxNndPd3NDemFvd2VxY21KaWNMWkZpMUpkbTRpSWlJaVlJQ0dxbE9SeU9ieTh2SkNabVFtVlNnVzFXZzJkaFUwWmlZaXFJcEZJQktsVUNvVkNBYVZTeVpValJFU1ZXSG5lbURlbmxKZi83TmxDRXVYbXh4OERXbTNCQWJFWWRUNytHQUFnOC9VVi9sK2liTkVDWHNPSGwxdk1SRVJFUkZUMU1FRkNWRW1KUkNJNE9UbkJ5Y25KMXFFUUVSRVJFVlVxTGwyNndPMzU1d0VBYWNlUEkvWElFZUdZNTZCQmNHamNHQUNROWM4L2lOKzBDUUFRdUhneElCWUw0MHl0MkNqdHlnNVRpcTVjS2MxeFM4OFR5bzA5SnZEenowdDFuVUppaGFKVWM2aFRVM0g3czgvS2RHMGlJaUlpYTJPQ2hJaUlpSWllR0lVMTlBRWc3ZWhSWEF3TkxaZno3RHc5NFRsa0NGeTdkWU5qczJhUXVydERKSlZDblo0TzFiVnJ5UGpyTHlRZk9JRDBQLzR3Ni9xS2dBRFVIRGtTcnQyN3c3NStmVWlVU21peXM2RzZmaDNwSjA0ZzRkdHZrZlhQUDZWK0h4NTkrOExuelRlaGJOa1NFcVVTZ1BWN0pnQkEwMzM3NEZxa0I0bXBheGlMVlN5WHcvT1ZWMUJqd0FBNEJnZEQ2dVlHYlc0dVZOZXVJZlhubjNGLzVVcmt4Y2ViTmE4NXgwekZLRllvNE42M0w5eWVmeDdLRmkwZzkvT0QyTUVCdXJ3ODVDY21JdXZpUmFRZFA0NmtIVHVnVGswMU9nOVpSbVJuaDZBdnZnQlFrQVNJZSs4OXZXTkYrNFZjLzkvL0FLMFduaSsvRE9jT0hTbzgxa0tPd2NGbzhlZWZKc2VFUEh4bzhiejI5ZXNiUGUvOGM4OGhQVEt5MlA1YWI3NXA4WFdLRXNsa3Bab2o5OVl0SmtpSWlJaW8wbUdDaElpSWlJaklTa1JTS2Z5bVRZUGYvLzRIc1lORHNlTjJIaDZ3OC9DQVU3dDJxUFhPT3lVbUlRcHY5dnErL1RaRWRuWjZ4eVJLSlJ5RGcrRVlIQXlmU1pPUThNMDN1RDUxS3JRNU9SYkZIREJ2SG55blRMSG9IRnRSdG15SmhwczNReEVVcExkZklwWCs5N21ZTUFGWFJvMUM2cUZENVJwTHpkZGZoLytzV2NVYXZRT0F5TjRlY245L3lQMzk0ZDY3TndJKy9SUzNQLzhjZDVjc2djN0NIbk1TQndlMGlvb3lhNnhZSmhOZW0zdk80K2RWQmJVbVRZSjl3NFlBZ09SOSs2QlRxMkhmc0NIRWRuWnc3OXNYaXNCQUFFRFN6cDFJajR5RTFOVVZBYnd4VDBSRVJFUUdNRUZDUkVSRVJHUUZJb2tFamJadWhmdUxMMXBsUHJHREF4cEhSTUQxMldmTkdsOXp4QWdvQWdOeHNWOC82UEx5ekRxbnhrc3ZWWjNrU0t0V2FIYndvTERDeFJpSmt4TWFiZHVHNkk0ZGtmM3Z2MWFQUXl5WG8vNjZkYWp4MGt2bW4rUGdBUC9acytIY3NTTXVEeHRtV1JKTEpCSktQVm1pTk9kVUZVNXQyd3F2YXd3Y2lCb0RCeFlibzhuTXhJMlBQZ0lBMVAzaUM4aTh2U3NzUGtQeTd0NHRXTTN5bU5velpzRE95d3NBREI0M3BtNTRPQUFnUHpFUnQ4UENESTVSWGI5dWNIOXBWNGNWcnJEU3BLZmpMeCtmVXMxQlJFUkVWTmt3UVVKRVJFUkVaQVhlNDhmckpVZnlrNUp3ZThFQ3BQejBFL0xpNHlGV0tDQ3JWUXRPYmR2Q1k4QUF1RC9xbjJDUVNJUUdHemJvSlVjeXo1ekJuUysrUVBxSkUxQ25wY0hPMHhPdTNicWg5b3daVU5TdEN3Qnc2ZFFKL25QbTRNWUhINVFjc0ZnTS8wOC9CUURFYjlpQWU4dVdRUlVYQjZtN096ejY5aTNWNTZDOFNGeGMwR2o3ZGtpVVNtU2NQSW03UzVZZ1BUSVNtc3hNeU92VWdlZlFvZkNkTWtWbzZpMld5MUYzeVJKYzZOV3IyRnhGYnc1YlV2S3JVSVAxNitFeFlJQ3dyVk9ya2ZETk4zaXdjeWV5enArSEpqTVRVamMzT0FZSHcvUGxsK0U1YkJoRUVna0F3TzI1NTFCLzVVcGNHVFdxdEo4S0FwQnk4S0RlMXdBb1NJaUk1WEpocGRYdGhRdVJkKzhlUFByM2grZkxMd01BMUE4ZlFwZWJLeVFrS2xKK2NqTHVyMXBWYkwvUHhJbENQSWFPRzFPWUlGRS9mR2pSZVVSRVJFU2tqd2tTSWlJaUlpSXI4SDc5ZGVHMVZxWENQOTI2NlQzQnJjbk1STTdWcThpNWVoV0pXN2ZDb1VrVGszTVZUVkxjWDdrU2NUTm02SlZueXJ0M0Q0bGJ0aUQ1aHgvUS9NZ1JPRFpyQmdDb05YRWk3aTFmanJ5N2QwM0c2OXloQThUMjlyajE2YWQ2VDZEbkp5WWlmdjE2ODk5NEJTaGNNUkMvZGkydVRaa0M2SFRDc1p5WUdOeWFPeGNacDA2aHlhNWR3bjZYenAxaFg2OGVjbUpqclJhSDkralJlamZtOHhJUzhPL0FnY2c4ZDA1dlhINVNFdEtPSFVQYXNXTkkrT1liTkk2SWdOVEZCUUJRWS9CZ1BOaXpCOG43OXBsMVRVMVdGdjR5ODRaK2g1UVVJVWxreVNxQm91ZFZCU2tIRHVES3FGSEl2WGtUZWZmdUlTOHhFWEkvUDdRNmN3WUFrSDM1TXU0dFh3NEFxUDMrKzhKNXQrYk1nYzhiYndnSkNmKzVjNDFldzY1R0RlRzFxWEVBY09meno2SEp5Q2oxK3lFaUlpSWkyMkdDaElpSWlJaklDdXdiTkJCZVo1dzZaYlM4VGFIc1M1Y003aGNyRktqenlTZkNkdXFoUTdnK2JaclJlVFRwNmJqMjl0c0kvdVVYQUFVTmxMMkdETUdkSlV0TVhsOXNiNC9NcUNqYy92eHprK01xaS9USVNGeWJPbFV2T1ZKVTZxRkRTUDdoQjNqMDZ5ZnNjK25TeFdvSkVyRkNvZGY4VzZkVzQvS1FJY1dTSThYaS91TVB4SXdkaThZUkVjSysyaDk4WURKQklwTHl6elJUMUE4ZjRrR1J6eWNBQkN4WUFOR2pYaXJYSjArR0xqOGZBQkQ3MWx0by92UFB5TDV3QWZmWHJvWFBHMjhJNS9oTm5Xclc5VW9hZDMvVktxc2tTT1QrL21XZWc0aUlpSWdzdzkrOGlZaUlpSWlzUUp1YkM4bWo4ajZ5TXRUbjkralg3NzhTUURvZDRqNzhzTVJ6TWs2ZVJONjllNURWcWdVQWNIbjIyUklUSkFCdzk4c3ZqU1ljS3B0Ym4zNEthTFVteHp5SWlOQkxrRGcyYjI2MTYzdjA2NmZYa0QxK3d3WmtuRHBsMXJrcFAvMkVoNy8vRHBkT25ZUzRISm8yUmZiRml3YkhGMDJRaUVTaU1rUmR2aXhwQkc4cFN4ckh1M2J2THF5NFN0eTZGUTkvLzEwNGxubjZORzdPbW9XSHYveFM0dmVQcmJVeGtqUXRLenNQRDdTN2RjdHE4MG1jbllWK0pLVjFzazRkNUNjbld5a2lJaUlpb3RKamdvU0lpSWlJeUFveVRwOFdlb2JZMTZzSC8xbXpjR3ZlUEwyeVdPWndlK0VGNFhYV3hZdkl1WExGclBOVTE2OExDUktIUm8xS1BrR3JSZXJCZ3hiRlppdnF0RFE4UEhHaXhIR1pqOTJ3bDdxN1d5MEd0OGQ2eHNTdlcyZlIrVW5idHdzSkVxQ2dCSml4QkFuRVlvdmpxeWhGRXhlVm9SRzhXS0ZBMEJkZkFDam84MkdvLzg2OXI3NHllSzZwTW1TdG9xS0U5MWZhcHVaNDFIdW1xaVFoaVlpSWlKNUVUSkFRRVJFUkVWbkJ2YVZMOVpxcSswMmZEby8rL1hIM2l5K1FGQkVCYlU2T1dmTW9XN1lVWGpzMmExYXFKN1dsUmZvbkdKTnovVG8wbVprV3oyMExPVmV1bUhXVE9UOGhRVzliNHVSa3RSZ2NuM3BLZUsxT1RUVmFJczJZeDFlYm1FcGlTUndjaE5lYTdHeUxybE9lUkhaMlFDVmIwVkxuazArZ0NBb0NBTVJObjE2cFZpVVU5blhSNXVhYU5mNUNrZVJvU1pvZE9tVDJXSzFLaFhzclZwZzl2aWpINXMzaDBybHpzZjBKMzN4VHBySmlXcFdxMU9jU0VSRVJXUk1USkVSRVJFUkVWcEQ2ODgrNDhkRkhDSmc3VjFnQllOK2dBZXF0WEltQWhRdnhZT2RPeEcvWWdLeC8vakU1ajh6WHQ4eXhtTk53T3o4eHNjelhxU2ptM29qVlBKWk1FbGx4SllhOGRtM2h0ZXI2ZFl0WEJlVGR2YXUzYldlaThYclJ4STRtUGQyaTY1U25vb21iL0FjUGNMSWNlMmFZMHpqZXVXTkgrTDd6RG9DQ0hqUkpPM2FVV3p5bFViamFwckFmaWlFWmYvMkYzRWZmRzBWTGc1VWs1Y0FCQUJET05VV1RsWVc0NmRQTm5ydVFmZjM2YUg3c21MQ2RkL2V1OFBNcDUrcFYzSDIwY3Njc0loRlgwaEFSRVZHbFZIblhiaE1SRVJFUlZURjN2L3dTMFowNzQrRnZ2K250bDdxNHdIdmNPTFQ0ODA4MFBYQkFielhDNHlUMjl1VWRKZ0JBVzRsV0psUUZSWk1ENmxJOE9mOTQ4c2JVelgrSlV2bmZlVlpvL20wdFJaTTY2bkplcWFGT1RvWTZKUVhxbEJTanNUVGN0QWtRaTZGT1MwUHNXMjhKeDZUdTduQnMzaHh1TDd3QTc3RmpyVnBxelZ4aWUzdWhhYnlwMVdNeEV5ZmlZcDgrdU5pbmowWHovenRrQ1A0ZE1nVFh6V3cwYnlsRjNicG8rc01Qc1BQd0FBQ2tSMGJpWEx0MlFxS3YxdHR2UTZ4UWxEaVBuYWNuR203YWhMcmg0ZVVTSnhFUkVWRlpjUVVKRVJFUkVaRVZaWjQ3aHd1OWVrSFpxaFc4eDQ1RmpZRUQ5VzU0dTNidGlxZCsrdzF4TTJiZy9xcFZ4YzdYNXVjTE44OGYvdjY3UldWM3FQd1UvYm9VVFphWVMvSllINHZIRXlaRlNSL2RsQVlLU251VnBzeGFXWnRvRzJKWHBIUmJmbEtTMWVjdjZwU0ovaVlTcFJKTmR1MFNldTdrUDNpQUJoczJRRmFyRnVTK3ZoQS9sbVJNM3JPblhHTTFwR2hTSnY5UmtrZHNidytmOGVQTDdacUpXN2NpLzhHRE1zOWozN0FobXYzNEkyUStQZ0NBekRObmNPbWxsNkRKeU1DZEpVdFFOendjc3BvMVVYUEVDTnhmczhid0pHSXhhbzRjaVlDNWN5RjFjeXVZNTlRcEpHN2ZYdWI0aUlpSWlLeUpDUklpSWlJaWVuTG9kRUlQQlhPZWZnYjBuK2EzUk9iWnM0aWROQWx4NzcwSHo2RkQ0VHRsQ2hTQmdRQUFrVlNLdW9zWEkvdnlaVHo4OVZlOTg5UVBIZ2hsYk93OFBVdDFiYksrL01SRW9jeFcwWEpiNWlxODJWd283ODRkNDJOcjFyUjQvb29nTDFKU1MzWHJsczNpRU1sa1VMWnFKV3piMTZzSCszcjFESTdWNXVRWTdVdmlQM2V1MFdzVVRRYVpHZ2NBZHo3L3ZOaEtIMFBKSkltREF3SVdMREE1VjFtay9mSkxtUk1rcnQyNm9kSFdyWkE0T3d0elhoNDJUSGgvQ1pzMndYZnlaTWhyMTBidGp6L0dnNzE3aTVYcmMyclhEblVYTDRheWRXdTkvVFZmZngxSkVSSFFxZFZsaXBHSWlJakltcGdnSVNJaUlxSW5oaVk3VzNpUzM4N01tOUNLdW5YTGRzMnNMTVN2WDQrRWI3OUY0TUtGOEprd29lQ0FTQVMvYWRPS0pVaHlZbU9GQklsOS9mcVFLSlZWcHBsNmRaWjE0WUtRR0pINStFQVJGQVRWdFd0bW42OXMyMVp2T3pNcXl1allvc2tVZFZxYTJhczE3T3ZWRXhLQU9URXhac2RXOUR4VEhCbzJGRjZycmw4M2UzNXJVNmVrUUhYakJoUUJBY0krVFdZbVZEZHVJUGZHallKLzc5eEI3cTFiSnVQME03TThWVW5qN3E5YVZTeEJVcGdNQllEOGhBU3pybE5tWmVueElSTEJiK3BVMUprMUN5S0pCRURCaXBUWU45L1U2NkdpVmFsd2ZlcFVOSTZJZ0oySEIrcDkvVFgrSFRRSVFNSFBTdi9aczFGajRFQzlxVFArL2h1M0Z5NUU2czgvbHo0K0lpSWlvbkxDQkFrUkVSRVJQVEh5NCtNaENRb0NVSEF6VCtMc1hHSVRiUGRldmF4eWJWMWVIcTVQbXdiM0YxNFFuc1IzYXRPbTJMajBQLytFUzVjdUFBQ1JSQUtQQVFPUStPMjNWb21CU2kvdDJERzk3d1h2TVdOdzQ4TVB6VDdmYTlndzRiVk9yVWJhMGFOR3g5bzNhQ0M4dnJ0MEtlNTgvcmxaMXlqYTJQeHNpeFpteDJaT1EzUUFjR2pTUkhpZGZmbXkyZk9YaHp0aFlSREpaTWkrZkJtcTJGamt4Y2ZiTko3SEZVMlE1RHhLcE9VbkorT1BSd2xha1VTQ3B2djNDLyt0eDgyWWdYdkxsNXM5djUyWEY1cnMyaVdzcEhrUUVZSHNTNWRLRmF2Y3p3LzFWcTZFYTdkdXdqNVZYQnhpakpRRFMvbnBKeVR2M1F1UC92M2gzcXNYYXMrWUFibS9QN3lHRDRkSSt0OHRob2UvLzQ3YkN4Y1dTd0lURVJFUlZTWk1rQkFSRVJIUkV5UHI0a1VvSGlWSVJCSUpQQWNQUnZ6NjlVYkhTOTNjNEROeG92VUMwR3FodW5WTFNKQVl1aW1kdkdjUGFyLy92ckJkKy8zM2tieDNyOW5OdWlXT2ppYjdXMURwSkgzM0hRTG16aFg2Vy9oTW1JQ2s3ZHVSZGY1OGllZTZQZmVjY0NNY0tQZ2FHeXY3QkFBT2pSb0pyMVd4c1dXSTJycWNPblFRWG1lZVBXdkRTSUNFYjc0cDh4eC9QTllYcHFoV1VWR3dmOVFIeGRRNFl4eWJOUk5lRzFwcHBOTm9jR1hFQ0R6MSsrK1ExNm1Ed0xBd1NGMWRjV3YrL0JKWGdpaGJ0a1NqclZ1Rm55UEplL2JnNnRpeDBHazBsZ1VwRnNObjdGajR6NTFickpSZ1NXV3dycjN6RHBTdFcwTmV1emJxekp5cGR5enQrSEhjWHJnUTZYLzhZVms4UkVSRVJEWWd0blVBUkVSRVJFUVZKZTNJRWIzdE9wOThvdGRYb1NpeHZUMGFmdnN0N0x5OHpKcTczdGRmNi9VZE1NVE95d3ZLbGkyRmJVTlA0V2RkdUlDMFk4ZUViVVZBQUJwSFJFRHE0bUp5YnFtTEN3TER3bERyN2JmTmlwY3NvMDVKd2QybFM0VnRzVUtCSm52MndQR3BwMHllNTlTMkxScHMyQ0JzYTNOeWNQUFRUNDJPbHpnNndqRTRXTmkycEZSV2VYSm8xQWgyajVySDV5Y21JdmZtVFJ0SFZMa1Y3WkZpTEltVy8rQUJMdmJ0aTd4SEpiaHFmL0FCR20zYkp2VC9LRVlzUnEyMzNrTHc4ZVBDejYzNHRXdHhlY1FJaS90NnVIVHBnaGFSa2FqN3hSZENjaVRqMUNteno4OVBUc2JsWWNPZ1ZhbjAzczgvWGJ2aVl0KytUSTRRRVJGUmxjRUVDUkVSRVJFOU1aSWlJcUJPU3hPMjdUdzlFZnpMTC9BZU94WnlQeitJN094ZzUrVUZ6NWRmUm92SVNMaDI3V3IyVGNPYUkwZWl6WlVycUw5MkxUd0dESUM4VGgySUZRcUk3T3dnOS9PRDE3QmhDRDU2Vk85SmJXTlB3VitmTmsxdkZZaExwMDVvRlJVRnYvLzlENDdObWtHaVZFSWtrVUJXc3liY25uc09kWmNzUVp2TGwxSHJyYmVFL2dGa2ZiZkR3cER4OTkvQ3RzekhCMC85OWh2cXJWZ0JsMmVmaFoySEIwUlNLZXc4UE9EeTdMT290MklGbWg4OUNxbTd1M0RPdFhmZk5ka1h3emtrQkNJN093QUYvUjRxUzRMRXZWOC80WFZxa1FRZUZXZm42U21zUHRGbVp5UDc0a1dqWTNOaVkzR2hWeS9rM3JrREFQRG8xdzh0VDUzU0szY0ZGS3hJQ1Q1MkRJR1BTb3ZwMUdyYytQQkRYSnM4R2RCcXpZN05PU1FFVFgvOEVjMSsrZ21PelpzWDdOUnFjV2Z4WXB6djBjT2k5NWw1N2h5dWpoa2pKR2ZzYXRSQW5VOCtnY3piMjZKNWlJaUlpR3lKSmJhSWlJaUk2SW1oeWNoQTNJd1pxTDk2dGJCUFZyTW1nb3FzRENoS25aYUdtTEZqMFNvNjJxejV4UW9GdkY1NUJWNnZ2RkxpMk5SRGh4Qy9abzNCWXpsWHIrTHF5SkZvdEcwYlJESVpnSUxWSi82ZmZncC9FNnNQcUh6cDh2SndhZUJBTk5tekIwNlBtcTZMcEZMVUhEVUtOVWVOTW4ydVJvTzQ2ZE9SdUhXcnlYRkZHMXlubnppaDk0UytMUldOSy9Yd1lSdEdZaDZwcXl1VWJkckF1WDE3T0QzOU5HNS85aG5TSXlNcjVOcHVQWHNLVGU4elRwOHVzZlJWenBVcitLZExGelNPaUlDeVZTdkkvZnpRZFA5K0pPL2RpM3ZMbDZQbXFGRUZQMVBFQmM4MzVzWEg0OHFJRVdhdjBoQkpKSER2MXcrMUprMkNjMGlJM3JIc2YvOUY3QnR2V0xSNnBKQkVxVVR5M3IyNE1tSUVHbTdlREpHZEhWeTdkVVBMVTZkd2EvNTh4Ry9ZQUYxZW5zWHpFaEVSRVZVa3JpQWhJaUlpb2lkSzRwWXRpSnMrSGJyOGZKUGpWSEZ4dVBEQ0M4Z3hzd2VFK3VGRHM4WnBzN054KzdQUDhPL1FvU1p2bktZY1BJanpQWHNpNStwVnMrYUZUb2VrblRzUlg2U2NFMW1mT2pVVkY1NS9IbmZDdzZITnpUWHJuT3hMbDNDaFZ5L2NYN1hLNURpSm95TThCZ3dRdGxNcVNTTEN1V05Ib2FlR0pqTVRxVC85Wk9PSTlJbnQ3ZUhVdmoxOEprMUNndzBiMENvNkdrL2Z1WU9tKy9haDlnY2Z3TFZiTjh2N2M1UkJqWmRlRWw2bkhqeG8xamw1OGZFNDM2TUg3bjMxbGRDRHhLTi9melEvZWhSZXI3NHFKRWVTdnZzTzU5cTBzYWlFbFgyalJtaXdabzFlY2tTVG1ZbWJuM3lDcUpBUWk1TWpMcDA2b2NINjlVTGlPSG5mUGx3YU9CRHFsQlFBZ05UZEhYWER3OUg2bjMvZ1BYYXM4WkpoUkVSRVJKVUFWNUFRRVJFUjBSUG4zb29WU0QxOEdONWp4OEsxV3pmSUF3SWdzYmVIT2owZFdlZlBJM252WGlSODh3MjAyZGxtejNtNmZuMTQ5TzhQMXg0OW9IenFLY2g4ZlNHMnQ0ZFdwWUw2d1FOa1hieUloNy8raXFTSUNPUW5KcG8xWjhhcFV6alhwZzNjKy9hRlIyaG93ZFBsdnI0UXlXVFFaR1pDblp5TXJJc1hrZkhYWDNqdy9mZENtUjRxWDlyY1hOeWNPUlAzdnZvS25rT0h3clZiTnpnMGFRSTdUMCtJN2V5Z3ljeUU2dVpOWkp3NmhlUzllNUYyL0hpSmpiY0JGTnhNTGl6QnB0VWk1Y2NmeS9tZEFHSUhCNGdmclZJeUZxUHZsQ25DNitROWUvVEt2OW1DZmNPR2NIdnVPVGdHQjBQWm9nWHNHelVxc2JTY3pzeGtWbG5KZkgzaCt0eHp3bmF5QlY5RGtWeU9uSmdZNU4yN0I1bXZiN0hqK1ltSnlQajdiNGpFbGozbm1IM3hJbUltVFVMRFRadWdVNnVSdUdVTGJzMmRpN3o0ZUxQbmtQdjd3M1BRSUhpTkdBSDdldlVBQUpyMGRPRjQyckZqaUFvSlFhTXRXNkJzMDZiZ25OcTFFYlIwS1FMRHdwRHkwMDlJM3JNSEQwK2NNUHZuSHhFUkVWRkZFT2wwWnZ5bVRrUkVSRVJVanY1d2RMUjFDRVEySlZFcTBmckNCZGg1ZWdJQWt2ZnV4ZVhod3kyYW8wTktDc1J5T1FEOS82WWtTaVYwV20yeGhKOUlKb1AvN05ud2ZmZGRBQVUzdlAveThkRWI0OUtsQzVvVldURnlybDA3a3owMUtrTE4xMTlIdmVYTGpRL1E2WkFURTRQTXMyZVJjZVlNTWg5OTZOUnF0SXFLRXZxRFdFdE9UQXpPdG1nQkFLZ2JIZzZmaVJNQkFPbC8vbGxpWHcrcG14dmNldmFFKzRzdndyMTNiNGdWQ3IzajJwd2NpTzN0OWZicDh2UHg4UC8rRDZuSGp1SGg4ZVBJdW5qUnJBU2N6OFNKU0R0NjFPaXFPSkdkSFVJZTlXaktpWW5CaGVlZmg4ZkFnZkFjTkFoT1R6OWRiTHhXcGNLZkhoNzZjMGdrOEI0M0RuVSsrUVJTVjFlRDExRmR1NFovWDM0WjJaY3ZseGh6YVhTMGNRS1BpSWlJS2dlUjZGSE4weEp3QlFrUkVSRVJFWkdOK2MrZUxTUkhBT0RPRjE5WWJXN3ZjZU1RTUc4ZWRCb050RmxaMEtwVTBHazBzS3RSUTJnSUR3QVpaOC9xblNkUkt2WDY4NlFjUEdqejVBZ0FQUHp0TjcxdDFZMGJ5RHg3dGlBUmN2WXNNcytkZ3lZam84TGpzcTlYRDk2alJ3dmI4V3ZYRmhzalVTcmg5UFRUY083WUVTNmRPc0hwNmFlTHIzN1I2WkIyL0RqdUxWK090RjkrUVkwQkExRHJyYmVnYk4wYVFFRWl3N1ZIRDdnK1NyNm9VMU9SR1IyTnJPaG9aSjgvRDlXTkcxRGR1b1c4Ky9mMUdyaVhWT0pOK1NqSkF3Q0t3RUMwalkwVlNuc1ZsWGZ2SGg1OC96MlNkdTRzZGt5bjBlRCtxbFZJMnJrVHZ1KytDKy9Sb3lGMWQ5Y2JrM1grZkxrbFI0aUlpSWdzeFFRSkVSRVJFUkdSRFlra0V1Rm1OMUNRaU1nOGZkcHE4MmRGUlFuWGtUZzdHKzRKb2RQaDdtTkpHZCtwVTRYVkZycjhmTno0OEVPcnhWUVdxbXZYRVBmKys4aStkQW1aWjg5Q25acGFxbm51ZlA2NVZlTEpmL0FBRUlsUWY5MDZpQjZWSzh1SmljR0RYYnNnOC9hRzEvRGhjR3plSEk3QndWRFVxMmUwSEZqdW5UdDQ4UDMzU1BqbUcrUmN1U0xzVDlxNUUwazdkOEtwWFR0NHZ2d3lQUHIzaDZ6SVNoK3BteHRjbjMwV3JzOCtxemRmOHA0OXVQenFxMmEvajRCNTg0VFhJcW4rclFMMXc0ZEkzcjBiU2Q5OWg0ZC8vS0dYZURGRW5aS0NtN05tNGZiQ2hmQWNQQmdlTDcwRWw4NmRvY3ZOeGZXcFU4Mk9pY2dVblU2SHpNeE1xRlFxcU5WcXNFQUtFVlVXSXBFSVVxa1VDb1VDU3FVU1ppNWtJQnRoaVMwaUlpSWlzam1XMktxY3JGR3FobDliOHlpQ2d2RFVyNzhDWWpIT3RXbFQ4UFMvaFZxZlB5K1VhRHBWcEl5VXJHWk50SW1KTVh4alhxZEQxb1VMdUQxL1BwTDM3OWM3SkhWM1IvRFJvN0J2MkJCM3YvZ0NOejcrMk9LWUtwdWlKYmFzL2IxWlorWk0xSjR4QXdCd2VmaHdKTy9kQzdGY2pwYW5UME5SdDY3QmMzSmlZNUYyNUFnZTdOMWIwSGpkbkQvUHhXSTRkK2dBdDU0OTRmTE1NMUMyYnEyM0VnZ0FvTk1ocWtNSFpKMC9iM2I4M3VQR0llakxMLytiUXFOQjJyRmpTTnk2RlNrSERrQ3JVcGs5bHlFU3BSSnlQNzl5WHozQ0VsdFBodHpjWEtTbHBVR2owZGc2RkNJaWt5UVNDVnhkWFNGL1ZBYVZLbzY1SmJhWUlDRWlJaUlpbStOTjlNcUpDWktLNWRLcEUreTh2ZkVnSXFKOExpQVdReXlYUXlTVkZpUkx4T0tDa2xzbUdwZ3JBZ0lRdEd3WkxnMGFCRjFlWHZuRVZZSEtNMEVDQUEwM2JZTEl6azZ2ZjR4SGFDZ2FiZHNHQUZERnhTSGoxQ21rLy9FSDBvNGVoZXJHalRKZlUremdBS2UyYmVFWUhBeUhKazNnMkxRcGNtSmpjYlZJdVMremlFUUlQbjRjOHRxMWNYL1ZLaVJ1MldKUkkvZktnZ21TNmk4M054Zkp5Y20yRG9PSXlDSWVIaDVNa2xRd0praUlpSWlJcU1yZ1RmVEtpUWtTcW03RURnNFFQZXFyb2NuTUxKZjV4WEo1c2JKZkxzOCtpNngvL29FNkpjWHExN1FtbVk4UDFLbXBaVjR0WWt0TWtGUnZPcDBPaVltSlhEbENSRldPUkNLQmw1Y1h5MjFWSUNaSWlJaUlpS2pLNEUxMElpS3lCaVpJcXJlTWpBeGtaR1RZT2d3aW9sSnhjbktDazVPVHJjTjRZcGliSUJHWGR5QkVSRVJFUkVSRVJFUmxwYXJDcTV1SWlQZ3pySEppZ29TSWlJaUlpSWlJaUNvOXRWcHQ2eENJaUVxTlA4TXFKeVpJaUlpSWlJaUlpSWlvMG1PVmVDS3F5dmd6ckhKaWdvU0lpSWlJaUlpSWlJaUlpSjQ0VEpBUUVSRVJFUkVSRVJFUkVkRVRod2tTSWlJaUlpSWlJaUlpSWlKNjRqQkJRa1JFUkVSRVJFUkVSRVJFVHh3bVNJaUlpSWlJaUlpSWlJaUk2SW5EQkFrUkVSRVJFUkVSRVJFUkVUMXhtQ0FoSWlJaUlpSWlJaUlpSXFJbmp0VFdBUkJSNWFMVDZaQ1ptUW1WU2dXMVdnMmRUbWZya0lqb0NTSVNpU0NWU3FGUUtLQlVLaUVTaVd3ZEVoRVJFUkVSRVJGVlUweVFFSkVnTnpjWGFXbHAwR2cwdGc2RmlKNVFPcDBPK2ZuNXlNL1BSM1oyTmx4ZFhTR1h5MjBkRmhFUkVSRVJFUkZWUXl5eFJVUUFDcElqeWNuSlRJNFFVYVdoMFdpUW5KeU0zTnhjVzRkQ1JFUkVSRVJFUk5VUUV5UkVCSjFPaDdTME5GdUhRVVJrVUZwYUdzdjlFUkVSRVJFUkVaSFZNVUZDUk1qTXpPVEtFU0txdERRYURUSXpNMjBkQmhFUkVSRVJFUkZWTTB5UUVCRlVLcFd0UXlBaU1vay9wNm8vaWFPanJVTWdJcUlxVHFKVTJqb0VJaUlpcW1LWUlDRWlxTlZxVzRkQVJHUVNmMDVWZjRyQVFGdUhRRVJFVlJ6L1gwSkVSRVNXWW9LRWlGamJuNGdxUGY2Y3F2N2NYM3pSMWlFUUVWRVY1OTZuajYxRElDSWlvaXFHQ1JJaUlpSXpGcTZLQUFBZ0FFbEVRVlFpc2puZnlaTWhyMTNiMW1FUUVWRVZKYTlUQjc1VHB0ZzZEQ0tpSjBwc2JDd3VYcnhZYnZNL2VQQ2czSHJtcHFlbnM5Y2xBV0NDaElpSWlJZ3FBWW1URStxdFhHbnJNSWlJcUlxcXQzSWxlNUFRUFlFbVRacUVaNTk5RmxsWldWYWROem82R3ErODhnb2FOR2lBdW5Ycll1UEdqYVdlS3prNUdhTkdqY0tWSzFlc0dHRnhWNjVjd1pBaFEzRDA2RkdEeDFVcUZUcDA2SUFXTFZvZ1B6L2ZLdGNjUFhvMGV2YnNhWlc1SHJkOSszYUVoSVFnUER5OFhPWnYzTGd4ZXZmdVhTNXpVOVVpdFhVQVJFUkVSRVFBNE5xMUs1b2VPSURZTjk1QTd1M2J0ZzZIaUlpcUFIbnQycWkzYWhWY24zM1cxcUVRa1EwY1Bud1lLcFVLTVRFeGFOR2loVlhtaklxS3dvQUJBNUNYbHdjSEJ3ZTR1cm9pTlRXMTFQUHQzYnNYUjQ0Y3dkbXpaN0Z6NTA0MGF0UklPTmE1YzJlTDU1UEpaQWFUSUFjUEhzU0pFeWZRdjM5L2crZXRXYk1HdDI3ZEFnRHMzcjBiUTRZTU1YcU5uMzc2eWF6VkZSa1pHUUNBblR0M21oTTZYbjc1WmJQR0FVQndjRER5OHZLd2ZQbHk5T2pSQTYxYXRUTDdYQ0pMaUhRczZrMzB4THQzNzU2dFF5QWlLbEd0V3JWc0hRSlZFRTFHQnU1KytTVlNmdndScXJnNGFMajBuWWlJaXBBb2xWQUVCc0s5VHgvNFRwNE1pWk9UclVPaUNzSy9YYXVQNk9ob0hEcDBDS0dob1hvSkEwdUZoWVVoSmlZR3ExYXRnbFJxbmVmQVgzbmxGZnpmLy8wZlFrSkM4TTAzMzhEZTNoNHFsUW9LaGFMVWM4NlpNd2RyMXF5QnU3czdJaUlpaFBmczYrdHI4Vnd5bVF4eGNYSEY5ci93d2d1NGRPa1NvcUtpNE83dXJuZnN4bzBiNk42OU81bzNidzVIUjBlY09YTUdSNDhlaForZm44RnJoSVNFNE9iTm14YkhWcEs3ZCs5YU5QN3p6ei9IaGcwYk1IZnVYQXdlUE5pc2M0NGVQWXJJeU1nU3g2MWV2UnF1cnE0bUUwV0ZaczZjYWRhMXpjRy9heXVPU0NRU21UV09DUklpNGkrWlJGUVY4QmRKb29xVGtKQ0FNMmZPNFBUcDB6aDkralJPblRxRitQajRVcy9uNnVxS3JsMjdva2VQSHVqZXZUc2FOR2dBTS85ZXFmS21UWnRXckRURXVISGpzR2JObWdxUFJhZlRZY0NBQWRpM2I1L2UvcUZEaDJMNzl1MFZIZytWcjV5Y0hOeStmUnUzYnQzQ3ZYdjNqSDVZcTh4S2ViS3pzNE83dXp2YzNkM2g1dVltdkM3Y2RuTnpnN096TTV5ZG5lSGk0aUs4THZ5d3Q3ZC9ZbjdtVkhmODI3WDZLRXdNZlAvOTkralFvWU9ObzlIWHNHRkRaR1ptWXMyYU5lalRwNDlWNXRUcGRIanJyYmV3ZCs5ZWVIaDRZUGZ1M2FoWHI1N1I4YjYrdmdnS0NzSnZ2LzFtMXZ4eGNYRjQ1cGxuMEtWTEYyemJ0azN2V0Y1ZUh2cjM3NDkvLy8wWGh3NGRncU9qSTdwMTY0YWdvQ0RzM3IwYjl2YjJ4ZWJUYURRdzU1Wnh0MjdkY08zYU5iT1RLWVZKck02ZE8rUGF0V3RtbldPdXd1VExwNTkraXRXclY1ZkwzTmJBdjJzcmpya0pFcGJZSWlJaUlpSjZnaVVuSitzbFEwNmZQbzNiWlN4eDV1cnFpcENRRUhUcTFBazlldlJBeTVZdElaRklyQlJ4MVhIcDBpVXNYYnBVYjUram95Tm16WnBsazNoRUloRldyRmlCWDM3NUJlbnA2Y0wrSFR0MllOaXdZZWpYcjU5TjRxTHlZVzl2andZTkdxQkJnd1pHeDJpMVdxU2twSmhNb055N2R3L3g4ZkhsMWlUWEhQbjUrVWhJU0VCQ1FrS3B6cGRJSkNZVEtJOS9GSTV4ZEhTRW82TWpIQndjOVA2MTFsUHFSRlE1RlphV2Vud1ZSbG1JUkNKODhjVVh1SG56SnBvMGFTTGNKRDk1OGlRQ0F3UGg2ZWxwMWp5SER4OUdTRWdJbkI1Yk9WZVlGQmswYUpEZWZwMU9oLy85NzMrSWpvN0duRGx6MExCaFF3REFnZ1VMOE82NzcyTE1tREhZdUhFajVISzUzbmxGZjIrTGpZMDFHazloa3YzR2pSdEd4NWhLQkFVRkJSazlacTVidDI3cEpmdG56cHhwMW9vUFM1TlFWSDN4LytwRVJFUkVSRStJbEpRVVJFVkY2U1ZEREpWb3NGVGR1blhSc1dOSGRPellFYzg4OHd3YU4yNE1zVmhzaFlpckxwMU9oM2ZlZVFkcXRWcHYvOHlaTTB0VlRzTmFmSDE5c1dqUklreVlNRUZ2LzdoeDQ5Q3VYVHQ0ZTN2YktES3lCYkZZakJvMWFxQkdqUm9JRGc0Mk9rNmowU0FsSlFXSmlZbG1mUlJOd0ZVR0dvMEdxYW1wWmVvaFVKUk1KaXVXTkNuODE5eDlDb1VDQ29VQ2NybGMrQ2k2WGZqYXpzNk9xMStJcWdtWlRJWTllL2JBenM0T0FLQldxekYrL0hnMGJkb1VXN1pzS2ZHLzljdVhMMlA4K1BFSUNBakFMNy84SXZ5dXBWYXJFUkVSQVFEbzFhdVhNRjZuMCtHRER6N0E3dDI3TVdqUUlJd2RPMVk0Tm1qUUlGeTdkZzNMbGkzRDBLRkRzWDc5ZXFNSm9TNWR1cFQ0M2t5Tk1iWDZvbWh5UXExV0cweEE2M1E2WEx0MkRUS1pESFhxMUNsMnZEeFdvOUNUaFFrU0lpSWlJcUpxUnFWUzRkS2xTemgvL3J6ZXgvMzc5OHM4dDFRcVJhdFdyWVNFU0VoSUNIeDhmS3dRZGZXeWE5Y3VIRHQyVEc5Zmd3WU5NSG55WkJ0RjlKK3hZOGRpKy9idCtQWFhYNFY5aVltSkdEbHlKQTRlUFBqRUo3ZW9PSWxFQWs5UFQzaDZlcUpwMDZZbGpsZXBWRWhLU2lxV09FbEtTa0pDUWdKU1VsS0VqOVRVVkNRbkp4ZExKbFptZVhsNXlNdkxRMXBhV3JsZlN5UVNsWmhFTWZSYUpwUEJ6czRPVXFsVStMZnd3OVIyYWNhS1JDS0l4V0tULzFycldIblE2WFE0Y09BQUlpSWlFQjBkamJTME5EZzZPcUpwMDZhWU5tMGFubjc2YVdGc2JtNHV2djMyVy96NDQ0KzRjdVVLc3JPelVhTkdEYlJ2M3g3ang0ODNtR2dzV2tyS3c4TURuMzMyR2Y3ODgwL2s1K2VqUTRjT21EMTdOdXJWcXdldFZvdjE2OWRqNjlhdGlJdUxnNHVMQzdwMzc0NlBQdm9JTldyVUtQYzVnWUxTZkd2V3JNRytmZnR3NDhZTnlHUXlORy9lSEtOSGo5YTc4VzRvRGw5Zlh5eGN1QkMvL3ZvcmNuSnkwTEJoUTB5Wk1nWFBQLys4d1hNS0ZWM3hVSm95UnNaS2RaVm5iS1g1UGloVW1Cd0JDbjZuZXZQTk56Rjc5bXlzWHIwYUV5ZE9OSHBlWWJLak1LbFM5TCtIdlh2M0lpa3BDUUNFY2xrcWxRcVRKMC9HL3YzNzBhMWJOeXhldkxqWW5OT25UMGRXVmhiV3IxK1A1NTU3RG9zWEwwYlhybDBOWG4vczJMR1lNMmRPc2YyRnlRbERYN3RaczJaaDNicDFSdDlUVVh2MzdzVzhlZk13Y2VKRURCOCtYSy9zVjNaMk5ycDA2WUw2OWV2ci9lNWl5dWpSbzNINDhPRVN4MTI3ZHEzRUIxZXNXVjZMS2ljbVNJaUlpSWlJcWlpdFZvdTR1TGhpaVpDclY2OUNxOVZhNVJyKy92NW8wNllOV3JkdWpaQ1FFTFJ0MnhZT0RnNVdtYnU2eXNyS3d0U3BVNHZ0WDdac0dXUXltUTBpMGljV2k3RnUzVHEwYU5GQ0tDTUNBRC8vL0RPV0xGbUNhZE9tMlRBNnFnNFVDZ1ZxMTY2TjJyVnJtelZlcDlNaEt5dExMM0ZTbUR4NWZOL2p4N0t5c3NyNTNkaVdUcWVEU3FXQ1NxV3lkU2lWZ3JWdlZHWm1abUxDaEFuQ1RWZTVYSTZhTldzaU5UVVZrWkdST0hIaWhKQWd1WHYzTGw1NzdUVmN1WElGQU9EczdBd1BEdzhrSkNSZ3o1NDkyTGR2SCtiUG40OFJJMFlZdk5hLy8vNkxzTEF3aUVRaUtCUUtaR1JrNEpkZmZrRjBkRFNPSERtQ0JRc1dZTmV1WFhCM2Q0ZWpveU9TazVPeGMrZE9uRDkvSG9jT0hUTDRaTDAxNTd4Ly96NkdEUnVHbUpnWWlFUWllSHQ3SXpNekU1R1JrWWlNak1RNzc3eURHVE5tR0h4dk4yN2N3SVFKRTVDUmtRRVBEdytrcDZmai9QbnpHRE5tRERadjNvenUzYnNMWS8zOS9RRkE2RmxSczJiTk1qVS9MNG0xWTdQMCsyRExsaTJJaW9yU202Tm9zbUxVcUZGWXQyNGR3c0xDMEsxYk42TmxFZGV0VzRlVEowK2lUWnMyZU9XVlY0VDlXcTBXWDMzMWxkN1ltSmdZVEpvMENaY3VYVUtQSGoyd1pzMGF2Y1JNSVpGSWhFOC8vUlErUGo2WVAzOCtYbjMxVlR6MzNITllzbVJKc2RVa2FXbHBCa3R0RlphMk1uVE1WQko1N2RxMWVqL1huSjJkb1ZBb01HdldMQ3hidGd4dnYvMDJSbzRjcWZkN2s3RnlyWS9QQlJRMHJBOElDREI2ZmNDeUp1MVV2YkZKT3hHeDBSMFJWUWxzWmtkUHN2ejhmTVRGeGVIS2xTdTRjdVVLTGwrK2pQUG56K1BpeFl0V3ZUbm81K2VIMXExYm8wMmJOa0pTeE55YTJQU2Zqei8rR1BQbno5ZmIxNzkvZit6WnM4ZEdFUm4yN2JmZkZydVJKNVZLRVJrWmliWnQyOW9vS2lMTDVPYm1JajA5M2VESHc0Y1BqUjU3L0NNbko4ZldiNFhNWU8wRXlhaFJvM0RreUJFNE9UbGgzcng1Nk5ldkgyUXlHVFFhRGY3NDR3OWtaR1NnVDU4K3lNL1BSKy9ldlhIcDBpVUVCZ1lpUER4Y1NKeWtwS1FnTEN3TVc3WnNnVmdzeHE1ZHU5Q3VYVHZoR29WUHB6czRPR0RjdUhHWU9uVXFwRklwZnYvOWQ3eisrdXZJeWNsQm8wYU5jUFhxVlN4YXRFaTRXYnQxNjFZaElmSDExMThqTkRTMDNPWlVxOVVJRFExRlZGUVVPbmZ1akVXTEZzSFB6dzlhclJhN2R1M0N0R25Ub0ZhcnNYdjNicjBWTllWeHVMcTZvbmZ2M3BnOWV6WWNIUjBSOS8vczNYZFlVK2Y3UC9CM0lHd1JCQUhGQlhVZzdvV3JWZXRxNndCY2lMaFFjR3V0MWxXdHJhaDFJQzQrS29pYktrb1Z0YUtvdUswdDdvcDFLemhRSzZPNDJDU1EzeC8reU5lWUVJS0doTUQ3ZFYxY3dIbWVjODRkakpDYyt6ejMvZWdSdkx5ODhQVHBVelJvMEFESGp4K1grOW1ycTBsN1VTdEkxQm5ieHp3UHhvOGZqOGpJU0puamYvZzgzclZyRjZaUG40NW16Wm9oTWpJUyt2cjZNdjB4N3Q2OWk1NDlld0o0ZHpQRCt6MDlEaHc0Z0FrVEpzZ2MyOHZMQzMvODhRZEdqQmlCK2ZQblMxY0RmVmllS2lFaEFibTV1YWhUcHc0dVhMaUE3Ny8vSGcwYk5zU0dEUnRreW4xOWFtbFFWZi9maXNWaWhJYUdJaUFnQUdscGFXalhyaDBpSWlMdzl1MWJPRHM3bzNIanhqaDY5T2dueGZJK2JmVWc0ZnRheldHVGRpSWlJaUlpSFNLUlNQRGZmLzlKa3lEdmY4VEh4NnU5L0V5VktsV2tpWkNDWkFqN1QzeTZlL2Z1SVNBZ1FHYWJzYkV4VnE1Y3FhV0lDamRzMkRBY08zWU1PM2Jza0c0VGk4WHc4dkxDMzMvL2pZb1ZLMm94T2lMVkdCa1pTY3QvZlFxUlNJUzB0RFNaNUVwbVppWXlNaktRa1pFaDgvV0gzeXNieThqSUFPOUxMWjFPbmp5SjQ4ZVBReWdVWXVmT25XalJvb1YwVEY5Zkh4MDdkcFIrdjJmUEh0eStmUnNWS2xUQWI3LzlKblBCMk1yS0N2Nysva2hNVE1TSkV5ZXdjdVZLaEllSHk1MnZhZE9tbURsenB2VDdEaDA2WU9qUW9kaTRjU1B1M3IwTFgxOWZEQm8wU0RvK2RPaFE3TnExQzdHeHNZaUppWkZKa0tqN21QdjM3MGRzYkN6cTFxMkxiZHUyU1J0MjYrbnB3Y1BEQTlldlg4ZldyVnNSR2hvcWt5QXA0T0RnQUg5L2YyblpKMGRIUjh5Y09SUGZmdnN0YnQrK2pkVFVWRmhiV3l2NTF5ZzU2b3p0WTU0SHdjSEJDQTRPQmxCNHJ3d1BEdzhFQlFYaDY2Ky9MclNVbktXbEpVYU5HaVdUSE1uT3pzYVNKVXRnWVdFQkl5TWpKQ2NuQTNpM1l2V3Z2LzVDbno1OUFMenJENklvRVRCMDZGQnBlYXkyYmR2aXhJa1R5TS9QbCt1Rk1tclVLTFJ0MjFaaG1UVmxKYmFPSERtQ0N4Y3VLSHc4QmU3ZnY0OURodzdCeDhjSGxwYVc4UFgxaGJ1N08zNzU1UmRwWWk4ek14TUF1SUtaU2d3VEpFUkVSRVJFR3BTVmxZV0hEeDhxVElTb3E0SHcrNFJDb2ZTdXU0S1BaczJhd2Q3ZW5vMS8xU3d2THc4alI0NUVibTZ1elBZZmZ2Z0JqbzZPV29wS3VYWHIxdUg4K2ZNeUYyemk0K014WWNJRWJOKytuYzhSS2pjTURBeGdaV1ZWYUpQaWp5V1JTSkNUa3lPWFBNbk96a1pPVG83MDQvM3ZWUjFUTmk4bkp3ZGlzVmo2SVJLSnBLVnc2SjNmZnZzTkFPRHU3aTZUSEZIazRNR0RBTjVkeUM3c2Jub2ZIeCtjT0hFQzU4K2ZSMVpXbGt3UEJRRG8yN2V2M0Q0dUxpN1l1SEVqQUdESWtDRnk0ODJiTjBkc2JHeWhWUi9VZGN5Q0ZZNit2cjdTNU1qN09uYnNpSzFidCtMS2xTc0s0eGcwYUpEY2hmMHZ2dmhDK3ZYVHAwKzFsaUJSWjJ6cWVCNG9JaFFLY2ZUb1VaaVptU2tjcjErL1BvNGNPU0xYTjJiTm1qVjQrdlFwZnZycEoremN1Vk9hSUxHeHNaRW1SNHJqd3dURTRzV0xzVzdkT2dBb3NwZUlzbFVtR1JrWkNudWdBTURxMWF0eDRNQUJCQWNIWThpUUlaZzRjU0pzYkd5d2V2VnE2WnkzYjk4Q0FNek56VlY2SE1WWjhhSktEeExnM1Nycml4Y3ZxbnhjMGkxTWtCQVJFUkVScVpGWUxNYlRwMC94Nk5FamhSK0ppWWtsZHU0YU5XcWdTWk1tTXNrUUp5ZW5VdEgzb2p4WXRXb1Z6cDgvTDdPdDRFN1YwcXBpeFlyWXRXc1gycmR2TDdOS0tTd3NETjI3ZDRlM3Q3Y1dveVBTZlFXOUlZeU5qYlYyZ2ZoOStmbjUwb1RKKzhtVEQ1TXBxbjR2RW9rZ2tVaVFuNThQaVVRaTgvV0huOVV4cGs1WHIxNEY4Tzd1K3FMY3VuVUxBQlN1bmlqUXRHbFRBTzllQnp4Ky9Cak96czR5NHgrV053S0FTcFVxU2IrdVhidTIzTGlGaFFVQUZGb0NUbDNIdkhIakJvQjNmOGNLVmp1OHI2Qy9RMEVqOEE4cDZ2WHcvdk5kbXlYczFCbWJPcDRIaFNrc09WTEF6czVPYnR2cDA2Zmg0T0FBSHg4ZjdOeTVVNlh6RkVmZnZuM1JzR0ZEcFhQbXo1K1BwS1FrQkFVRktSeC92L3lYSW9HQmdXamJ0aTNXcmwyTGpSczNJaXdzREtOSGo1WjU3VlNRK0ZIMWQrallzV09Wamo5NDhBQ25UcDBDOEc2VmxLK3ZiNkVyZHdwWVdscXFkRzdTVFV5UUVCRVJFUkVWZzBRaVFXSmlZcUVKa0tkUG55SXZMNjlFWTdDeXNwS3VDaWxJaURScTFJaHYzclRvN3QyN21EdDNydHoyVFpzMnFYVDNxRGE1dUxoZzhlTEZjb21jY2VQR29WR2pSbWpac3FXV0lpTWlkZFBUMDRPaG9hSE9KczdWMlQ4ek5UVVZBR0JyYTF2azNEZHYzZ0JRZnBHMFFvVUswcThWOVFkVDFHVDkvVlY2aXNhTHVtaXJybU1XM0tHZmxKU2s5SHdmcnBCVWRwN0NHbXBybWpwalU4ZnpvTUQyN2R2eHd3OC9LRDFmVWFzYkZpMWFoSHIxNmluOS8xendtbFJSay9haU9EczdGNW5nV2JGaUJaS1NraFNXZ0FPS1RwQVlHQmhnK1BEaDhQTHl3cVpObXhBWUdDaVh0SHI4K0RHQWQ2czRWUEh6eno4WE92YjA2VlAwN2RzWFptWm1jSGQzeDg2ZE85R2tTUlAwNjlkUGJ1NmZmLzRKR3hzYk9EazVxWFJlMGwxTWtCQVJFUkVSL1gvNStmbElTVW5CczJmUDhQejVjeng3OWt6dTY0U0VCT21kbENYSndNQUFkZXJVZ1pPVGs5eEhhYmdMbWY1UFhsNGVSb3dZZ1p5Y0hKbnQ0OGFOUTVjdVhiUVVWZkZNbXpZTng0OGZsMmxXbTUyZGpUNTkrdUR5NWN2c1QwTkVaWTZSa1pHMDkweFJURXhNcEQxcUNwT2VuaTc5V3RWU1FLVkZ3ZVBic1dNSE9uZnVyTzF3U2kxMVBnOHNMQ3dVcnZBcEVCOGZEd01EQTRXcmhBb01HemFzeUdSUFFaS211UDA3R2pWcVZLelNyOG9TT2J0MjdjS3VYYnNBdkdzeXIyaFZpb0dCQWNhUEh3OVBUMCs1RzB1dVhic0dBSitjcUlpTGk4UGd3WU9Sa3BLQ3paczM0L1BQUDBkMGREVDgvZjNSbzBjUDZYa3pNakt3Wk1rU2JOdTJEWTZPamtyTG4xSFp3QVFKRVJIcHRIdjM3aUU3TzF1NmxGbFh4TVhGSVNjbnA4Z2x5eC9ydi8vK1E2VktsVXJrenEyM2I5OUNUMDlQNXU0b0lsMGdFb253NHNVTHBjbVBmLy85VitNMTJxdFVxYUl3Q2VMZzRLRHdya2NxZlZhc1dDRlhsN3BtelpwWXRteVpsaUlxUGowOVBmejY2NjlvMmJLbHpCM2F6NTQ5US8vKy9YSHExQ21GZGVtSmlIUlY3ZHExY2YzNmRWeTZkQWs5ZS9aVU9yZGV2WHE0ZXZVcXJsNjlpbDY5ZWltY1UxQ215c1RFUk9tRjc5TG9zODgrdy9YcjEzSC8vbjBtU0pSUTUvUEF6YzBOYm01dWhZNVhxMVlOTld2V2xHdXNYbHdGZjlPTGU2UEQvUG56NVc3OFVDUWdJQURKeWNrSUNBaFFPRDVqeGd5MGJ0MGFIaDRlQVA0dmtWS2NQaUVGeG93Wm8zVGN5OHVyMEY0bkowK2V4S1JKazVDWm1Zbmc0R0IwNjlZTkFEQjc5bXhNbno0ZGZuNSs4UGYzUjFSVUZQejgvUER2di8vQzJka1pNMmZPWkhLa0hPQTdMaUtpY21yQ2hBbTRmZnMyb3FLaTFQb0gvL3IxNi9EMzk4ZVZLMWNnRm92eDAwOC9ZZVRJa1dvNy9vZEdqeDZOK1BoNFBILysvS09QOGVyVks0d2JOdzY5ZS9mRzBLRkRWV3BJNitQamc2cFZxMkxSb2tVZmRVNGZINTlQanJzd3UzYnR3cng1OHpCcTFLZ1NxWHZ2N095TTJyVnJmL0tMZFNKMUVJbEVTRTVPUmxKU2t0TFBpWW1KU0VwS1VudjljbFhvNit1alZxMWFjSFIwaEtPakl6Nzc3RE00T2pxaWR1M2FxRmV2bnJRV09PbW1PM2Z1S0N6bHNIbnpacDI3ZzdoS2xTcll2MzgvT25ic0tITlJKQ1ltQnBNbVRjS0dEUnZZdEoySXlveHZ2dmtHMTY5ZlIzaDRPRWFQSHEzMGdtM1BuajF4OWVwVmhJZUhZOXk0Y1FyTGNtM1pzZ1VBMEtOSEQ1Mjd3YUZ6NTg2NGZ2MDZkdXpZQVc5dmJ4Z2JHOHZOeWMvUFIzNSt2dG9lbTc2K1B2THk4cENabWFtVzQybUNMajRQYnQ2OENRQ29VNmRPc2ZicjM3Ky9TdlBXcjErUDVPUmtEQjQ4V09INGpCa3pVTHQyYmJseFZaT0lpWW1KeU1qSWdJV0ZoVnlUK2c4cCt2Zkl5TWpBNHNXTEVSb2FDb2xFZ3RxMWE4c2tSQWNOR29RREJ3NWd4NDRkdUhEaEF1TGk0dURvNkloMTY5YkIzZDJkcjN2S0NlMy9UeVVpSXEySWpvNUdkblkySGp4NGdHYk5tcW5sbUxHeHNlamJ0eTl5YzNOaGFtb0tTMHZMWWkzTDFaYkRody9qenovL2hFZ2t3ckJodzFUYUp6bzZXdUdMdXNPSEQ4c3NxeTVNd1ZMKzNidDNxM1MrZ1FNSHFqUVBBSm8wYVlMYzNGeXNYYnNXM2JwMVE0c1dMVlRlbDBqYjh2UHo4ZmJ0VzZTbXBoYVo5RWhLU2lvMXYyUHM3T3lraVkvM2t5Q09qbzZvWHIxNnFYaURUT29uRm9zVmx0WWFNMmFNOU01RVhkTzZkV3RzMkxCQnJqbjdwazJiMExScFUweWFORWxMa1JFUnFkZklrU094ZmZ0Mi9QdnZ2eGd3WUFDV0xGbUNqaDA3UWs5UER5S1JDTkhSMGNqS3lvS0hod2VHRGgySzBOQlFKQ1Frd05QVEU4dVhMNWYyWjNyMTZoVUNBZ0p3N05neFZLaFFBZE9uVDlmeUl5cytiMjl2Yk5teUJROGZQc1N3WWNPd2NPRkMxSzlmSHdDUWs1T0RzMmZQSWpBd0VKczJiVUxWcWxYVmNrNTdlM3M4ZmZvVTBkSFI2TnExSzk2K2ZZdUtGU3VxNWRnbFJkM1BnKzNidDZOSGp4NUZYdmovRk9mT25RTUF0R3JWcXRqN3hzYkc0c21USjBybkZMejNQWERnUUxHT3Jjck5kcGN1WGNLZ1FZTUFBRk9tVENseUJjbjc4dkx5RUJFUkFYOS9meVFsSmNIVjFSVUhEeDZVbXljUUNMQnUzVHIwN05rVGNYRnhhTjY4T2ZidDI2ZXpmWnJvNC9DZEdoR1JqcmwrL1RxT0hqMEtkM2QzNll2V2p6Rm16Qmc4ZVBBQWpSbzFVbHRzeTVZdFEyNXVMdHEzYjQ5ZmYvMFZKaVltR3FuVC82bjI3TmtEQUJnMWF0UW5IK3VYWDM0cDhrWGsrNlpPbmFyU3ZPSWtTQm8yYklnSkV5Wmd5NVl0aUkrUFZ6bEJjdUxFQ2NURXhLZzBOelUxRlFzV0xDaHlucklHZVZTMmlVUWl2SHIxQ2k5ZnZwUitmUGk5b3UydlhyMUNmbjYrdHNPWElSUUtVYTFhTlZTdlhsMzYyY0hCUVpvRWNYQndLSFpkWnlvYkZpeFlnRXVYTHNsc3ExR2pScUZsSm5URjhPSERFUnNiaTFXclZzbHNuekpsQ2hvMmJNanlLMFJVSnBpYm15TTBOQlJEaHc1RlFrSUNoZ3daQWpNek0xaGFXdUsvLy81RFRrNE92di8rZXdEdkdtOXYyN1lOUTRZTXdmMzc5K0htNWdaTFMwdVltSmdnT1RrWmVYbDVNRGMzeDhhTkcxR3JWaTB0UDdMaXM3VzFSVkJRRUVhUEhvMlltQmgwN2RvVmxTcFZnb21KQ1ZKU1VpQVNpU0FVQ3RWNnc0ZXJxeXVDZ29JUUZoYUc2T2hvcEtlbkl6NCtYbTNITHducWVoNGtKeWRqMnJScE9IWHFGRnEyYkZsaUNaSzB0RFFjUFhvVUppWW0rUHp6ejR1OS80NGRPNlM5UTRwU1ZEUDI0Z29QRDhlY09YT1FrNU1EZ1VDQStmUG5ZOSsrZlJnMWFoVGMzZDBMYlRxZms1T0QzYnQzSXlRa0JJOGVQWUt0clMyQ2c0UGg1dWFtTUVFQ3ZPc0hzMm5USnZqNit1TGF0V3ZvMjdjdi9Qejg0T0xpb3RiSFJLVVhFeVJFUkRxbVlEbG94NDRkUCtrNHMyYk5Va2M0TXE1ZXZRb0FHREZpaExUQm1hTGwyYW9vYUFxcktsVnJtSDVZMGlvdUxnNlhMMS9HWjU5OWhtKysrYVpZTVNweTd0dzVsVXI0ZE9uU0JmSHg4Y1ZLcGdEdi90Mkw4OFpoeXBRcG1ESmxpdEk1QlQrVG1KZ1loSVNFcUhUYzE2OWZxelNYQ1JMZEpCS0o4UGJ0VzJrVHlnOC9mN2hOVVNKRWxZYW5wWUdwcWFsTTRxUGc0LzN2Yld4c29LZW5wKzFRcVpRNWNlSUVmdm5sRjdudEd6ZHVMUFYzd0twaTJiSmx1SEhqQms2Y09DSGRscGVYQnc4UEQxeTZkQW1mZmZhWkZxTWpJbEtQQmcwYTROU3BVOWl3WVFPaW82UHg1TWtUSkNjbm8xcTFhdWpVcVpQTVRVcE9UazdTdVVlUEhzV1RKMCtRbFpVRkJ3Y0hkT25TQmVQR2pTdDJuNGZTcEhQbnpqaCsvRGpXclZ1SGMrZk9JVEV4RWRuWjJYQjBkRVM3ZHUzZzdlME5HeHNidFoxdit2VHBlUHYyTFE0ZVBJajA5SFEwYU5CQWJjY3VTWi95UEhqejVnMkFkei9yakl3TVRKOCtIZlhxMVN1eFdFTkNRcENlbm82aFE0ZCsxUHZ5NWN1WEY5clRvMERCKzlQQ1NrZXZXTEVDalJzM1Z2bWNNVEV4V0w1OE9TNWV2QWhEUTBNc1hib1U3ZHUzeDdwMTY3QnYzejU4OTkxM1dMUm9FVWFNR0FGdmIyOVlXbHJLSFNNNE9Cakp5Y21ZUEhreUprNmNXR2p2ekxpNE9PemV2UnQ3OXV6QndvVUxjZkRnUVl3ZE94YVhMMTlHbno1OTBLNWRPM2g0ZU9DcnI3NUNwVXFWVkg0TXBIc0VFbTBVWWlhaVV1WDlScHhVK2hVa0FpSWlJdEN1WFRzdFJ5TkxuYkd0WHIxYXBVVEE4ZVBIa1phV2huNzkrcWwwM0RWcjFzaDgvK09QUDJMYnRtMElEQXpFZ0FFRFZJNnZXclZxUmZiaGlJdUxLM1JzMkxCaFNFaEl3Tm16Wnd1ZG82aE9iTUVMVUhVMGZreElTSUJJSkNwMkh4UlZIbnRKc0xlMzErajVTanVKUklMYzNGeGtaV1VoS3lzTG1abVowcThWZlY5WXNrTlIwa09WaG95bG5abVpHZXpzN0dCblp3ZGJXMXZZMnRyQzN0NWVMZ2xpYVduSjJzSlViSW1KaVdqV3JCbVNrcEprdG84Wk0wYmxSTE11ZVBueUpWeGNYUER3NFVPWjdYWHExTUZmZi8ybHNOWTNFVkZKNG50WDBsV0hEeC9HNk5HakFRQ05HemZHNnRXcmxWYUVLTzU3cmc4VEZiZHYzMGJ2M3IwaGtVaHc1c3daaFN0YWlrcHVmQ2d6TXhNSkNRbW9XclVxek16TThPalJJL1RvMFFNaWthallOLzY5NytIRGh6aHk1QWoyN3QyTGUvZnVBUURhdG0yTFJZc1d5ZnlNWHJ4NGdaQ1FFSVNGaFNFek14T21wcWJ3OHZMQ21ERmpVTDE2ZGVtOEd6ZHV3TjdlSHRiVzF0SnRJcEVJRGc0T3NMZTNoNCtQRDM3Ly9YZHBmeFlURXhOczNib1ZIVHAwZ0Znc1JtaG9LRmFzV0NGTmFBa0VBdlRvMFVOdHZkajR2bFp6QkNyK2d6RkJRa1I4a2FsanlrdUNSRlhGZlZIM3Z0ZXZYOFBGeFVYNlF1LzMzMy9INU1tVFB6cVdEMk5RZFZXTHFzY0RGRDllc1Zpc2NMbTdSQ0pCZkh3OERBME5VYk5tVFpXT3BZcnltQ0NSU0NRUWk4VVFpVVRJemMxVisrZWNuQnlGaVkyaWtoNmxyUlJWU2JPMnRvYXRyYTFNNHVQOXorOG5ROHpNekxRZExwVlJlWGw1K09xcnIzRHExQ21aN1kwYU5jTEZpeGZMWExtMVc3ZHVvVzNidG5MOXRWcTBhSUhUcDArWGlkVXlSS1E3K042VmROV0RCdy9nNnVxS2tTTkhZdHEwYVVXV0svdVVCRWxpWWlMNjlPbURwMCtmWXRhc1dZVyt4eTN1KzhIazVHUTBiOTVjYm51Yk5tMndiOTgrbFk0QnZDdlhIQlVWaFd2WHJpRW1KZ2JQbmowREFPanA2YUZUcDA0WU8zWXNPblRvVU9qK3IxNjlRa2hJQ0xaczJZS01qQXdJaFYxQk1XSUFBQ0FBU1VSQlZFSzR1YmxoNXN5WnFGR2poc0o5ZHU3Y2lSa3paa2kvRndxRjZOS2xDOXpkM2ZIVlYxL0p2WDdMek16RTd0MjdzWC8vZmp4NjlBaUhEaDFTK0o3Nll6QkJvam1xSmtoWVlvdUkxTzc5aStTMWE5ZVdOaXA3OCtZTnFsV3Jobjc5K21IU3BFa3dNaktTMlM4N094dmg0ZUdJaW9yQ25UdDNrSmFXaGtxVktxRjkrL2FZTm0yYXpCM3o1ODZka3pick9uZnVuTUl5RHlLUkNFMmJOc1diTjIvdzY2Ky9vbXZYcmpLeFdWdGJZOG1TSlRoLy9qeEVJaEhhdFdzSFB6OC8xS2xUQi9uNStkaThlVFBDd3NMdzZORWpXRmhZb0d2WHJ2anh4eDhWMWdmTnlzckNoZzBiY09EQUFUeCsvQmlHaG9abzNMZ3hmSHg4MEtOSEQ2VS9vMnJWcW1IcDBxVTRjK1lNc3JLeTRPVGtoS2xUcCtMcnI3OVd1RStCOTFjN2ZFeHlvTEJrUmtuR2xwT1RnKzNidHlNcUtncjM3dDFEWm1ZbUtsZXVqTFp0MjJMTW1ERm8wcVJKc1IvSHB3Z0pDVUZtWmlZQVFGOWZIeFVyVmxSNVpVWjhmRHdNREF5S2ZKRTBhdFFveko4L1gyNjdzaGVqOCtiTnc2Wk5tMVNLNC9mZmY4Y3Z2L3lDY2VQR1ljaVFJZExTWnNDN0YzV2RPblZDM2JwMWNlYk1HWldPNStQamcram82Q0xueGNmSEY1a0ErcGpuWlZFNmRlcUUvUHg4NllkRUlpbjBlMlZqcXM0Vmk4WFNSQWFwajBBZ1FLVktsV0JsWlFWcmEydFlXVmtwL0NoSWR0aloyYUZ5NWNxRjFob20wcVJGaXhiSkpVZE1UVTJ4ZS9mdU1wY2NBZDcxdGRxeFl3ZjY5dTByVTBMeTc3Ly9SdCsrZlhINDhHRzUxM1JFUkVRZnEzMzc5aXJOVTdWM1ltbFJ0MjVkbkQ5L1h1VlNUYlZyMS83b2ZqWVdGaFpvMHFRSkdqUm9nRW1USmhVNno5RFFzRmpOeUcxc2JOQ29VU05rWjJkRExCWkRYMThmenM3T21EdDNickhpTXpRMHhPTEZpNUdXbGdaOWZYMjR1TGpnNjYrL2hwdWJtMG8zR1ZhcVZBay8vUEFEeG93WmcrRGdZR3pidGcwblRwekF2SG56Q3Qzbml5KytnSm1aR1J3ZEhURm8wQ0M0dTd2RHlzcXEwUG1tcHFZWU1XSUVSb3dZVWVnTmlWUjJjQVVKRWFuOUxweUNQMmhyMTY3RjRzV0w4ZUxGQzlqWjJTRXRMUTBaR1JrQWdIYnQyaUU4UEZ6bWo4eVFJVU9rRjNFdExTMWhhbXFLRnk5ZVFDS1J3TnpjSE5IUjBkSVhDUG41K1dqYnRpMmVQMzllNkIwUng0NGR3OGlSSTJGcmE0c3JWNjVBWDE5Zkd0dkNoUXZoNys4UGdVQUFZMk5qcEtTa0FBQ3NyS3h3L1BoeExGNjhHSHYzN29XVmxSWHk4dktrU3l1ZG5aMXg5T2hSbWJoZnZIZ0JMeTh2UEhqd0FBS0JBRldxVkVGNmVycTAvdjdreVpQbCtuMFV4TEY4K1hJc1diSUVhV2xwc0xhMlJtSmlJaVFTQ1FRQ0FVSkRROUcxYTFmcFBnVXZGQXVXcnRyWjJVbnJpSDdNaThPaUVpVHFqdTM1OCtjWU5teVlkTWxzeFlvVllXcHFpdVRrWk9UbjUwTlBUdytMRmkzQzhPSERpL1U0UG5ZVlJISnlNcjc0NGd2cGM3SWtWbEZVcTFZTkF3WU13TGZmZmlzM3BxekUxcG8xYXhBUkVhRXdwbnYzN2lFN094dE5tellGQUp3NmRRby8vL3d6SGoxNkJHdHJhM3o3N2Jmdzl2YUdvYUVoTWpJeVVLOWVQZFN2WHg4blQ1NHM4bGdBc0h2M2J0eTllMWZwWXc4SkNZR2xwU1U4UFQyVnpsTjMveEY3ZTN1V1FpcGxURTFOWVc1dURnc0xDNFdKanNLU0h4WVdGdXpwUVRycHpKa3o2TnExcTl6cXJXM2J0c0hiMjF0TFVXbEdjSEN3d2dhc0F3WU1RSGg0T1BUMTliVVFGUkdWTjF4QlV2WjliRy9KOGk0OVBSMzUrZm5TbFowRk4zc1ZKd0dpU1ZGUlVUQXlNa0xyMXEwL2VUVnFhbW9xNHVMaTBLWk5HNlh6bmoxN0psT0tTMXU0Z2tSeldHS0xpRlJXVWdrU1cxdGIxSzFiRnl0V3JFQ05HaldrdFJ6OS9QeVFuNStQZWZQbVljeVlNZEw5Qmc0Y2lNYU5HMlBZc0dGd2NIQUE4SzZIZzZlbkp4SVRFekZvMENDc1dMRkNPbi9ac21VSURBeUVzN096VEFQUkFoTW1UTUNCQXdjd2NlSkV6Smt6UnlZMlUxTlRqQjQ5R3Q5Ly96MkVRaUhPblR1SGtTTkhJaXNyQy9YcjE4ZjkrL2NSRUJBZ3ZRQWNGaFltVFhJRUJRWEIzZDBkd0x2U1J1N3U3b2lOalVYSGpoMFJFQkNBNnRXckl6OC9IM3YzN3NYMDZkTWhGb3V4Yjk4K21UL1dCWEZZV2xxaVo4K2U4UFB6azlidzlQTHl3dE9uVDlHZ1FRTWNQMzY4MEovdnA1YXhLaXBCb3M3WVJDSVJldmJzaWR1M2I4UFIwUkVyVnF5US9qeGV2bndKZjM5LzdOaXhBM3A2ZXRpN2R5OWF0MjR0M2ZmdTNic3l5WmlQb2VqRjg3UnAweEFlSHE1MGpqS3FKa2craGFveEZmemZDZ2dJUUZwYUd0cTFhNGVJaUFpOGZmc1d6czdPYU55NE1ZNGVQZnBKc2J4UG15VzJtQ0Q1ZEFWSmpZb1ZLeXI4ckd6cy9jOFZLbFRnblZSVXJpUW5KNk5aczJaNDhlS0Z6SFp2YjI5czI3Wk5PMEZwbUorZm44SlZrZVBIajhlNmRldjRPNXFJU2h3VEpFU2s2NWdnMFJ5VzJDSWlyVE0yTmtab2FLaTA1STlRS0lTdnJ5L2k0K01SR2hxS2JkdTJ5U1JJZ29PRFpacG9BZSthZ0k0Yk53NStmbjc0ODg4L1pjWThQVDBSR0JpSU8zZnU0T0hEaHpKbHRqSXpNM0hzMkRFQTd4SXZIMnJhdENsbXpwd3AvYjVEaHc0WU9uUW9ObTdjaUx0Mzc4TFgxMWRhd2dzQWhnNGRpbDI3ZGlFMk5oWXhNVEhTQk1uKy9mc1JHeHVMdW5Ycll0dTJiZElTRTNwNmV2RHc4TUQxNjlleGRldFdoSWFHS3J5YndjSEJBZjcrL3RJN3FSMGRIVEZ6NWt4OCsrMjN1SDM3TmxKVFUrVitKcHFpenRqMjdObUQyN2R2bzBLRkN2anR0OTlrRWdkV1ZsYnc5L2RIWW1JaVRwdzRnWlVyVjhva0xpd3NMTkN2WHovazV1YmkwS0ZEcUZxMXFrcUpvZHUzYitQdTNic3dOemVYRzd0NDhTSisrKzAzMUs5Zkg5bloyWGo4K0xITWVGNWVIazZkT29YdTNidXI5UGdLTTJyVUtMUnQyMVpobVRWbEsxK09IRG1DQ3hjdUtEMzIvZnYzY2VqUUlmajQrTURTMGhLK3ZyNXdkM2ZITDcvOElrM3NGWlFQSzRzbFg4b2FnVUFBVTFOVG1KaVlTRCsvLzdVNnRsV29VSUZKRGFLUGxKZVhoMkhEaHNrbFIrclhyNDkxNjlacEtTck5temR2SHBLU2tyQisvWHFaN2NIQndiQ3pzMU5hMm9LSWlJaUlxRFRpTzJRaUtqSERoZzJUNllkUXdNdkxDNkdob1hqeTVBbVNrNU5oYTJzTEFBb3Z0dWZuNThQR3hnWUFrSmlZS0ROV3ExWXR0R25UQmhjdlhzVEJnd2Z4M1hmZlNjZU9IVHVHckt3c3RHelpFblhxMUpFN2J0KytmZVcydWJpNFlPUEdqUURlbGZ2NlVQUG16UkViR3l0ejE5TCsvZnNCQUw2K3ZncnJiM2ZzMkJGYnQyN0ZsU3RYNU1ZQVlOQ2dRWEpsWnI3NDRndnAxMCtmUHRWYWdrU2RzUjA4ZUJBQTRPSGhVZWlxQ2g4Zkg1dzRjUUxuejU5SFZsYVc5TGxUdFdwVnJGbXpCZ0RRcTFjdnhNZkhZK25TcFVvYk1PZm01cUpUcDA0QWdLbFRwOHFNaWNWaTZiWkZpeGJKSk1vS1RKMDZGWHYzN3NXV0xWdmsrcTJvWXZIaXhkSUxaa1gxRWxHMnlpUWpJd1BMbHk5WE9MWjY5V29jT0hBQXdjSEJHREprQ0NaT25BZ2JHeHVzWHIxYU91ZnQyN2NBb0RCSlZOeFlQcVJLRHhJQXFGNjlPaTVldktqeWNZdnk1WmRmUWs5UEQzcDZlaEFJQk5LdlAveGVIV01DZ1FCQ29SQ0dob1l3TURBbzlMT3lNVlUvNit2cjg4NXJvbEpzMXF4WjBoc3ZDaGdiRzJQMzd0MUsveDZWTlFLQkFHdlhyc1YvLy8ySGlJZ0ltVEUvUHovWTJOZ29MTU5GUkVSRVJGUmFNVUZDUkNYRzJkbFo0ZmE2ZGV0S3YvNzMzMytsQ1JMZzNaMzlKMDZjd04yN2QvSGt5Uk1rSkNSSW15T0x4V0s1WTNsNmVpcE1rUHorKysvU2NVVVVOZFordjFtYW9rYmRGaFlXQU40MVpDOXc0OFlOQU1DcVZhc1FIQndzdDA5MmRqWUFTSHVjZktpZ2xOajczazg2dkg4dVRWTm5iTGR1M1FJQXBUVkJDL3BnaU1WaVBINzhXT0h6eDl2YkcxT25Uc1hPblRzeGV2VG9RbysxYnQwNkpDUWtvRTZkT3ZEMTlaVVpFd3FGTURFeHdkQ2hROUcyYlZ1Ris0OGVQUnEvLy80NzVzeVpnL2J0MjZ1Y1lDalF0MjlmTkd6WVVPbWMrZlBuSXlrcENVRkJRUXJIaTdyQUZCZ1lpTFp0MjJMdDJyWFl1SEVqd3NMQ01IcjBhSm1FVDNKeU1nREZ5VWRGeG80ZHEzVDh3WU1IMHNiRWVucDY4UFgxTGJLUGhLV2xwVXJuVnRYcDA2ZlZlandpb3FKczNyeFpwc1JuZ1RWcjFxQng0OFphaUVpNzlQWDFzV1BIRHJ4OCtWS3VXZjNFaVJNaEZBcGxWZ2dURVJFUkVaVm1USkFRVVlrcGFOTDlvZmZMdStUbDVRRjRkN0Y5ekpneDBqZmE1dWJtK095eno5Q2pSdzhJQkFJY09IQkE0YkY2OSs2TnVYUG40czZkTzRpUGowZnQyclh4NXMwYm5EbHpCc2JHeG5CemN5c3loZ0x2MzcydGFGelJoZUNDTy9TVGtwSVVucWRBYm02dXluR1VsaWFuNm95dG9NbTlzb3ZsRlNwVWtINWQwRGo5US8zNjlVTmdZQ0JXcmx5SmZ2MzZLYnp3SHhNVGcxV3JWc0hRMEJCQlFVRUtIOGU0Y2VQUXExZXZRbU5wM0xneGZIeDhzSEhqUml4ZnZseGh2WFZsbkoyZEMwMFFGbGl4WWdXU2twS2s1ZG8rVkZTQ3hNREFBTU9IRDRlWGx4YzJiZHFFd01CQXVhUlZRZWt3VlJ2UktXdXEvdlRwVS9UdDJ4ZG1abVp3ZDNmSHpwMDcwYVJKRS9UcjEwOXU3cDkvL2drYkd4czRPVG1wZEY0aW90THE3Tm16R0Q5K3ZOejI0Y09IeXlYZ3l4TWpJeVBzMzc4Zm5UdDN4dDkvL3kwek5uYnNXSWhFSWt5Y09GRkwwUkVSRVJFUnFVNzViWjlFUko5QUlwRW8zUDcrYW9xQ1ZSdExseTdGcVZPblVLdFdMUnc0Y0FCMzd0ekI0Y09IRVJ3Y2pLRkRoeFo2RGpNek0rbUY3a09IRGdFQW9xS2lJQktKMEt0WHIyTGYrVjljQldXZ2R1ellnZWZQbnl2OUtNOEtmazRGQ1NWRjB0UFRwVjhYOXU4bUZBb3haODRjdkgzN0ZyTm56NVlidjN2M0xzYU9IWXU4dkR3c1hMaXcwRlVjSGg0ZVJmYmxtRFp0R3F5dHJiRjE2MWJjdlh0WDZkejNOV3JVQ05XcVZTdnlJejQrSGdBS0hRZUFYYnQyU2I4dldJWHpJUU1EQTR3ZlB4NHhNVEZ5NWNLdVhic0dBSitjcUlpTGkwUC8vdjJSa3BLQ29LQWdMRml3QU5iVzF2RDM5NWRKeW1Sa1pHRHUzTGtZTkdnUVJvMGFWV2lpaTRoSUY4VEh4Nk4vLy83U2xhd0YycmR2ancwYk5wVDdzbmdWSzFiRTRjT0hGWll5blRScGtrekpSeUlpSWlLaTBvb3JTSWlveEx6ZnErTjlCZjA0VEV4TVVLdFdMUUJBWkdRa0FHREdqQmxvMWFxVnpQeWlWbWQ0ZW5waXo1NDlpSXlNeEhmZmZWZGtlUzExK3V5enozRDkrblhjdjM4Zm5UdDNMdkh6NmFwNjllcmg2dFdydUhyMWFxRXJOd3JLbFptWW1DZ3NjVmFnVjY5ZTZObXpKNktpb3JCbXpScDgrKzIzQUlDYk4yOWk4T0RCZVBueUpXYk9uS2swc2FZS2MzTnpUSnMyRFhQbXpNRzZkZXVrZlZDS01uLytmT1RrNUJRNUx5QWdBTW5KeVFnSUNGQTRQbVBHRExSdTNSb2VIaDRBL3E4L1NISDZoQlFvcXRTSmw1ZFhvYjFPVHA0OGlVbVRKaUV6TXhQQndjSG8xcTBiQUdEMjdObVlQbjA2L1B6ODRPL3ZqNmlvS1BqNStlSGZmLytGczdNelpzNmNXYTdxOGhOUjJmTG16UnU0dXJvaU5UVlZabnZObWpXeGYvOStoWDNIeWlNN096dWNQSGtTblR0M3hzT0hEMlhHcGs2ZENwRkloQmt6Wm1ncE9pSWlJaUtpb2pGQlFrUWxKanc4SFAzNzk1ZTV3MUlpa1dETGxpMEFnTzdkdTB0TE5yMTgrUktBYkptbEFudjI3RkY2bnJadDI2SldyVnE0ZS9jdXpwOC9qL1BuejZOR2pScG8zNzY5dWg1S29UcDM3b3pyMTY5ang0NGQ4UGIyVmxoV0xEOC9IL241K1FwTFBYME1mWDE5NU9YbElUTXpVeTNIMDRTZVBYdmk2dFdyQ0E4UHg3aHg0MlQ2emhRb2VGNzA2TkdqeUo5VlFFQUFidDY4aWFWTGwwSlBUdzkyZG5hWU5Xc1dzck96TVgzNmRKbCtOSjlpeUpBaGVQUG1qZEorSngvcTM3Ky9TdlBXcjErUDVPUmtEQjQ4V09INGpCa3pVTHQyYmJseFpjbWo5eVVtSmlJakl3TVdGaGFvWExteTBybUsvajB5TWpLd2VQRmloSWFHUWlLUm9IYnQydWpaczZkMGZOQ2dRVGh3NEFCMjdOaUJDeGN1SUM0dURvNk9qbGkzYmgzYzNkM0wvWjNWUktTN3hHSXhQRDA5Y2VmT0habnRabVptT0hqd29NTGZtZVZaelpvMWNmYnNXWFRwMGdVUEhqeVFHWnM1Y3laRUloSG16Sm1qcGVpSWlJaUlpSlJqZ29TSVNzeUZDeGN3YytaTS9Qenp6ekEzTjBkYVdocm16NStQUzVjdVFTZ1VZdEtrU2RLNURnNE9pSXVMdzlxMWE5R3laVXRZV1ZraEl5TURTNWN1eGFWTGw1U2VSeUFRd01QREE4dVhMOGVDQlF1UW41OFBEdzhQalZ5ZzlmYjJ4cFl0Vy9EdzRVTU1HellNQ3hjdVJQMzY5UUVBT1RrNU9IdjJMQUlEQTdGcDB5WlVyVnBWTGVlMHQ3ZkgwNmRQRVIwZGphNWR1K0x0Mjdlb1dMR2lXbzVkVW9ZT0hZclEwRkFrSkNUQTA5TVR5NWN2Ujh1V0xRRUFyMTY5UWtCQUFJNGRPNFlLRlNwZyt2VHBSUjdQMHRJUzRlSGg2Tk9uRHhZdlhnemczY3FUOWV2WHc5WFZWVzF4QzRWQ1RKNDh1ZGo3eGNiRzRzbVRKMHJuRkpRVUs2eS9UbUgrK09PUEl1ZGN1blFKZ3dZTkFnQk1tVEtsV00xeTgvTHlFQkVSQVg5L2Z5UWxKY0hWMVJVSER4NlVteWNRQ0xCdTNUcjA3TmtUY1hGeGFONjhPZmJ0MndkRFEwUFZId3dSVVNrMGZmcDBSRWRIeTJ3VENBVFMza3NrcjNyMTZqaHo1Z3k2ZHUwcVY1Ynl4eDkvaEVna3dzOC8vOHprT1JFUkVSR1ZPa3lRRUZHSkdUOStQRUpDUXJCbnp4N1kyTmdnT1RrWllyRVlBTEJnd1FLWi9oQ1RKazNDbENsVGNPWEtGVFJ2M2h4VnFsUkJjbkl5REEwTk1YdjJiS1hObzRGM1BTVldyRmlCZi83NVI1b3cwUVJiVzFzRUJRVmg5T2pSaUltSlFkZXVYVkdwVWlXWW1KZ2dKU1VGSXBFSVFxRlFiYXRIQU1EVjFSVkJRVUVJQ3d0RGRIUTAwdFBUcGYwc1Nxc0tGU3BnMjdadEdESmtDTzdmdnc4M056ZFlXbHJDeE1RRXljbkp5TXZMZzdtNU9UWnUzQ2d0dTZaTVRrNE9UcDgrTGRQbkpqOC9IeGN2WGtTalJvM2c2T2hZa2crblNEdDI3TUN1WGJ0VW1sdFVNL2JpQ2c4UHg1dzVjNUNUa3dPQlFJRDU4K2RqMzc1OUdEVnFGTnpkM1dGZ1lLQnd2NXljSE96ZXZSc2hJU0Y0OU9nUmJHMXRFUndjRERjM040VUpFZ0N3c0xEQXBrMmI0T3ZyaTJ2WHJxRnYzNzd3OC9PRGk0dUxXaDhURVpHbUJBVUZJVEF3VUc3NzBxVkw0ZWJtcG9XSWRJZTl2VDNPbkRtRExsMjY0UGJ0MnpKamZuNStFSWxFV0xod0laTWtSRVJFUkZTcXNFazdFWldZTGwyNlNPKzJURWxKZ2FtcEtUcDM3b3lJaUFoNGUzdkx6UFh3OEVCUVVCQ2FOR2tDUFQwOXZIcjFDaDA2ZE1DQkF3ZlFvRUdESXM5VnZYcDFhVW10ZHUzYW9XYk5taVh5bUJUcDNMa3pqaDgvRGk4dkwxU3ZYaDFwYVdsNDllb1ZIQjBkNGUzdGpXUEhqc0hHeGtadDU1cytmVHFHRGgwS0N3c0xwS2VucS9UektRMmNuSnh3NnRRcFRKMDZGYzdPenNqTnpjWExseS9oNE9DQTBhTkg0OHlaTStqUW9ZUFNZeng0OEFDTEZ5K0dpNHNMZnZ6eFIyUm5aK09ubjM3QzZOR2prWmVYaDYxYnQ2SkRodzdvMTY4Zk5tL2VYT1Fxam85VjBIeThzR1REOHVYTDhmejVjNlVmQmFXeUNodi8vdnZ2OGRWWFg2a2NVMHhNRFByMTY0ZHAwNlpCSXBGZzZkS2xPSHYyTER3OVBYSDM3bDE4OTkxM2FOMjZOUUlEQS9INjlXdUZ4d2dPRGtaaVlpSW1UNTZNYytmT0ZYb3hNQzR1VHZydjhPVEpFeHc4ZUJBdUxpNklqWTFGbno1OU1HREFBUHoyMjI5NDllcVZ5dkVURVduYnJsMjdaRmEzRnZEMjltWWZEUlhaMmRuaHpKa3phTnk0c2R6WW9rV0xNR25TSk9UbDVXa2hNaUlpSWlJaXhRU1M5MisvSmFKeXFiQm02aCtyb0lsMFJFUUUyclZycDlaaks5TzllM2Zjdm4wYmdZR0JHREJnZ01iT1N5VkhMQmJqNzcvL3h1blRwM0hzMkRGcDJRNXpjM01NR3pZTTQ4ZVBoNVdWRlFEZzZkT24yTEJoQS9iczJZTzB0RFRwTWV6dDdkR3laVXMwYWRJRVRrNU9hTk9talV5dm00NGRPeUkrUGg3UG56OHZOSWJuejUrallzV0tNRE16ZzBRaXdmYnQyekZ2M2p4MDZkSUYyN2R2TC9KeFpHWm1JaUVoQVZXclZvV1ptUmtlUFhxRUhqMTZRQ1FTZlZJUzUrSERoemh5NUFqMjd0MkxlL2Z1QVhqWGsyZlJva1hTVW04QThPTEZDNFNFaENBc0xBeVptWmt3TlRXRmw1Y1h4b3daZytyVnEwdm4zYmh4QS9iMjlyQzJ0cFp1RTRsRWNIQndnTDI5UFh4OGZQRDc3Ny9qNXMyYkFONlZOU3RJU29uRllvU0dobUxGaWhWNDgrWU5nSGNsYVhyMDZJRU5HemFvNVk1aGUzdjdUejRHRVpFaVVWRlI2Tk9uajNTbGE0SFBQLzhjSjArZVpGUDJZdnJ2di8vUXZYdDN4TWJHeW8yNXVibGg1ODZkTURNejAwSmtSS1RyWHJ4NEFWN0dJaUpkSlJBSTFGWituWW9tVVBGQ0JCTWtSRlFtRWlSWHIxNkZtNXNiek0zTmNlM2FOWmlZbUdqa3ZGUnkxcTFiaDlXclY4czBvMi9TcEFtOHZMelFyMTgvbVNUSCs3S3pzM0g4K0hGRVJVWGg3Tm16ZVB2MnJYVE13Y0VCcDA2ZGtyblFWVlNDSkM4dkQwNU9Uc2pLeXBJYjI3aHhvMHpqOHNJa0p5ZWplZlBtY3R2YnRHbURmZnYyRmJsL2dkVFVWRVJGUmVIYXRXdUlpWW5CczJmUEFBQjZlbnJvMUtrVHhvNGRxM1FWenF0WHJ4QVNFb0l0VzdZZ0l5TURRcUVRYm01dW1EbHpKbXJVcUtGd241MDdkOHJjT1MwVUN0R2xTeGU0dTd2anE2KytncW1wcWN6OHpNeE03TjY5Ry92Mzc4ZWpSNDl3Nk5BaHRhM29Zb0tFaUVyQzJiTm44YzAzM3lBN08xdG1lNTA2ZGZEWFgzK3hLZnRIZXZueUpiNzY2aXRjdlhwVmJzekZ4UVVIRHg2RW5aMmRGaUlqSWwxV1VNYVlpRWdYR1JnWXFMWENDQ25IQkFrUnFhd3NKRWpHangrUHlNaEkrUGo0WU9IQ2hSbzVaMmxUVUdLc0tERXhNU1VjaVhxa3BLU2dRNGNPcUYyN05yNysrbXYwNnRWTFdwWktWWGw1ZWJoeDR3WXVYNzZNYTlldVllREFnZmp5eXk5bDVoU1ZJQUdBVWFORzRkNjllOGpQejRkUUtJU2RuUjBHRHg2TVBuMzZxQlNIUkNLUlhud1RpOFhRMTllSHM3TXo1czZkVzJoaVFwRzB0RFM0dUxnZ0xTME4rdnI2YU5HaUJiNysrbXU0dWJsSi85K3A0dVhMbHdnT0RzYTJiZHNnRkFweDd0dzVWSzVjV2VIY2hJUUVkT3ZXRFk2T2poZzBhQkRjM2QybHEzYUtJaGFMMWRwL2h3a1NJbEszSzFldW9FdVhMaklyRDRGM3BUdi8vUE5QbGZwaVVlRmV2MzROVjFkWC9Qbm5uM0pqam82T09ITGtDSnljbkxRUUdSSHBxclMwTkxuZjJVUkV1c0xjM0J6bTV1YmFEcVBjWUlLRWlGU21xd21Tckt3c21KaVlJQ3dzRExObXpZS0ppUW5PblR1SEtsV3FsTmc1U3pOVkw1QXJTd1NVTmprNU9TVmUxdVRSbzBmSXljbVJLVWxWbWtWRlJjSEl5QWl0VzdkR3hZb1ZQK2xZcWFtcGlJdUxRNXMyYlpUT2UvYnNtVXdwTG0xaGdvU0kxT25PblR2bzBLRURVbE5UWmJaWHJsd1o1ODZkMDVtL0M2VmRkblkydkwyOXNYdjNicmt4S3lzckhEaHdBRjk4OFlVV0lpTWlYU1NSU0pDY25NeCtSa1NrYy9UMTlXRnJhNnVXOHRPa0dpWklpRWhsdXBvZ3FWV3JGZ3dORFpHWm1RbUJRSURBd0VEMDc5Ky94TTVIUk5yRkJBa1JxY3ZqeDQveHhSZGZ5TjAwVUxGaVJadytmUm90V3JUUVVtUmxVMzUrUG1iUG5vMWx5NWJKalJrWkdXSDc5dTN3OFBEUVFtUkVwSXR5Y25Ma2t0dEVSS1dkdGJVMSs5cHBtS29KRXIyU0RvU0lxS1JZV2xvaU56Y1hEUnMyeE5hdFc1a2NJU0lpb2lJbEppYWllL2Z1Y3NrUlkyTmpIRHAwaU1tUkVxQ25wd2QvZjM4RUJRVkJUMC8yTFdoT1RnNEdEaHlJRlN0V3NQRXlFYW5FeU1nSTF0YlcwTmZYMTNZb1JFUkYwdGZYWjNLa2xPTUtFaUpTK3dvU0lxS1N3QlVrUlBTcGtwS1MwTDE3ZDl5NGNVTm11MUFvUkdSa0pIcjA2S0dseU1xUFE0Y093ZFBURTVtWm1YSmo0OGFOUTJCZ0lBd05EYlVRR1JIcEdvbEVndlQwZEdtZlAxN2VJcUxTUWlBUVFDZ1V3dGpZR0JVcVZHQlpMUzFoaVMwaVVoa1RKRVNrQzVnZ0lhSlA4ZXpaTTNUcjFnMzM3dDJUMlM0UUNMQnIxeTU0ZW5wcUtiTHk1OHFWSytqZHV6ZVNrcExreHRxMmJZczllL2FVaXQ1WFJFUkVSS1M3V0dLTGlJaUlpSWdJd01PSEQ5R2hRd2U1NUFnQWhJU0VNRG1pWWExYXRjS0ZDeGRRdjM1OXViRUxGeTZnUllzV09IMzZ0QllpSXlJaUlxTHloZ2tTSWlJaUlpSXFzKzdldll1T0hUdmk4ZVBIY21NclY2N0U2TkdqTlI4VXdjSEJBVEV4TWVqVXFaUGNXRXBLQ3JwMTY0Wmx5NWF4WkE0UkVSRVJsU2dtU0lpSWlJaUlxRXo2NTU5LzBMRmpSN21HN0FBUUZCU0VxVk9uYWlFcUtsQ3BVaVVjUDM1YzRiOURmbjQrWnMyYWhRRURCdUR0MjdkYWlJNklpSWlJeWdNbVNJaUlpSWlJcU15NWRPa1N2dnp5UzZTa3BNaHMxOVBUdzdadDJ6QisvSGd0UlVidk16QXd3TXFWSy9IYmI3L0J6TXhNYm56ZnZuMXdjWEhCclZ1M3RCQWRFUkVSRVpWMVRKQVFFUkVSRVZHWjhzY2ZmNkJyMTY1NDllcVZ6SGFoVUlqdzhIQjRlM3RyS1RJcXpNQ0JBM0hwMGlVNE9UbkpqZDIvZngrdFc3ZEdlSGk0RmlJaklpSWlvcktNQ1JJaUlpSWlJaW96b3FPajhjMDMzeUE5UFYxbXU1R1JFZmJ2M3c4UER3OHRSVVpGYWRDZ0FTNWR1b1QrL2Z2TGpXVm1ac0xMeXd2ZmZmY2Rzck96dFJBZEVSRVJFWlZGVEpBUUVSRVJFVkdac0hQblRyaTV1U0VySzB0bXU2bXBLYUtpb3RDN2QyOHRSVWFxcWxpeEl2YnMyWU9BZ0FEbzZjbS9YZjNmLy80SEZ4Y1h4TWJHYWlFNklpSWlJaXBybUNBaElnZ0VBbTJIUUVTa0ZIOVBFWkV5RW9rRTgrZlB4NUFoUTVDYm15c3pWckZpUlJ3N2RneGR1M2JWVW5SVVhBS0JBTk9uVDhmSmt5ZGhhMnNyTjM3ejVrMjBidDBhUzVZc1FWNWVuaFlpSkNJaUlxS3lRaUNSU0NUYURvS0l0Q3NsSlFVaWtVamJZUkFSRmNyQXdBQTJOamJhRG9PSVNxSHM3R3o0K3ZwaTU4NmRjbU5XVmxZNGR1d1lXclpzcVlYSVNCMmVQMzhPRHc4UG5EOS9YdUY0Ky9idDhldXZ2NkoyN2RvYWpveUlpSWlJU2pPQmluZGFjZ1VKRWNIWTJGamJJUkFSS2NYZlUwU2tTRXBLQ3JwMjdhb3dPVks5ZW5XY1BYdVd5UkVkVjYxYU5adzVjd1p6NTg1VldISXJKaVlHVFpzMnhZWU5HOEI3LzRpSWlJaW91TGlDaElnZ2tVaVFuSnpNRWdWRVZDcnA2K3ZEMXRhV1piYUlTTWJ0MjdmUnUzZHZQSHIwU0c2c1pjdVdpSXlNaEwyOXZSWWlvNUp5NGNJRkRCczJESEZ4Y1FySGUvWHFoVTJiTnFGS2xTb2Fqb3lJaUlpSVNodXVJQ0VpbFFrRUFsaGFXbW83RENJaWhTd3RMWmtjSVNJWkowNmNRUHYyN1JVbVIvcjI3WXV6Wjg4eU9WSUd0VzNiRnJHeHNSZy9mcnpDOGFpb0tEUnExQWg3OSs3VmNHUkVSRVJFcEt1WUlDRWlBSUNSa1JHc3JhMmhyNit2N1ZDSWlBQzhXemxpYlcwTkl5TWpiWWRDUktWSVNFZ0l2dm5tRzd4NTgwWnViT2JNbVlpSWlJQ1ptWmtXSWlOTk1ETXpRMUJRRUk0Y09ZS3FWYXZLamFlbXBtTEFnQUVZUG53NFhyNThxWVVJaVlpSWlFaVhzTVFXRWNtUVNDUklUMDlIZG5ZMnhHSXhhemtUa1VZSkJBSUloVUlZR3h1alFvVUtYRGxDUkZKNWVYbVlPWE1tVnE1Y0tUY21GQXF4ZnYxNitQcjZhaUV5MHBiVTFGUk1tREFCdTNmdlZqaGV1WEpsQkFRRXdOdmJtMzlQaUlpSWlNb1pWVXRzTVVGQ1JFUkVSRVNsV2twS0NvWU5HNGJvNkdpNU1VdExTK3pkdXhkZHVuVFJRbVNrYlJLSkJMdDI3Y0xFaVJQeCt2VnJoWE02ZE9pQTRPQmdOR3pZVU1QUkVSRVJFWkcyTUVGQ1JFUkVWR2N4Y0FBQUlBQkpSRUZVUkVRNjc4OC8vOFNnUVlQdy9QbHp1YkhhdFd2ajBLRkRxRisvdmhZaW85TGsyYk5uR0RseUpFNmNPS0Z3WENnVTR2dnZ2OGZQUC8vTUVteEVSRVJFNVFDYnRCTVJFUkVSa2M3S3o4L0hzbVhMOE9XWFh5cE1qblRvMEFFWExseGdjb1FBQU5XclYwZDBkRFRXcjE4UFMwdEx1WEd4V0l4bHk1YWhRWU1HT0hEZ2dCWWlKQ0lpSXFMU2lDdElpSWlJaUlpb1ZFbE5UWVczdHplaW9xSVVqdnY2K21MZHVuVXdNakxTY0dTa0M1S1RrekZqeGd6OCt1dXZoYzV4ZFhYRi8vNzNQemc0T0dndU1DSWlJaUxTR0piWUlpSWlJaUlpblhQaHdnVjRlbm9pSVNGQmJzelUxQlRCd2NFWVBueTRGaUlqWFhQMjdGbU1IejhlZCs3Y1VUaHVZbUtDbjM3NkNkT21UWU9ob2FHR295TWlJaUtpa3NRRUNSRVJFUkVSNlF5SlJJTFZxMWRqNXN5WkVJdkZjdVBPenM2SWlJaEFnd1lOdEJBZDZhcmMzRnlzWExrU0N4WXNRRlpXbHNJNXpzN09DQXdNUlBmdTNUVWNIUkVSRVJHVkZDWklpSWlJaUloSUo3eCsvUm8rUGo3WXYzKy93dkZodzRZaE9EaVl6Ylhwb3oxKy9CaVRKMC9Hd1lNSEM1M1R2WHQzTEYyNkZDMWF0TkJnWkVSRVJFUlVFcGdnSVNJaUlpS2lVdS9LbFNzWU9IQWdIajE2SkRkbWJHeU10V3ZYd3NmSEJ5cSt2eUZTNnNDQkEvajIyMi94OU9uVFF1Y01IandZdi96eUN4d2RIVFVZR1JFUkVSR3BrNm9KRXIyU0RvU0lpSWlJaU9oRHVibTVtRGR2SHRxMmJhc3dPVkt2WGoxY3ZIZ1J2cjYrVEk2UTJyaTd1K1BPblR1WU9YTW1oRUtod2prN2QrNkVrNU1UcGt5WmdwU1VGQTFIU0VSRVJFU2F4QlVrUkVSRVJFU2tVYkd4c1JneFlnU3VYNyt1Y056THl3c2hJU0V3TnpmWGNHUlVudHkrZlJ1elpzM0NvVU9IQ3AxamJtNk9XYk5tWWNxVUtTenhSa1JFUktSRHVJS0VpSWlJaUloS0ZaRkloUG56NThQRnhVVmhjc1RJeUFqcjE2OUhXRmdZa3lOVTRobzBhSUNEQncvaTdObXphTk9tamNJNWFXbHBtRHQzTHVyV3JZc05HelpBTEJack9Fb2lJaUlpS2tsY1FVSkVSRVJFUkNYdSt2WHJHREZpQkdKall4V09OMjdjR0wvKytpdWFOV3VtNGNpSUFJbEVnbjM3OW1IT25EbTRmLzkrb2ZPY25KeXdaTWtTOU9uVGg2WGZpSWlJaUVveHJpQWhJaUlpSWlLdEU0bEVXTGh3SVZ4Y1hCUW1SL1QxOWZIVFR6L2h5cFVyVEk2UTFnZ0VBdlR2M3g4M2I5NUVjSEF3N096c0ZNNjdkKzhlK3ZYcmgzYnQyaUV5TWhMNStma2FqcFNJaUlpSTFJa3JTSWlJaUlpSXFFVGN2SGtUM3Q3ZStQdnZ2eFdPTjJ6WUVLR2hvV2pac3FXR0l5TlNMajA5SGF0V3JjS3laY3VRbnA1ZTZMeEdqUnJoaHg5K2dLZW5aNkZOMzRtSWlJaEk4MVJkUWNJRUNSRVJFUkVScVpWWUxNYXlaY3ZnNStjSGtVZ2tONjZucDRjZmZ2Z0JQLy84TTR5TWpMUVFJWkZxa3BPVDhjc3Z2MkQ5K3ZVS244c0ZIQjBkTVdQR0RJd2NPUkxHeHNZYWpKQ0lpSWlJRkdHQ2hJaUlpSWlJTk83eTVjdVlNR0VDcmx5NW9uQzhRWU1HMkxadEcxeGNYRFFjR2RISGk0K1B4OXk1Y3hFZUhxNTBYcFVxVlRCMTZsU01HemNPRlN0VzFGQjBSRVJFUlBRaEpraUlpSWlJaUVoamtwT1RNWHYyYkd6WnNrWGh1SjZlSG1iTW1BRS9Qei9lWVU4NjY4YU5HMWk2ZENuQ3c4T1Y5aCt4dExURXhJa1Q4ZDEzMzhIR3hrYURFUklSRVJFUndBUUpFUkVSRVJGcGdFZ2tRbEJRRU9iTm00YzNiOTRvbk9QazVJVFEwRkMwYWROR3c5RVJsWXo0K0hnRUJBUmc2OWF0eU0zTkxYU2VpWWtKUm8wYWhlblRwNk5telpvYWpKQ0lpSWlvZkdPQ2hJaUlpSWlJU3RUcDA2Zng3YmZmNHRhdFd3ckhCUUlCcGsyYmhnVUxGc0RFeEVURDBSR1Z2SC8vL1JlclZxMUNjSEF3TWpJeUNwMG5GQW94ZE9oUVRKMDZGVTJhTk5GZ2hFUkVSRVRsRXhNa1JFUkVSRVJVSWhJU0VqQjkrblRzMmJPbjBEbWZmLzQ1MXF4WmcrYk5tMnN3TWlMdGVQbnlKZGF1WFl2QXdFQzhmUGxTNmR6UFAvOGM0OGVQeDRBQkEyQmtaS1NoQ0ltSWlJaktGeVpJaUlpSWlJaElyYkt6c3hFUUVJQWxTNVlnS3l0TDRaeXFWYXRpMmJKbEdESmtDRlI4VDBKVVpxU25wMlBqeG8xWXNXSUZuajkvcm5TdWpZME5mSHg4TUhic1dEZzZPbW9vUWlJaUlxTHlnUWtTSWlJaUlpSlNDNGxFZ3NqSVNFeWRPaFdQSGoxU09FY29GR0xxMUtuNDZhZWZZRzV1cnVFSWlVcVhuSndjN05peEEwdVhMa1ZjWEp6U3VRS0JBRDE2OU1DRUNSUHd6VGZmUUY5ZlgwTlJFaEVSRVpWZFRKQVFFUkVSRWRFbnUzWHJGcVpObTRibzZPaEM1M3oxMVZjSURBeEUvZnIxTlJnWlVlbVhsNWVIaUlnSUJBWUc0dno1ODBYT3IxV3JGc2FPSFF0ZlgxL1kydHBxSUVJaUlpS2lzb2tKRWlJaUlpSWkrbWdQSGp5QW41OGZkdTNhaGNMZU1qZzRPR0RWcWxWd2QzZG5PUzJpSXNUR3hpSTRPQmhoWVdGS0c3b0RnSUdCQVFZTUdJQUpFeWJnODg4LzUvOHZJZ1VrRWduUzA5T1JuWjBOc1ZoYzZOOHFJaUpTblVBZ2dGQW9oTEd4TVNwVXFLRFRyMEdZSUNFaUlpSWlvbUpMU0VqQWdnVUxzRzNiTnVUbDVTbWNZMnhzak5teloyUEdqQmt3TVRIUmNJUkV1dTNObXpmWXZuMDdnb09EY2Z2MjdTTG5OMnJVQ09QSGo4ZWdRWU5nWldXbGdRaUpTcitjbkJ5OGZ2MjYwTDlUUkVUMDZmVDE5V0ZwYVFrakl5TnRoL0pSbUNBaElpSWlJaUtWdlhqeEFvc1hMOGFHRFJ1UW01dGI2THorL2Z0anhZb1ZxRldybGdhakl5cDdKQklKL3ZqakR3UUhCMlB2M3IwUWk4Vks1eHNZR0tCbno1NFlQSGd3WEYxZG1aeWtjaXNuSndlcHFhbmFEb09JcU55d3RyYld5U1FKRXlSRVJFUkVSRlNrMU5SVStQdjdZKzNhdGNqS3lpcDBYdXZXcmJGNDhXSjA3ZHBWZzlFUmxRK0ppWW5ZdkhrelFrSkM4UFRwMHlMbm01dWJvMSsvZmhneVpBZzZkKzRNb1ZDb2dTaUp0RThpa1NBNU9aa3JSNGlJTkVoZlh4KzJ0clk2VjI2TENSSWlJaUlpSWlyVW16ZHZzSExsU3F4YXRRcHBhV21Gem12U3BBa1dMbHdJVjFkWG5YdFRSS1JyeEdJeERoOCtqT0RnWUJ3OWVsU2xmZXpzN0RCbzBDQU1HVElFclZxMTR2OVRLdFBTMHRLVS9zMGlJcUtTWVc1dURuTnpjMjJIVVN4TWtCQVJFUkVSa1p5TWpBeXNXYk1HeTVZdHc2dFhyd3FkVjY5ZVBTeFlzQUFlSGg3UTA5UFRZSVJFQkFEeDhmRUlDUW5COXUzYmtaaVlxTkkrZGV2V3haQWhRekI0OEdEVXJWdTNoQ01rMHJ5VWxCU0lSQ0p0aDBGRVZPNFlHQmpBeHNaRzIyRVVDeE1rUkVSRVJFUWtsWjZlam8wYk4yTHAwcVZJVGs0dWRKNkRnd1Btelp1SG9VT0hzbXdQVVNtUWw1ZUhVNmRPSVN3c0RQdjI3VlA1N25rWEZ4Y01HVElFbnA2ZXFGS2xTZ2xIU2FRWkwxNjhBQzlqRVJGcG5rQWdRTldxVmJVZFJyRXdRVUpFUkVSRVJIaisvRG5XckZtRGtKQVF2SDc5dXRCNTl2YjJtRHQzTG54OWZXRm9hS2pCQ0lsSVZWbFpXVGg0OENEQ3dzSnc1TWdSbGU2azE5UFRROWV1WGRHblR4KzR1cnFpUm8wYUdvaVVxR1Q4KysrLzJnNkJpS2pjc3JlMzEzWUl4Y0lFQ1JFUkVSRlJPWGI5K25Xc1dMRUM0ZUhoU2kraVZxNWNHYk5uejhiNDhlTmhZbUtpd1FpSjZGTzhmUGtTZS9ic1FWaFlHTTZkTzZmeWZzMmFOWU9ycXl0Y1hWM1JzbVZMbHRBam5jSUVDUkdSOWpCQlFrUkVSRVJFcFpwRUlrRjBkRFNXTDErT2t5ZFBLcDFyWVdHQkdUTm1ZUExreVRyWGNKR0laRDE1OGdTN2R1MUNXRmdZYnQ2OHFmSitWYXBVUWUvZXZlSG01b2F1WGJ2QzFOUzBCS01rK25STWtCQVJhUThUSkVSRVJFUkVWQ3JsNU9RZ0xDd01LMWV1eEsxYnQ1VE9yVnk1TWlaTW1JQXBVNmFnVXFWS0dvcVFpRFRsbjMvK1FWaFlHSGJ1M0lsbno1NnB2Sit4c1RHNmRlc0dWMWRYOU83ZFcrY3VnbEQ1d0FRSkVaSDI2TnByQXlaSWlJaUlpSWpLdU5UVVZBUUhCMlB0MnJWSVNrcFNPcmRldlhyNC92dnZNWHo0Y0piU0lpb0g4dlB6Y2U3Y09lemR1eGVSa1pGNDh1UkpzZlp2MWFxVnRCUlhzMmJOb09JMUJxSVN4UVFKRVpIMk1FRkNSRVJFUkVTbHdvTUhEN0JxMVNwczI3WU5XVmxaU3VkMjZ0UUowNlpOUTY5ZXZkaHJnS2lja2tna3VIbnpKaUlqSXhFWkdZbExseTRWYS8vcTFhdWpkKy9lK1BycnI5R3hZMGRZV1ZtVlVLUkV5akZCUWtTa1BVeVFFQkVSRVJHUjFvaEVJa1JGUldIVHBrMDRmUGd3bEwyTTE5Zlh4OENCQS9IOTk5K2pWYXRXR295U2lIVEJpeGN2RUJVVmhjaklTSnc0Y2FMSVJPdjdCQUlCbWpadGlpKy8vQktkTzNkR2h3NGRXSzZQTklZSkVpSWk3V0dDaElpSWlJaUlOTzd1M2J2WXNtVUxmdjMxMXlMTGFKbWJtMlBNbURHWVBIa3lhdGFzcWFFSWlVaVhaV1ptNHVUSms0aU1qTVNoUTRlUW1KaFlyUDBGQWdHYU4yOHVrekN4c0xBb29XaXB2R09DaEloSWU1Z2dJU0xTVVJLSkJPbnA2Y2pPem9aWUxGWjZ4eTBSYVpkQUlJQlFLSVN4c1RFcVZLakFldWRVYnFXbnAyUFBuajNZdkhrei92cnJyeUxuMTZoUkE5OTk5eDFHalJyRkM1TkU5Tkh5OC9OeDVjb1ZIRHg0RUpHUmtmam5uMytLZlF3OVBUMDBiOTRjblR0M3hwZGZmb2tPSFRxZ1lzV0tKUkF0bFVkTWtCQVJhUThUSkVSRU9pZ25Kd2V2WDc5R1hsNmV0a01ob21MUzE5ZUhwYVVsakl5TXRCMEtrVVpJSkJKY3ZIZ1JtemR2Um5oNE9OTFQwNHZjcDFXclZwZzJiUnI2OSs4UEF3TUREVVJKUk9YSmt5ZFBjUERnUVJ3NmRBam56cDFEWm1abXNZK2hwNmVIbGkxYlNoTW1YM3p4QmN6TnpVc2dXaW9QbUNBaEl0SWVKa2lJaUhSTVRrNE9VbE5UdFIwR0VYMGlhMnRySmttb1RFdEpTY0gyN2R1eGVmTm0zTDU5dThqNXBxYW04UFQweEtoUm85Q3VYVHV1dENJaWpjak56Y1hseTVkeDVzd1puRDU5R24vOTlSZXlzN09MZlJ4OWZYMjBiTmtTclZ1M2hvdUxDMXhjWE9EazVBUTlQYjBTaUpyS0dpWklpSWkwaHdrU0lpSWRJcEZJa0p5Y3pKVWpSR1dBdnI0K2JHMXRlUkdZeXBTOHZEd2NPM1lNbXpkdlJtUmtKRVFpVVpIN3RHblRCcU5HallLbnB5ZnZ2aVlpcmN2SnljSEZpeGR4K3ZScG5EbHpCdWZQbjBkT1RzNUhIY3ZjM0J3dFdyU1FKa3hjWEZ6ZzRPREF2LzBraHdrU0lpTHRZWUtFaUVpSHBLV2xJUzB0VGR0aEVKR2FtSnViODRJdzZUeUpSSUpyMTY1aHo1NDkyTEZqQjU0OWUxYmtQbFpXVmhnK2ZEaDhmWDNScUZFakRVUkpSUFJ4c3JLeWNPSENCWncrZlJxblQ1L0d4WXNYVlVyK0ZzYmEyaHF0V3JXU1NacFVyVnBWalJHVExtS0NoSWhJZTVnZ0lTTFNJU2twS1ovMGhveUlTaGNEQXdQWTJOaG9Pd3lpWXBOSUpMaDgrVElpSWlJUUVSR0JSNDhlRmJtUFFDQkF0MjdkTUdyVUtMaTd1N1BFSEJIcHBNek1UTVRFeEVnVEpwY3ZYNFpZTFA2a1k5cmIyOHNrVEZxMWFnVXJLeXMxUlV5NmdBa1NJaUx0WVlLRWlFaUh2SGp4QXZ6MVJsUjJDQVFDM2pWS09pTS9QeDhYTDE2VUprVVNFaEpVMnE5R2pSb1lPWElrUm80Y0NRY0hoNUlOa29oSXc5TFQwL0hYWDMvaGp6Lyt3T1hMbDNINThtVzhmdjM2azQvNzJXZWZvVldyVm1qU3BBa2FOV3FFeG8wYnc4SEJnVDFOeWlnbVNJaUl0SWNKRWlJaUhjSVh6a1JsajY2OUdLUHlKUzh2RHpFeE1ZaUlpTURldlh2eC9QbHpsZll6TURDQXU3czdmSDE5MGIxN2QranI2NWR3cEVSRXBZTkVJa0ZjWEp3MFdYTDU4bVg4L2ZmZnlNcksrdVJqbTVxYW9tSERobWpjdUxFMGFkS29VU1BZMmRteHI0bU80L3M4SWlMdDBiWDM1RXlRRUZHNXhoZk9SR1dQcnIwWW83SXZMeThQNTg2ZGt5WkZFaE1UVmQ2M1hidDJHRGh3SUFZUEhneGJXOXNTakpLSVNIZUl4V0xjdW5WTEptbHk0OGFOVHk3TlZjRGEyaG9OR2pSQS9mcjE0ZVRrSlAxd2RIU0VVQ2hVeXptb1pQRjlIbEhabFpDUWdOemNYTlNwVTBmaCtKczNiMkJpWWdKRFEwTzFuQzh1TGc0NU9UbG8yTENoV283M29mLysrdytWS2xVcWtSdWczcjU5Q3owOVBWU29VRUh0eDFaRzE5NlRNMEZDUk9VYVh6Z1RsVDI2OW1LTXlpYXhXSXd6Wjg0Z0lpSUMrL2Z2UjNKeXNzcjdmdjc1NS9EdzhFRC8vdjFSdlhyMUVveVMvbDk3OXgzVzFCbjJEL3dicGdob1pDbE9jQ0YxMUZFWFZheWpLdlFWaXRXNkZ5aGE2OEM2M3JaYTBlS2dTcTFXUmRSYWFkM2lvQmFWT3FyVm9sS3BVQ3dWQVZGY2dDSW9NeERJN3c5K09TOHhDUVFJRHZMOVhGY3V3am5QZVhMbmlFck9mWjc3SnFMYUl6OC9IOUhSMFFwSmsvajRlSzIraHFHaElWcTNicTJRTkhGd2NFQ2JObTFnWldYRlZTZXZrZHIwT2UveTVjc1lNV0lFQUdpODhyUzJlNVBPaVRaaW5UbHpKdUxpNGhBV0ZnWlRVMU90eFJZVEV3Ti9mMzljdTNZTlVxa1VTNWN1eFpRcFU2bzgzK1hMbDRWL0QydVNzN016a3BLUzFKN1BoUXNYNHNDQkE0aUppVUdEQmcxcS9QV3FZOSsrZlZpMmJCbW1UcDJLUllzV2FYMytKazJhb0ZXclZ2ampqeiswUG5kNTNyVFA1Sm9tU0hpTEJCRVJFUkZST1o0OGVZTHc4SENjT0hFQ3AwNmR3dE9uVHpVNlRpUVNvVy9mdmhneFlnU0dEeCtPSmsyYTFIQ2tSRVMxajRtSkNYcjM3bzNldlhzTDI3S3lzaEFWRllXLy92b0wxNjVkUTJ4c0xCSVRFMUZTVWxLbDF5Z3FLc0ovLy8ySC8vNzdUMm1mbVprWldyWnNxZkpoWjJjSFkyUGpLcjgzSXRKdDRlSGhLQ2dvUUVKQ0FqcDM3cXlWT2FPam8rSGg0WUhDd2tMVXJWc1hZckVZbVptWlZaN3Y4dVhMR0RseUpIcjM3bzM5Ky9jcnJJYVFKeGcwb1kyTCtYRnhjYkN5c3Fvd09YTGl4QW5rNU9SVU9GOTJkallBNE9EQmd4cTkvc2NmZjZ6Uk9BRG8xS2tUQ2dzTHNXblRKZ3dhTkFoZHUzYlYrRmg2K1pnZ0lTSWlJaUlxbzZTa0JOZXZYOGVKRXlkdzRzUUpYTDE2RlpvdXV0YlQwNE96czdPUUZMRzF0YTNoYUltSWRJOVlMTWJBZ1FNeGNPQkFZVnQrZmo3KysrOC94TWJHSWpZMkZqZHUzRUJzYkd5MVZ4ems1T1RnbjMvK3dULy8vS08wVHlRU29VbVRKbWpac2lYczdlM1JyRmt6Tkd2V0RFMmJOaFdlMTY5Zm55dFFpRWdsYjI5dkpDUWtvRU9IRGxxYjg1dHZ2a0ZoWVNHY25KencwMDgvd2NURUJBVUZCVldlcjNmdjNoZ3laQWhPblRxRjlldlhZOEdDQlVwajVzeVpVKzRjR3pkdVZOcTJiTmt5N05peFErVjRWVGNWSlNjbjQ3Ly8vbFA0ZDE4ZFB6OC8zTDE3dDhKeGN2UG16ZE5vWEdVU0pPM2J0OGZNbVRPeGMrZE9KQ1VsYVp3Z09YUG1EQ0lpSWpRYW01R1JnUlVyVmxRNDdxdXZ2dEpvUGwzR0VsdEVWQ3ZWcHFYWFJGVHFUVnZPUzIrV2pJd01uRHQzRGlkT25NREpreWVSbHBhbThiRjZlbnA0NzczM2hLUkl3NFlOYXpCU0lpS3FqS2RQbndySmtuLy8vUmZ4OGZHSWo0OS9hZVY3ek16TWxKSW16Wm8xUTVNbVRkQ29VU00wYXRRSTF0YldOVktqdmphcVRaL3ozcVJ5VWkvTG0zUk9YdGRZSFJ3Y2tKT1RnMjNidHVHRER6N1F5cHhaV1ZrWU1HQUFuang1Z2tPSERxRm56NTRBTkM5UnBhb2MxT1hMbDNIanhnMkZjWnMyYmNLVEowL2c2K3VyTkVmSGpoM3gwVWNmNGUyMzMwYVhMbDFVdm82UmtSR1dMVnVHNHVKaWpXNXVHakJnQUpLU2tqUk9wc2g3VlZWbTVZeW01T2R3eFlvVkNBb0txcEc1dGVGTiswek9FbHRFUkVSRVJHcms1dWJpNHNXTE9IdjJMTTZlUFl2bzZHaU5WNGtBZ0w2K1B2cjM3NDhSSTBiQXc4T0RqZGFKaUY1VEZoWVdjSFoyaHJPenM4TDI3T3hzM0xwMUN6ZHYzc1RObXpjUkh4K1BtemR2SWlFaG9WcDNXNzhvSnlkSGJma3VPVDA5UFZoYlc2TlJvMGF3dGJVVkVpZGxIdzBiTm9TbHBTVXNMQ3lZVENFaXRlU2xwU3dzTExRMnAxZ3N4dnIxNnpGMjdGajQrdnJpNU1tVDFaN3p4ZEtKQVBEenp6L2p5Wk1ubURadG10TDRiNzc1QmtCcGY1V1ltQmlWYzVxYW1tTFpzbVVLLzBZbUppYXFqYUdvcUFnQWNPZk9IYlZqMURXTUIwckxobFZYU2txS0VBZFF1dHBEa3hVZnI2b0hTVzNGQkFrUkVSRVIxWHBGUlVXNGV2V3FrQkM1Y3VXS3dvY1JUWWpGWWd3Wk1nU3VycTV3Y1hHQnRiVjFEVVZMUkVRMXpkemNITjI2ZFVPM2J0MFV0aGNYRnlNbEpRVzNidDNDN2R1M2NmdjJiU1FsSlFsZk5hbHJYMWtsSlNWSVMwdERXbHFhMmd0L2NpS1JDR0t4R0ZaV1ZyQzB0SVNWbFpYQzg3SmY2OWV2THp6cTFhdkh4TXBMVUZKU0FqMDl2VmNkaGdKdHh2UTZ2ajk2T2ZyMTZ3ZGZYMStWcTFLcTJtY3ZPVGxab1QrS1JDSUJBUHo5OTk4SzQ3cDI3WXBUcDA2aFdiTm11SExsaXRJOFVxa1VYYnAwUWN1V0xWWEdYWkh5eHBTMytxSnNja0lxbFFvclRNcVN5V1JJU2txQ2taRVJtamR2cnJTL0psYWpVT1V4UVVKRVJFUkV0VTUrZmo0aUl5Tng2ZElsWEx4NEVaY3VYVUp1Ym02bDUrbmN1VE5jWFYzaDZ1cUtuajE3cXZ6Z1EwUkV0WWUrdmo3czdlMWhiMit2dEU4bWsrSEpreWRLaVpQYnQyOGpKU1VGOSsvZnIzVHl2YkprTWhreU16T1JtWm1KaElTRVNoMXJabWFta0RSNThWR3ZYajJZbXBxaWJ0MjZLcisrdU0zWTJMaFc5RmVSU0NUNCtlZWZFUllXaHZqNGVPVGw1Y0hLeWdxOWV2V0N0N2MzT25YcXBIU00vSUp3U0VnSWNuSnlzR0xGQ2lRbkoyUGV2SG1ZUDMrK01DNDNOeGRCUVVINDlkZGZjZmZ1WGVqcjYrUHR0OStHajQ5UGhZbUcvUHg4Yk51MkRhR2hvYmh6NXc2TWpJelFzV05IZUhwNndzWEZwY294YVVMVHVTb2JZM1hPU2RtWVhseDVVTjcrc3R1Yk5HbUNOV3ZXNFB6NTg4alB6NGVEZ3dQbXpadUhJVU9HYURWV1RXa3o1aGVURlBMeVg0RGlSZjZxL0x6THFWclpBUUNMRmkwcTkzM0tWMys4YVBYcTFRZ0xDMVBhUG16WU1JWHZ6NTgvai9qNGVIejY2YWNBQUI4Zkh4dzZkQWhKU1Vtb1U2Y09MbHk0Z0tkUG44TEh4MGZsNjB5ZE9oWExseTlYMmw1ZWliRHllcVM4Nk5peFkvRHo4OE9NR1RNd2J0dzRtSmlZQ1B2eTh2TFFyMTgvdEduVEJ1ZlBuOWRvUGs5UFQ0U0hoMWM0TGlrcHFjTGsxT3RVL3UxMXhrOTRSRVJFUlBUR3k4ek14SjkvL2lra1EvNzY2NjhxWGFReU56ZkgrKysvRDFkWFZ3d2RPclRLZDhRUkVWSHRJeEtKWUcxdERXdHJhNkVHZjFueWxTRDM3dDBUSGlrcEtRcmZQM3IwcUZJbEhiVXBKeWNIT1RrNVdydGdwcWVuSnlSS2pJMk5ZV1JrcFBieDRuNURRMFBvNit0RFQwK3ZVbzhaTTJab0pYYTVCdzhlWU1LRUNZaVBqd2NBMUt0WEQ1YVdsa2hMUzhQUm8wY1JHaHFLbFN0WFl1TEVpU3FQajR1THc0b1ZLMkJpWW9JR0RSb296VDFxMUNna0p5Y0xjNXVhbXVMeTVjdTRjdVVLcGt5Wm9qYXVSNDhlWWN5WU1VaElTSUJJSkVLalJvMlFrNU9EaUlnSVJFUkVZTTZjT1ZpOGVIR2xZNnFzOHVhcVNvelZPU2ZWZGVmT0hVeWZQaDNaMmRtd3RMVEU4K2ZQRVJzYkN5OHZMd1FIQnlzMS8zNlZzVllsNWhZdFdnQ0EwRStqWWNPR3FGT25qdEo3cXM3UHV6cHo1ODR0ZDcrNkJNblhYMzlkWVhJRkFQYnMyUU1BK09pamp4UzJHeG9hQWdEMjd0MExmWDE5dUxtNXFUdytLeXRMWmFrdCtXY0ZWZnV5c3JMVXhyTjkrM2FGVW96MTZ0VkRuVHAxc0d6Wk1temN1Qkd6WjgvR3BFbVRZR1JrSkl4UnQ0THZ4YmtBWU9qUW9iQ3pzMVA3K2dBUUZCUUVzVmlNVWFOR2xUdU9OTU1tN1VSVUs5V201bjFFVk9wTmF3aEhOVWNta3lFaElRR1JrWkdJaUlqQXBVdVhjT1BHalNwZGNESTBOSVNUa3hNR0RScUVRWU1HNFoxMzN1RXFFU0lpcWpGRlJVVjQrUEFoVWxOVGtacWFpa2VQSGduUFgveStzTER3VllmNzJ0SG0zZEJGUlVWd2RYVkZYRndjN08zdEVSQVFJQ1Mrbmo1OUNuOS9mK3pldlJ0NmVubzRmUGd3ZXZUb0lSd3J2NEhDMXRZV0xpNHUrT3FycjJCb2FJaW5UNS9Dd3NJQ1Vxa1VibTV1aUltSlFmUG16UkVRRUFBbkp5Y0FwWW1GSlV1VzROU3BVeXJmbDFRcWhidTdPNktqbytIczdJeTFhOWVpYWRPbUtDa3B3ZUhEaDdGZ3dRSklwVkljT1hKRUlWRlhVVXlWb2NuN3EyeU0xVGtuWldPcTZnb1NzVmdNVjFkWCtQcjZ3dFRVRk1uSnlSZ3paZ3p1M2J1SHQ5NTZDNmRQbjFiNE02aE9ySlU5ejlxSXVhSTVxL0x6N3UzdHJiREM0OFdlRjlWcDBsNFpLMWV1eFBYcjF4RVNFZ0lBbURWckZvNGRPNGI3OSs4REFQejgvSkNhbW9wTm16YXBQUjlWcGVtZnJWUXFSWEJ3TU5hdVhZdnM3R3owN3QwYklTRWhlUDc4T1J3ZEhkR3hZMGVGbjVucWVsVTlTTjYweitSczBrNUVSRVJFdGNMang0OXg5ZXBWUkVaRzR1clZxL2pycjc4VTZoVlhoa2drUXVmT25URm8wQ0FNSERnUWZmcjBnYW1wcVpZakppSWlVczNRMEJBdFdyUVE3dlpXUjE1S1M1NHNlZkxraWZESXlNaFErWDFWU2tucXNrT0hEaUV1TGc1bVptWTRjT0NBd29WVUN3c0wrUHY3SXpVMUZXZk9uTUczMzM2TC9mdjNLODFoYm02TzVjdVhDK1dXNUltSTBOQlF4TVRFd01URUJQdjI3Vk80Rzl6VzFoWkJRVUh3OFBCUTZyVUFBRWVQSGtWMGREVGF0R21EWGJ0MndkallHRURwaXAyUkkwY2lKaVlHUC83NEk0S0RnMVd1WkZJWFUxV29tNnNxTVZibm5HaURuWjBkL1AzOWhmZGliMitQUllzV1lmYnMyWWlMaTBOR1JnWXNMUzFmaTFpckVuTkZxdkx6M3FoUkk2RVJlWGw5TXFxYWhKQklKQ3I3aHJ6b3dZTUhrRXFsd3ZkNWVYbVF5V1I0OXV3WjZ0ZXZqeVZMbHFnOWR1clVxZWpWcTVmS2ttL2xKWGhPbmp5cHN0OUpXYmR1M2NLdnYvNEtUMDlQaU1WaWVIbDV3ZDNkSFg1K2ZzTEtqcnk4UEFCQTNicDFLM3lmOU9vd1FVSkVSRVJFcjQzbno1OGpKaVlHMTY1ZEU1SWk4dElHVlNFU2lkQ3hZMGYwN2RzWC9mcjFRLy8rL1dGbFphWEZpSW1JaUxSUEpCTEJ3c0lDRmhZV2VPdXR0elE2Smo4L0h4a1pHY0xqMmJObkZUNnlzcktFNXkrV2VhbnRqaDgvRGdBWU9YS2syZ3U4bnA2ZU9IUG1EQzVmdm96OC9IeUYzZ0lBNE9IaG9iSVh4UysvL0FJQUdENTh1TXBTT1FZR0JwZzBhWkxhQkFrQWVIbDVDWW1Ic3B5ZG5mSGpqei9pMnJWckttTldGMU5WcUp1cktqRlc1NXhvdytqUm81WGVTNTgrZllUbjkrN2RFNUlOcnpwV3VjckVYSkdxL0x5dldMRkMyRmRlRWtUZUcwU2R6WnMzcTl4dVlHQUFYMS9mQ2lML3Y3Rnl6NTgvQndBa0pDVGduWGZlVVRsKzFhcFZ3dXRXMUV1a3ZQZVdtNXVMZGV2V3FkejMzWGZmSVRRMEZJR0JnUmczYmh3Ky9mUlRXRnRiNDd2dnZsT0sxZHpjdk53WU5JbmxSWnIwSUFHQXBrMmI0dXJWcXhyUHE0dVlJQ0VpSWlLaWwwNG1rK0hSbzBlSWpvN0c5ZXZYaGEvbDNaMm1DVU5EUTd6enpqdHdkblpHMzc1OTRlVGtWTzM2MjBSRVJHOENFeE1UTkczYUZFMmJOcTNTOFVWRlJjalB6MGR1Ymk3eTh2TFVmbjF4VzJGaElTUVNDUW9MQzlVK1Y3Vk5KcE9ocEtTa1VnOXQrdmZmZndGQTVTb011YmZmZmh0QWFmbWNPM2Z1d05IUlVXRi91M2J0VkI3M3p6Ly9BSURLVWxCeTZrclZ4TWJHQWdEV3IxK1B3TUJBcGYzeVJOYmp4NDlWSHE4dXBxcFFOMWRWWXF6T09kRUdWWW1Pc3NtRi9QeDg0Zm1yamxXdU1qRlhSQnMvNytwODhjVVhBRXBYWGZUcDAwY3BHVEJvMENEOC9mZmZHRDkrUE5hdVhRdGJXMXNBcFgwNTFEVitMMDlxYWlxQTBqOG5kUWtTRHc4UHRHL2Z2dHg1bGk5ZmpyUzBOR3pac2tYbC9wa3paNVo3L0lZTkc5Q3JWeTlzMnJRSjI3ZHZ4NTQ5ZXpCdDJqU0Z2aXJwNmVraVpOakJBQUFnQUVsRVFWUUFvSEVpYS9yMDZlWHVUMGhJd0xsejV3Q1VydGp5OHZLcU1DRXFGb3MxZW0xZHhnUUpFUkVSRWRVb2lVU0NoSVFFM0xoeFF5RWhJdi9BVUIzMTZ0VkR6NTQ5MGJkdlgvVHQyeGM5ZXZUZ0VuWWlJcUlxTURRMGhLR2hJZXJWcS9lcVExRkxtNzBtbnoxN0JxRDhpNGRtWm1iQ2MxVWx6TXJ1TCt2cDA2Y0FVTzZxVlhXbDhlVjNuS2VscGFrOUZvRGFIalhxWXFvS2RYTlZKY2JxbkJOdFVOVmpUbDNqN0ZjZHExeGxZcTZJTm43ZXkzUHIxaTE0ZTN2RHlzb0tTNWN1eGZEaHd3RUFseTlmeHJmZmZvdUlpQWdBcGFzdS9QMzk4ZmZmZnlNcUtrcWp1ZXZXcll0eDQ4WUJLRTNrM3J0M0R3QVFHUmtKVDA5UGxjYzRPanBXbU9BSkNBaEFXbG9hM04zZFZlNnZLRUZpYUdpSWlSTW5Zc3lZTWRpeFl3YzJiTmlnbExTNmMrY09BR2ljdVA3cXE2L1U3cnQzN3g0OFBEeGdhbW9LZDNkMzdOMjdGNTA2ZFJMT2RWbVhMbDJDdGJVMUhCd2NOSHBkWGNjRUNSRVJFUkZwaFVRaXdhMWJ0L0R2di84aUxpNU8rSnFRa0lEaTR1SnF6MjlnWUlCT25UcWhaOCtlNk5HakIzcjI3QWtIQndldGxaRWdJaUlpM1dGaVlvTHM3R3poWXI4cU9UazV3bk5WSlhMVVhTUTNNaktDVkNvVitnK29vdTd1ZjNsY3UzZnZSdi8rL2RVZXI0NDJMOXlybTZzcU1WYm5uSlNsYWlWUjJmNFUycUN0V0Y4bjJ2aDVMMC9idG0yeGQrOWVMRjY4R0xObno4YStmZnNnbFVvUkdSa0pZMk5qakJneEFtUEhqaFZXc1B6KysrLzQ5dHR2TlpyYjJ0cGFTSkJjdjM0ZFVxa1V0cmEyK09PUFB5Q1ZTcFVTU1IwNmRLaFV2OEx5eWxUdDI3Y1ArL2J0QXdEODl0dHZLbGVsR0JvYTRwTlBQc0dvVWFPVXl2QmR2MzRkQUtxZHFFaE1UTVRZc1dQeCtQRmovUERERDNqMzNYY1JIaDRPZjM5L3VMaTRDSytibTV1TDFhdFhZOWV1WGJDM3Q4ZXBVNmZZYjFFRFRKQVFFZEViSVNBZ0FBMGFORkI3aDhpYkpqRXhFUktKcE1KbHYxWDE1TWtUTkdqUW9NcDNHSlhuK2ZQbjBOUFQwK3JkYWZUbWtNbGt5TWpJUUVKQ0FoSVNFbkRyMWkzRXhjVWhMaTRPaVltSldrbUV5Tm5aMlNra1E3cDI3YXIwb1lPSWlJaW9LdHEyYll1b3FDaEVSVVhoZ3c4K1VEbEdYa3JLeE1SRWFGYXRpV2JObWlFK1BoN1IwZEVZTW1TSXlqSHlNazR2YXRteUpXSmlZbkRyMXEwcUpVaGVocXJFV0oxekFnQ21wcWJJemMxRlJrYUcwcjc3OSs5ckZyaUdxaHZyNjZnbWY5N2wrdmJ0aXpObnp1Q3JyNzdDd1lNSFVWeGNERHM3TzRTRWhBaGx0ZVRtejUrUCtmUG5JenM3R3lZbUpqQXdNSUNMaXd2KytlY2YzTHAxQzZhbXBzakp5Vkg2ekhubXpCbUlSQ0w0K1BoZzhlTEZ1SFRwRXQ1Nzd6MkZNY3VYTDRkRUlxa3czclZyMXlJOVBSMXIxNjVWdVgvaHdvWG8wYU1IUm80Y0NlRC9FaWxWYVVydjdlMWQ3djR4WThhbzdYVnk5dXhaekpvMUMzbDVlUWdNRE1TZ1FZTUFBSjkvL2prV0xGZ0FYMTlmK1B2N0l5d3NETDYrdm5qNDhDRWNIUjJ4YU5FaUprYzB4QVFKRVpHT21qbHpKdUxpNGhBV0ZxYlYvelJqWW1MZzcrK1BhOWV1UVNxVll1blNwWmd5WlVxMTUvMzIyMjloWjJmMzBoTWt4Y1hGR0RwMEtBWU1HSURQUC85Y2EvTjZlbm9pS1NrSkR4NDgwTnFjY3Z2MjdjT3laY3N3ZGVwVWhmcW4ydUxvNkloV3JWcmhqei8rMFByYzlQcDQ5dXlaUWhKRS9qd2hJYUZTZDJScFFpUVN3Y0hCQVYyNmRGRjRhRnFybDRpSWlLaXlYRjFkRVJVVmhmMzc5MlBHakJtd3NiRlJHck56NTA0QWdJdUxpOHB5UityMDdkc1g4Zkh4Mkw5L1B6NzU1Qk9sc21XWm1aa0lEZzVXZVd6Ly92MFJFeE9EM2J0M1k5S2tTYWhUcDQ3U0dIbFBsc3JFcEUxVmliRTY1d1FvVFZyY3ZIa1RseTVkZ3B1Ym04SytrSkFRTGJ5ci8xUGRXRjlITmZuekRnRFoyZGs0ZVBBZ2R1N2NpV25UcG1IOCtQR1lOMjhlYnQyNmhROC8vQkIrZm41NC8vMzNsWTViczJZTlltTmo4Y3N2dnloc1g3OStQYlp2MzQ3ejU4OExzVXFsVW9TRWhLQkhqeDc0NktPUDRPdnJpNTkrK2trcFFmTFJSeDlwRlBQV3JWdVJucDZPc1dQSHF0eS9jT0ZDdEdyVlNtbS9wc21qMU5SVTVPYm1vbjc5K3VXV2F3T2c4czhqTnpjWHExYXRRbkJ3TUdReUdWcTFhZ1ZYVjFkaC8ralJveEVhR29yZHUzZmp5cFVyU0V4TWhMMjlQVFp2M2d4M2QvZVhVZ2F1dG1DQ2hJaElSNFdIaDZPZ29BQUpDUW5vM0xtelZ1YU1qbzZHaDRjSENnc0xVYmR1WFlqRllxMWRTQldKUkZyOUQzN2Z2bjFDSFZSVnZ2Lytld0JBVkZRVTR1TGloTHMwS25MaXhBbUZwY25xWkdkbkF3QU9IanlvMGJ3ZmYveXhSdU1Bb0ZPblRpZ3NMTVNtVFpzd2FOQWdkTzNhVmVOalNYZms1T1RnN3QyN3VIdjNMdTdjdWFQdzlmYnQyMm9iZjFhWGtaRVJPblRvZ0s1ZHV3cUprRTZkT3ZIdUppSWlJbnFweG84ZmorRGdZS1NrcEdEVXFGRll0MjRkdW5YckJxRDBBdmphdFd2eDIyKy93Y3pNREFzV0xLalUzRk9tVE1IUFAvOHNYSHdOQ0FnUVN1emN1SEVEbjMzMm1kbzczQ2RObW9TZE8zZmk5dTNibURCaEFyNysrbXVoV2JwRUlzR0ZDeGV3WWNNRzdOaXhRK211L0plbEtqRlc1NXdBd0h2dnZZZWJOMi9pd0lFREdEaHdJSVlNR1FLWlRJYmp4NDhMRi9hMXBicXh2bzYwL2ZNdWs4bVFsWlVGb0RTUmNPellNZVRsNWFGKy9mcG8yTEFoT25mdWpQRHdjSHp6elRjSUNnckM1TW1UNGVMaUFqOC9QelJxMUFnQWtKeWNqTjI3ZDJQR2pCbEs4dzhhTkFqZmZmY2RWcTVjaVEwYk5nQUFEaHc0Z0xTME5DeFpzZ1FtSmlad2RYWEYwYU5IY2ZQbVRlSG5UeTQ2T2hwMzc5NHQ5ejNJUDdlSGhvWlcrSDdMMHVSR3djaklTSXdlUFJvQTRPUGpVK0VLa3JLS2k0c1JFaElDZjM5L3BLV2xZZGl3WVRoKy9MalNPSkZJaE0yYk44UFYxUldKaVlubzBxVUxqaHc1QWlNakk4M2ZEQUZnZ29TSTZJMFRFeE9EVTZkT3dkM2RYZW1YZ01ydzl2WkdRa0lDT25Ub29MWFl2dm5tR3hRV0ZzTEp5UWsvL2ZRVFRFeE1VRkJRb0pXNVpUS1pWaE1rVVZGUk9ITGtpTnI5OGdUSmlSTW5BR2llb1BEejg2dndGN0d5NXMyYnA5RzR5aVJJMnJkdmo1a3paMkxuenAxSVNrclNPRUZ5NXN5WmNwTkdaV1ZrWkdERmloVVZqaXV2eVJ6Vm5NTENRcVNtcHVMQmd3ZDQrUEFoSGp4NG9KUUlVVldlUUpzTURBemc0T0NBdDk1NkMrM2J0eGNlclZ1M2hxR2hZWTIrTmhFUkVWRkZ6TXpNc0d2WExvd2JOdzYzYnQyQ201c2J4R0l4VEV4TWtKNmVqdUxpWXBpYm0yUDc5dTFvMGFKRnBlYTJzN09Edjc4L1B2dnNNMXkvZmgwREJneUFqWTBOU2twSzhPVEpFelJxMUFpK3ZyNHFQd3ZZMk5oZ3k1WXRtRFp0R2lJaUlqQnc0RUEwYU5BQUppWW1lUHo0TVlxS2ltQmdZUERLVm85VU5jYnFuQk1BbUQ1OU9nNGRPb1NNakF4NGVuckMwdElTSlNVbHlNek14S3BWcS9ERkYxOW83ZjFWTjliWFVYViszaU1qSXdGQUlTa1VHUmtwZko3WXUzY3ZPblRvZ0duVHBtSFlzR0V3TmpZR1VIcGoxSklsU3pCMDZGRE1tVE1ISjArZXhKQWhRNFNTVlV1WExvV1JrWkhLNUVISGpoMHhaY29VL1BEREQ1ZzVjeVlhTm13SWYzOS8yTnZiQ3l1SVBEMDljZmp3WWZqNittTC8vdjBLeCsvZXZWdm9IVktSaXBxeFY5YisvZnZ4eFJkZlFDS1JRQ1FTWWZueTVUaHk1QWltVHAwS2QzZDN0WitGSkJJSkRoNDhpS0NnSUNRbko4UEd4Z2FCZ1lGd2MzTlRtU0FCZ1ByMTYyUEhqaDN3OHZMQzlldlg0ZUhoQVY5ZlgzVHYzbDJyNzZtMlk0S0VpT2dOSTE5UzZlenNYSzE1Rmk5ZXJJMXdGRVJGUlFFQUprK2VMUFFKVUxYY3Vxb3FTcEE0T3pzaktTbEo3WDVWWmFGZUxISGw0K09EUTRjT0FTaGR3bnYwNkZHWW1KaFUyRUJ1N3R5NWFOMjZOUzVldkFpWlRGYnVXQUFZTUdBQWtwS1NLcFZNQVNwK2p5L3k4ZkdCajQ5UHVXUGs1eUFpSWdKQlFVRWF6WnVWbGFYUldDWkl0S3V3c0JCUG5qeEJlbm82SGo1OEtDUS9YdnlhbnA3KzBtSXlNakpDNjlhdDBiNTllNFZrU0pzMmJaZ0lJU0lpb3RlYWc0TUR6cDA3aDIzYnR1SFVxVk80ZS9jdTh2UHpZV2RuaHdFREJtREdqQm5DM2U2Vk5YTGtTTFJzMlJLYk5tM0NYMy85aFl5TUREUnMyQkNUSjArR2o0OFBFaE1UMVI3YnYzOS9uRDU5R3BzM2I4YkZpeGVSbXBxS2dvSUMyTnZibzNmdjNwZzBhUktzcmEycityYTFvaW94VnVlYzJOallJRFEwRkt0WHI4YWxTNWZ3N05renRHblRCbDkvL1RVOFBEeTBtaUNwYnF5dnE2cjh2Ris2ZEFtVEowOEdVTnJyNVp0dnZzR2lSWXZRbzBjUERCZ3dBRStlUE1HWFgzNkpQbjM2cUgzZGQ5NTVCNmRQbjhiaHc0ZUY1RWhJU0FoKy8vMTN6SjA3VnlpclcxSlNvbkRjdkhueklKUEpZR3RyQ3g4ZkgyUmtaR0Q5K3ZWQzRxMXo1ODU0Ly8zM2NmcjBhZXpZc1FOVHAwNFZqbDIzYnAzYW5oNXk4cy9XNnNwZUJ3UUVvR1BIanVYT1VWWkVSQVRXclZ1SHExZXZ3c2pJQ0d2V3JJR1RreE0yYjk2TUkwZU9ZTzdjdVZpNWNpVW1UNTZNU1pNbVFTd1dLODBSR0JpSTlQUjB6Smt6QjU5KytxbmF2cCtKaVlrNGVQQWdEaDA2aEsrLy9ockhqeC9IOU9uVDhkZGZmK0hERHo5RTc5NjlNWExrU0F3ZVBCZ05HalRRK0Qzb0twRk1rNnM0UkVSdm1JY1BINzdxRUdxTXZDRllTRWdJZXZmdS9ZcWpVYVROMk83ZHU0ZGV2WHBwTkRZcEtRbDE2dFFSZnNGUlZSTlV2bDJlSUZtd1lBSDI3ZHNuM0ZtZmtaR0JybDI3Q2dtU0J3OGU0UGp4NHlxWCs2cHk3Tmd4cGJzMHl2dWxlY0tFQ1VoSlNjR0ZDeGZVam1uZHVyWFN0dkxlWTJXbHBLU2dxS2lvMG4xUW1qUnA4a3A2a0RSdTNQaWx2bDVOazhsa3lNbkpRV1ptSmpJeU12RDQ4V1Boa1o2ZXJ2QzkvQ0ZmeHY2eTZlbnB3ZDdlSG0zYXRFSGJ0bTBWdmpadjNoejYrdnF2SkM0aUlpTFNMYlg1Y3g3UjYrYjMzMytIbDVjWFpESVp0bS9mamcwYk51RHZ2LytHazVNVHZMeTg0T0RnZ0diTm1wVzdta2ttazZHNHVCaFNxUlJGUlVVb0xpNkdvYUVoc3JLeXNIWHJWc3ljT1JOV1ZsWjQ5T2dSQmcwYWhJS0NBdHkrZlZ0aHpwVXJWMkxMbGkwcUc1bmZ2WHNYNzcvL1Bnb0tDckI5KzNZTUdUSkVaUng1ZVhsSVNVbUJyYTB0VEUxTmtaeWNEQmNYRnhRVkZWWDZwc1d5YnQrK2paTW5UK0x3NGNPSWo0OEhBUFRxMVFzclY2NVVxUGp4Nk5FakJBVUZZYytlUGNqTHkwUGR1blV4WnN3WWVIdDdvMm5UcHNLNDJOaFlORzdjV0tFWFkxRlJFZXpzN05DNGNXTjRlbnJpMkxGanVISGpCZ0RBeE1RRVAvNzRJL3IyN1F1cFZJcmc0R0FFQkFUZzJiTm5BRXB2TW5WeGNjRzJiZHUwVXBIalRmdE1MdEx3VFhNRkNSSFJhNnlrcEFSNmVucXZPb3hYd3REUVVDRUprSlNVQkNNakl6UnIxa3pZZHYvK2ZVZ2tFcVZmeUZSZHVKY25iMVQ1L3Z2dmhXUkpXWnMzYjBhREJnMFFGUlVsTEJOKzBiUnAwM0RpeEFtVkY0ajc5ZXVuOWpVMUdWTmU0cUxzZTVSS3BTcC9LWlhKWk1KNWE5Njh1ZEwreXE1R29WSXltUXdGQlFYSXljbEJibTZ1MHRmczdHeGtabVlpS3l0TDZmSGk5aGZ2a25xVjZ0YXRDenM3TzlqWjJhRkZpeFpvMWFvVjJyWnRpN1p0MjhMZTNwNjFiSW1JaUlpSWRNaStmZnRRVkZTRXJWdTNZdENnUWVqWnN5Y1dMMTZNWDM3NVJhRTBzN3hmNkl0OVErWEprUmQ5Ly8zM0dENThPTDcrK210czNMZ1Ivdjcrd3I1Ky9mb3BmTFpkdFdvVnRtelpnbTdkdW1IbHlwVktjN1ZvMFFJQkFRSDQ1Sk5QNE8zdGpSMDdkcWhzQnArVGs0T0JBd2NxYmUvWnM2Zm1Kd1NscGFiRHdzSncvZnAxUkVSRTRQNzkrd0JLYnlqcjM3OC9waytmanI1OSt5b2RaMnRyQzE5Zlg4eWRPeGRCUVVIWXVYTW5mdmpoQndRSEI4UE56UTJMRmkxQ3MyYk5WSzVZa1ZlNGVQandJZno4L0dCZ1lJREJnd2ZEM2QwZGd3Y1BSdDI2ZFFHVWxqajI4dkxDbURGamNQRGdRUnc5ZWhUSnljbFl1blFwRzdaWGdBa1NJaUlOeVdReS9QcnJyemgwNkJCaVltS1FsWlVGVTFOVHRHL2ZIZ3NXTEJEK1l5MG9LTUQrL2ZzUkZoYUcvLzc3RDluWjJXalFvQUdjbkp3d2YvNThsWGYrbDExNWtaT1RneFVyVmlBNU9Sbno1czNEL1BuekZjYklqUmd4UW5oZTJSVUFMNzVtMmRVZVpiYzNhZElFYTlhc3dmbno1NUdmbnc4SEJ3Zk1temRQNmE0TVRXT1RTQ1Q0K2VlZkVSWVdodmo0ZU9UbDVjSEt5Z3E5ZXZXQ3Q3YzNPblhxSkl4dDFLaVJrQVFvTEN5RXZiMDlIQndjY09yVUtXSE1CeDk4Z09qbzZCcTVlLzNYWDM5RmJHd3NaczJhaGNMQ1F0eTVjMGRvekZlVy9CYytkVEZNblRvVnk1Y3ZWOXBlM25MZVpjdVdZY2VPSFJyRmVlellNZmo1K1dIR2pCa1lOMjZjVU5vTUtMMUxwbCsvZm1qVHBnM09ueit2MFh5ZW5wNElEdyt2Y0Z4U1VsSzVTU2VnYWorWEZUbDM3aHhLU2twUVVsS0M0dUppNFhsRjMwdWxVa2drRXVGUldGaW85dnV5ei9QeThsUW1RZDdFQmJpbXBxWkNBa1NlQkNuN3ZaV1ZGWDl4SmlJaUlxcUZuSnljTkJxbmFUOUNVcTIybmVjNWMrYWdhOWV1K09DRER3QUE1dWJtMkxKbEN4WXRXb1FMRnk3Z3pwMDd5TXZMRTFhR3lGZUt5RCtIcWZyTXBLZW5oNkZEaHdyZk96czdDMG1HcGsyYkN1Vzg1R1F5R1RwMTZvU2ZmdnBKN1UyTHc0WU53N05uenhBV0ZxYTIxSmUxdFRVNmRPaUFnb0lDU0tWUzZPdnJ3OUhSRVV1V0xLblVPVEV5TXNLcVZhdVFuWjBOZlgxOWRPL2VIVU9HRElHYm0xdUZuNDhCb0VHREJ2amYvLzFmZUh0N0l6QXdFTHQyN2NLWk0yZXdiTmt5dGNmMDZkTUhwcWFtc0xlM3gralJvK0h1N2c0TEN3dTE0K3ZXcll2Smt5ZGo4dVRKYW0rbUpFVThRMFJFR3NqSnljSDA2ZE9GaTh6R3hzWm8yTEFoTWpNekVSRVJnVXVYTGdrSkVpOHZMMkdjV0N5R2pZME5IajE2aE5EUVVKdzdkdzdoNGVGcW0vekZ4Y1ZoeFlvVk1ERXhVYW9US1Q5R3Z2eXpZY09HV3UzdjhhSTdkKzVnK3ZUcHlNN09ocVdsSlo0L2Y0N1kyRmg0ZVhraE9EaFk0ZTRMVFdKNzhPQUJKa3lZSUN3N3JWZXZIaXd0TFpHV2xvYWpSNDhpTkRRVUsxZXV4TVNKRTVWaUtTb3FBZ0NsLzlqbHY5alV4RVhkOWV2WHc5allHRjVlWGpoOStqUm16NTZOclZ1M1l0aXdZUXJqNUNzQTFDVklzckt5VkpiYWtyOG5WZnZLSzZPMGZmdDJoY2IzOWVyVlE1MDZkYkJzMlRKczNMZ1JzMmZQeHFSSmt4VHU5bGNYMjR0ekFjRFFvVU5oWjJlbjl2VUJJQ2dvQ0dLeEdLTkdqU3AzWEUxUWRkZVBydFBUMDBPalJvM1F1SEZqTkduU1JPbXIvTGxZTEdZQ2hJaUlpRWdIVmFlRUVHbXV0cDNuRGgwNm9FT0hEa3JiNVRkWWFVUG56cDNSdVhObnRmdS8vUEpMb1NSVmVjYVBINDl4NDhhcC9id2pFb2swdWhHd0l1Ym01Z2dJQ0lDeHNURjY5T2lCZXZYcVZXa2VDd3NMZlBubGw1Z3hZd1lTRXhOaFpXV2xkbXp6NXMxeDd0dzVoVkpjbW1KeVJETThTMFJFR3BnMWF4Yk9uejhQYzNOeitQbjV3YzNORFVaR1JpZ3VMc2FmZi82SjdPeHNZV3hSVVJGbXpKaUJDUk1tQ0w4MEpDWW1ZdFNvVVVoTlRjWEdqUnNSRUJDZzhuVUNBd014Y2VKRWZQWFZWekEwTk1UVHAwK0ZmZks3VE9SM0pXemV2TGxHZTVENCtmbkIxZFVWdnI2K1FvM09NV1BHNE42OWUxaXpabzNDaGVxS1lpc3FLc0xreVpNUkh4OFBlM3Q3QkFRRUNBbWxwMCtmd3QvZkg3dDM3OGFYWDM2SmR1M2FvVWVQSGdxeFNDUVNBRkM2WTZTNHVMakdlaDhjT25RSUVSRVJzTEd4d1o5Ly9na0RBd084OTk1N1N1UGtLMGpVL2VJUkVoS0NrSkFRdGEralNSbXVzbDVjeFRKZ3dBQTRPenNqT0RnWWE5ZXVoYSt2TDhMRHd4RVNFaUxFcHE1UnRxb1ZNUjkvL0hHRk1RUUZCY0hTMHBJTjJHdVFzYkV4cksydFlXMXREUnNiRzVYUGJXMXQwYmh4WXpSczJKQy8rQklSRVJHUldqV3hzcHVVOFR6WGpJcVNJM0l2NjJZdytZb2FiYkMwdEZUb042Sk9WWklqcERsK21pWWlxc0RaczJkeCt2UnBHQmdZWU8vZXZlamF0YXV3VDE5Zkg4N096Z3JqQXdNRGxmNkRhOTI2TldiTW1BRmZYMTljdW5SSjdXdVptNXRqK2ZMbFF0K1I4cFpOMWpRN096djQrL3NMc2RqYjIyUFJva1dZUFhzMjR1TGlrSkdSb2RGLzVFQnBzaUV1TGc1bVptWTRjT0NBd3RKVEN3c0wrUHY3SXpVMUZXZk9uTUczMzM2TC9mdjNLeHlmbDVjSFFQa1hJM21ETjIxNDhaY3BDd3NML00vLy9BOEE0UHo1ODNCeWNvSzV1Ym5TY2ZKbHc2b1NOVk9uVGtXdlhyM2c0dUtpdEsrOEVsc25UNTdFbFN0WHlvMzMxcTFiK1BYWFgrSHA2UW14V0F3dkx5KzR1N3ZEejg5UFdObWg3cnpSeTJOcWFncXhXSXdHRFJxZ1FZTUd3bk5WMjhvbVA4ek56Ym5hZzRpSWlJaUlpS2lHTVVGQ1JGU0JBd2NPQUFEYzNkMFZraVBxcUVvYWxKU1V3TnJhR2dDUW1wcXE5bGdQRDQvWHBpbjc2TkdqbFdJcFc4L3ozcjE3R2lkSWpoOC9EZ0FZT1hLazJycWNucDZlT0hQbURDNWZ2b3o4L0h5RlhobzVPVGtBbEMvMEZ4WVdhdVhPK1pLU0VyWHp4TVhGSVRVMUZUNCtQcmgvL3o0V0xsd0liMjl2OU8vZkgwQnBtUzhBU28za05tL2VEQUFWOWhJcHIwNXBibTR1MXExYnAzTGZkOTk5aDlEUVVBUUdCbUxjdUhINDlOTlBZVzF0amUrKyswNFk4L3o1Y3dCUW1kaXBiQ3d2MHFRSENWQjZwOHZWcTFjMW52ZGxNakF3Z0xHeHNjcUhrWkVSakkyTllXSmlBak16TTVpYW1ncGYxVDB2KzFVc0ZrTXNGck94T1JFUkVSRVJFZEZyakFrU0lxSUtSRVZGQWFoY0thU3JWNi9pekprenVIbnpKdTdldll1VWxCU2g1NFQ4Z3JvcTdkcTFxMTZ3V3FTcXBtalpoRWgrZnI3R2MvMzc3NzhBSUpUVlV1WHR0OThHVUhwKzd0eTVBMGRIUjJHZlBLa2tUekxKU2FWU3JWeUFsa3FsYWh1K25UeDVVbWdrVjdkdVhVUkVSS0JGaXhaQ2drUlZpUzBQRHcrMGI5KyszTmRjdm53NTB0TFNzR1hMRnBYN1o4NmNXZTd4R3pac1FLOWV2YkJwMHlaczM3NGRlL2Jzd2JScDA3Qm8wU0poVEhwNk9nRFZTVHRWcGsrZlh1NytoSVFFbkR0M0RrQnAzd3N2TDY4S0UzcGlzVmlqMTliVStmUG5vYSt2RHowOVBlanA2U2s4TCs5N2ZYMTlwUVJJVFpWbkl5SWlJaUlpSXFJM0F4TWtSRVFWeU1qSUFBRFkyTmhVT0RZL1B4L2UzdDdDUldSemMzTzBiTmtTTGk0dUVJbEVDQTBOTGZkNE16T3o2Z2VzSmFwV1ZGVDFndkt6Wjg4QWxIK3h2T3g3ejgzTlZkaVhrcElDUUhtRmcwUWkwVXFKclp5Y0hMV3JMTUxDd3RDelowOGhPZE85ZTNlY1BYdFcySytxejRlam82TkNna2VWZ0lBQXBLV2x3ZDNkWGVYK2loSWtob2FHbURoeElzYU1HWU1kTzNaZ3c0WU5Ta21yTzNmdUFOQzhYbWw1UFVYdTNic0hEdzhQbUpxYXd0M2RIWHYzN2tXblRwMHdmUGh3cGJHWExsMkN0YlcxeWg0bjFWWFpuaTFFUkVSRVJFUkVST293UVVKRVZBRmpZMk1VRlJVcE5HSlhaODJhTlRoMzdoeGF0R2lCalJzM29sdTNia0lmZ1lpSWlBb1RKTFcxNTRDSmlRbXlzN09Ga2srcXlNdG9BY29sb2VRclVGNjg0RjVRVUtDVi9ob1pHUm13c3JKUzJ2N3Z2LzhpUGo0ZWE5YXNFYmIxNmRNSGx5OWZ4czJiTjlHdVhUdGhaWkE4b2RTaFF3ZGtabVpxL05ybGxhbmF0MjhmOXUzYkJ3RDQ3YmZmVks1S01UUTB4Q2VmZklKUm8wWXBsQ1VEZ092WHJ3TlEzWXk5TWhJVEV6RjI3Rmc4ZnZ3WVAvendBOTU5OTEyRWg0ZkQzOThmTGk0dXd1dm01dVppOWVyVjJMVnJGK3p0N1hIcTFDbVltcHBXNjdXSmlJaUlpSWlJaUdvS0V5UkVSQlZvMWFvVlltSmlFQmtaQ1ZkWDEzTEgvdkxMTHdDQWhRc1g0cDEzM2xIWWw1YVdWbU14dnU3YXRtMkxxS2dvUkVWRjRZTVBQbEE1SmpZMkZrQnBNcVZWcTFZSyt5NWZ2Z3dBNk5TcGs4SjJpVVNpdGpSV1phU2twS0JidDI0SzIyUXlHUUlDQWlBU2lXQm5aNGVJaUFoa1ptWWlLeXNMQUhEaHdnVzBhOWRPS0prbVgwR3lmUGx5U0NTU0NsOXo3ZHExU0U5UHg5cTFhMVh1WDdod0lYcjA2SUdSSTBjQytMOUVTbVg2aE1oNWUzdVh1My9NbURGcWU1MmNQWHNXczJiTlFsNWVIZ0lEQXpGbzBDQUF3T2VmZjQ0RkN4YkExOWNYL3Y3K0NBc0xnNit2THg0K2ZBaEhSMGNzV3JTSXlSRWlJaUlpSWlJaWVxMHhRVUpFVklHaFE0Y2lKaVlHKy9mdng3UnAwOHE5UVAzMDZWTUFxa3RsSFRwMFNDdng2T3ZybzdpNEdIbDVlVnFaNzJWd2RYVkZWRlFVOXUvZmp4a3pacWdzVjdaejUwNEFnSXVMaTBKNXI3dDM3eUlwS1FtT2pvNEtxenlLaTR0UldGaFk1UVRKOE9IRDBiNTllNlNucHlNOVBSMzE2OWZIdzRjUE1XUEdETGk3dXlNOFBCemg0ZUVBU2h2V3k1bVptY0hBd0FBWExsekE5T25UVVZoWUNPRC9FaVFmZmZTUlJxKy9kZXRXcEtlblkrellzU3IzTDF5NEVLMWF0VkxhLzJMeVNKM1UxRlRrNXVhaWZ2MzZLbGZIbEtYcXp5TTNOeGVyVnExQ2NIQXdaRElaV3JWcXBaQWdIRDE2TkVKRFE3Rjc5MjVjdVhJRmlZbUpzTGUzeCtiTm0rSHU3bDVyVjBNUkVSRVJFUkVSVWUzQkJBa1JVUVdtVEptQ24zLytHUThmUHNTSUVTT3dldlZxT0RzN1EwOVBEMFZGUlFnUEQwZCtmajVHamh3Sk96czdKQ1ltWXRPbVRlaldyUnNzTEN5UW01dUxOV3ZXSURJeVVpdnhORzdjR1BmdTNVTjRlRGdHRGh5STU4K2ZvMTY5ZWxxWnU2YU1Iejhld2NIQlNFbEp3YWhSbzdCdTNUcGh4VVptWmliV3JsMkwzMzc3RFdabVpsaXdZSUhDc2Z2Mzd3ZFFtcWdxUzU0Z3FtcUN4TW5KQ1U1T1RnZ09EZ1lBaElTRUlESXlFa2VQSGhWS1owMmZQaDN0MnJXRG5aMGRHamR1aklZTkc4TFEwQkFUSmt4QVRFd01pb3VMaGRVaVpadkZSMGRINCs3ZHUrVyt2cnlrV0VWbDExNzB4eDkvVkRnbU1qSlNTT3I0K1BoVXVJS2tyT0xpWW9TRWhNRGYzeDlwYVdrWU5td1lqaDgvcmpST0pCSmg4K2JOY0hWMVJXSmlJcnAwNllJalI0NG9uQWNpSWlJaUlpSWlvdGNaRXlSRVJCVXdOemRIY0hBd3hvOGZqNVNVRkl3Yk53Nm1wcVlRaThWNDh1UUpKQklKUHZ2c013REFyRm16NE9QamcydlhycUZMbHk1bzFLZ1IwdFBUWVdSa2hNOC8vN3pjSnRpYUdqWnNHTFpzMllJOWUvWWdQRHdjT1RrNVNFcEtxdmE4TmNuTXpBeTdkdTNDdUhIamNPdldMYmk1dVVFc0ZzUEV4QVRwNmVrb0xpNkd1Yms1dG0vZmpoWXRXZ2pIWldkbjQ2ZWZmb0tlbmg1R2pScWxNS2Q4dFk2cUhpUStQajRheFZWWVdJaXRXN2ZDMXRZV2ZuNSttRFp0R3NhUEg0OURodzdCM054YzdaL1h5cFVyMGJCaFEranI2eU0vUHgvNit2b0txMTUyNzk0dDlBNnBTRVhOMkN0ci8vNzkrT0tMTHlDUlNDQVNpYkI4K1hJY09YSUVVNmRPaGJ1N3U5cW05aEtKQkFjUEhrUlFVQkNTazVOaFkyT0R3TUJBdUxtNXFVeVFBRUQ5K3ZXeFk4Y09lSGw1NGZyMTYvRHc4SUN2cnkrNmQrK3UxZmRFUkVSRVJFUkVSRlFUOUY1MUFFUkViNEszM25vTDU4NmR3OXk1YzlHdVhUdVVsSlFnUFQwZHRyYTJtRFJwRWo3KytHTUF3TWlSSTdGbHl4WjA2dFFKZW5wNnlNek1STisrZlJFYUdvcTMzbnBMSzdFc1dMQUE0OGVQUi8zNjlaR1RrNk8xZVd1YWc0TUR6cDA3aDNuejVzSFIwUkdGaFlWNCt2UXA3T3pzTUczYU5Kdy9meDU5Ky9aVk9DWWdJQUJaV1ZrWU5td1ltalZycHJCUHZySkVWY216UTRjT0tUMVVXYlZxRlZKU1VqQjM3bHdNSFRvVVgzMzFGY3J2L2FzQUFBa2dTVVJCVkdKalkrSGw1U1UwWDFlbGVmUG1NRFkyUmxaV0ZoNC9mZ3dMQ3d1Ri9ldldyY09EQncvS2ZjaExaYW5iLzlsbm4ySHc0TUVWbjlqL0x5SWlBc09IRDhmOCtmTWhrOG13WnMwYVhMaHdBYU5HamNMTm16Y3hkKzVjOU9qUkF4czJiQkQ2cUx3b01EQVFxYW1wbURObkRpNWV2QWczTnplVjR4SVRFN0ZxMVNwMDc5NGRkKy9leGZIang5RzllM2RFUjBmand3OC94SWdSSTNEZ3dJRktOYXNuSWlJaUlpSWlJbnJaUkRLWlRQYXFneUFpMHJhSER4Kys2aENvbW43Ly9YZE1uRGdSUmtaR09IdjJMSXFMaXpGeTVFZ1lHQmlncUtnSTZlbnBBSUJkdTNiaC9mZmZCd0E0T3pzaktTa0pEeDQ4VUpxdlNaTW1hTldxbFZDaWF0dTJiVmkrZkRuZWZmZGRIRGh3UU9pWjhkbG5uK0hBZ1FQNDhNTVBzWG56WmdDbFphZGlZMlBScUZFajFLOWZIeVltSmtoTFM4T1NKVXR3NHNRSnVMcTZZdnYyN1dyZlMxNWVIbEpTVW1CcmF3dFRVMU1rSnlmRHhjVUZSVVZGRlpiaUtzL3QyN2R4OHVSSkhENThHUEh4OFFDQVhyMTZZZVhLbFdqWHJwMHc3dEdqUndnS0NzS2VQWHVRbDVlSHVuWHJZc3lZTWZEMjlrYlRwazJGY2JHeHNXamN1REVzTFMyRmJVVkZSVUtKTVU5UFR4dzdkZ3czYnR3QUFKaVltT0RISDM5RTM3NTlJWlZLRVJ3Y2pJQ0FBRHg3OWd4QWFSa3VGeGNYYk51MlRTczlTUm8zYmx6dE9ZaUlpSWpvemZYbzBTUHdNaFlSMGNzbkVvbGdhMnY3cXNPb0ZKR0dGeUpZWW91SWlGNUw1OCtmUjBsSkNSWXZYZ3c3T3p1aE1YMTJkamFBMG92elU2ZE9GWklqbGJGbXpScDgvLzMzc0xPelEyQmdvTUxGKzlXclZ5TXhNUkhPenM3Q05uMTlmWXdiTjA1WWVTRVNpWVFQWm1abVprS0pOWFZ5Y25Jd2NPQkFwZTA5ZS9hc1ZOd1pHUmtJQ3d2RDlldlhFUkVSZ2Z2Mzd3TUE5UFQwMEw5L2YweWZQbDFwRlE0QTJOcmF3dGZYRjNQbnprVlFVQkIyN3R5SkgzNzRBY0hCd1hCemM4T2lSWXZRckZremRPellVZWxZK2VxYmh3OGZ3cy9QRHdZR0JoZzhlRERjM2QweGVQQmdvY1NaZ1lFQnZMeThNR2JNR0J3OGVCQkhqeDVGY25JeWxpNWR5b2J0UkVSRVJLUVY4cHVsaUlqbzVTcGJWcnkyNFFvU0lxcVZkSEVGaVpPVGswYmpJaUlpYWpnUzdTZ3VMc2JPblRzeGJkbzBoZTBsSlNXUVNxVXdORFNzOG9YM2t5ZFBZdVhLbFRodzRJREtFbDNGeGNYUTE5ZFgyTFpseXhZa0pDU2dzTEFRVXFrVWVucDZzTE96dytqUm94WDZwcWdpazhrd2RPaFFGQlFVUUNxVlFsOWZINDZPamxpeVpJbFM2YkR5Wkdkbm8zdjM3c2pPem9hK3ZqNjZkdTJLSVVPR3dNM05UZVg3VU9mcDA2Y0lEQXpFcmwyN1lHQmdnSXNYTDhMS3lrcmwySlNVRkF3YU5BajI5dllZUFhvMDNOM2RsVXFLcVNPVlNyWDZTeFJYa0JBUkVSSHB0dXpzYk9HR0tTSWllbm5NemMxaGJtNytxc09vRkUxWGtEQkJRa1Mxa2k0bVNEUzlRSzZxL0pRdWtrZ2tNRFkyZnRWaFZGcFlXQmlNalkzUm8wY1AxS3RYcjFwelpXUmtJREV4c2NLVkxQZnYzMWNveGZXcU1FRkNSRVJFcE50a01oblMwOU5SWEZ6OHFrTWhJdElaK3ZyNnNMR3hlZU9xUXpCQlFrUTZUUmNUSkVTMUhSTWtSRVJFUkNTUlNKQ1JrZkdxd3lBaTBobVdscFp2NUEybW1pWkk5R282RUNJaUlpSWlJaUlpSW0wd05qYUdwYVdsVWtsY0lpTFNMbjE5L1RjMk9WSVp0YmU3Q2hFUkVSRVJFUkVSMVRyR3hzYXdzYkZCVGs2TzBPZVBCVktJaUtwUEpCTEJ3TUFBZGVyVWdabVoyUnRYVnFzcW1DQWhJaUlpSWlJaUlxSTNpa2drZWlPYkJoTVIwZXVGSmJhSWlJaUlpSWlJaUlpSWlFam5NRUZDUkVSRVJFUkVSRVJFUkVRNmh3a1NJaUlpSWlJaUlpSWlJaUxTT1V5UUVCRVJFUkVSRVJFUkVSR1J6bUdDaElpSWlJaUlpSWlJaUlpSWRBNFRKRVJFUkVSRVJFUkVSRVJFcEhPWUlDRWlJaUlpSWlJaUlpSWlJcDNEQkFrUjFVb2lrZWhWaDBCRVdzUy8wMFJFUkVSRVJFU2tiVXlRRUZHdFpHQmc4S3BESUNJdDR0OXBJaUlpSWlJaUl0STJKa2lJcUZhcVU2Zk9xdzZCaUxTSWY2ZUppSWlJaUlpSVNOdVlJQ0dpV3NuTXpBejYrdnF2T2d3aTBnSjlmWDJZbVptOTZqQ0lpSWlJaUlpSXFKWmhnb1NJYWlXUlNBU3hXUHlxd3lBaUxSQ0x4ZXhCUWtSRVJFUkVSRVJhSjVMSlpMSlhIUVFSVVUyUlNDVEl5c3BDY1hIeHF3NkZpQ3BKWDE4ZllyRVl4c2JHcnpvVUlpSWlJaUlpSW5xRGlEUzgwNUlKRWlLcTlXUXlHWEp5Y2xCUVVBQ3BWQXIrczBmMCtoS0pSREF3TUVDZE9uVmdabWJHbFNORVJFUkVSRVJFVkdsTWtCQVJFUkVSRVJFUkVSRVJrYzdSTkVIQ0hpUkVSRVJFUkVSRVJFUkVSS1J6bUNBaElpSWlJaUlpSWlJaUlpS2R3d1FKRVJFUkVSRVJFUkVSRVJIcEhDWklpSWlJaUlpSWlJaUlpSWhJNXpCQlFrUkVSRVJFUkVSRVJFUkVPb2NKRWlJaUlpSWlJaUlpSWlJaTBqbE1rQkFSRVJFUkVSRVJFUkVSa2M1aGdvU0lpSWlJaUlpSWlJaUlpSFFPRXlSRVJFUkVSRVJFUkVSRVJLUnptQ0FoSWlJaUlpSWlJaUlpSWlLZHd3UUpFUkVSRVJFUkVSRVJFUkhwSENaSWlJaUlpSWlJaUlpSWlJaEk1ekJCUWtSRVJFUkVSRVJFUkVSRU9vY0pFaUlpSWlJaUlpSWlJaUlpMGpsTWtCQVJFUkVSRVJFUkVSRVJrYzVoZ29TSWlJaUlpSWlJaUlpSWlIUU9FeVJFUkVSRVJFUkVSRVJFUktSem1DQWhJaUlpSWlJaUlpSWlJaUtkd3dRSkVSRVJFUkVSRVJFUkVSSHBIQ1pJaUlpSWlJaUlpSWlJaUloSTV6QkJRa1JFUkVSRVJFUkVSRVJFT29jSkVpSWlJaUlpSWlJaUlpSWkwamxNa0JBUkVSRVJFUkVSRVJFUmtjNWhnb1NJaUlpSWlJaUlpSWlJaUhRT0V5UkVSRVJFUkVSRVJFUkVSS1J6bUNBaElpSWlJaUlpSWlJaUlpS2R3d1FKRVJFUkVSRVJFUkVSRVJIcEhDWklpSWlJaUlpSWlJaUlpSWhJNXpCQlFrUkVSRVJFUkVSRVJFUkVPb2NKRWlJaUlpSWlJaUlpSWlJaTBqbE1rQkFSRVJFUkVSRVJFUkVSa2M1aGdvU0lpSWlJaUlpSWlJaUlpSFFPRXlSRVJFUkVSRVJFUkVSRVJLUnptQ0FoSWlJaUlpSWlJaUlpSWlLZHd3UUpFUkVSRVJFUkVSRVJFUkhwSENaSWlJaUlpSWlJaUlpSWlJaEk1ekJCUWtSRVJFUkVSRVJFUkVSRU9vY0pFaUlpSWlJaUlpSWlJaUlpMGpsTWtCQVJFUkVSRVJFUkVSRVJrYzVoZ29TSWlJaUlpSWlJaUlpSWlIUU9FeVJFUkVSRVJFUkVSRVJFUktSem1DQWhJaUlpSWlJaUlpSWlJaUtkd3dRSkVSRVJFUkVSRVJFUkVSRVJFUkVSRVJFUkVSRVJFUkVSRVJFUkVSRVJFUkVSRVJFUkVSRVJFUkVSRVJFUkVSRVIwWnZ0L3dGcHZLSnVib2xoWndBQUFBQkpSVTVFcmtKZ2dnPT0iLAogICAiVGhlbWUiIDogIiIsCiAgICJUeXBlIiA6ICJtaW5kIiwKICAgIlZlcnNpb24iIDogIjE4Igp9Cg=="/>
    </extobj>
    <extobj name="C9F754DE-2CAD-44b6-B708-469DEB6407EB-4">
      <extobjdata type="C9F754DE-2CAD-44b6-B708-469DEB6407EB" data="ewogICAiRmlsZUlkIiA6ICIxMjMyMDk3MzI5MzQiLAogICAiR3JvdXBJZCIgOiAiMTE5OTU3NTA1IiwKICAgIkltYWdlIiA6ICJpVkJPUncwS0dnb0FBQUFOU1VoRVVnQUFCa2dBQUFIeUNBWUFBQUNnZmtLakFBQUFDWEJJV1hNQUFBc1RBQUFMRXdFQW1wd1lBQUFnQUVsRVFWUjRuT3pkZDFRVTE5c0g4TzlTcFFsU0JBUUx4YWl4eEI0MVNoQjd3NjRvTWRpN3hpUkdFK012bG1naVVSTTE5bWpzYU95TnFMRUFGdFNBaW1LSkZKR2lGRUU2Z2t0NS8vRHN2S3k3TEFzc2RiK2ZjL2F3ek55NWMyZDN4Smw1bm51dnFLQ2dvQUJFUkVSRVJFUkVSRVJFUkVRMWdFZ2tFaWxUVHFPOEcwSkVSRVJFUkVSRVJFUkVSRlRWTUVCQ1JFUkVSRVJFUkVSRVJFUnFod0VTSWlJaUlpSWlJaUlpSWlKU093eVFFQkVSRVJFUkVSRVJFUkdSMm1HQWhJaUlpSWlJaUlpSWlJaUkxQTRESkVSRVJFUkVSRVJFUkVSRXBIWVlJQ0VpSWlJaUlpSWlJaUlpSXJYREFBa1JFUkVSRVJFUkVSRVJFYWtkQmtpSWlJaUlpSWlJaUlpSWlFanRNRUJDUkVSRVJFUkVSRVJFUkVScWh3RVNJaUlpSWlJaUlpSWlJaUpTT3d5UUVCRVJFUkVSRVJFUkVSR1IybUdBaElpSWlJaUlpSWlJaUlpSTFBNERKRVJFUkVSRVJFUkVSRVJFcEhZWUlDRWlJaUlpSWlJaUlpSWlJclhEQUFrUkVSRVJFUkVSRVJFUkVha2RCa2lJaUlpSWlJaUlpSWlJaUVqdE1FQkNSRVJFUkVSRVJFUkVSRVJxaHdFU0lpSWlJaUlpSWlJaUlpSlNPd3lRRUJFUkVSRVJFUkVSRVJHUjJtR0FoSWlJaUlpSWlJaUlpSWlJMUE0REpFUkVSRVJFUkVSRVJFUkVwSFlZSUNFaUlpSWlJaUlpSWlJaUlyWERBQWtSRVJFUkVSRVJFUkVSRWFrZEJraUlpSWlJaUlpSWlJaUlpRWp0TUVCQ1JFUkVSRVJFUkVSRVJFUnFod0VTSWlJaUlpSWlJaUlpSWlKU093eVFFQkVSRVJFUkVSRVJFUkdSMm1HQWhJaUlpSWlJaUlpSWlJaUkxQTRESkVSRVJFUkVSRVJFUkVSRXBIWVlJQ0VpSWlJaUlpSWlJaUlpSXJYREFBa1JFUkVSRVJFUkVSRVJFYWtkQmtpSWlJaUlpSWlJaUlpSWlFanRNRUJDUkVSRVJFUkVSRVJFUkVScWh3RVNJaUlpSWlJaUlpSWlJaUpTT3d5UUVCRVJFUkVSRVJFUkVSR1IybUdBaElpSWlJaUlpSWlJaUlpSTFBNERKRVJFUkVSRVJFUkVSRVJFcEhZWUlDRWlJaUlpSWlJaUlpSWlJclhEQUFrUkVSRVJFUkVSRVJFUkVha2RCa2lJaUlpSWlJaUlpSWlJaUVqdE1FQkNSRVJFUkVSRVJFUkVSRVJxaHdFU0lpSWlJaUlpSWlJaUlpSlNPd3lRRUJFUkVSRVJFUkVSRVJHUjJtR0FoSWlJaUlpSWlJaUlpSWlJMUE0REpFUkVSRVJFUkVSRVJFUkVwSFlZSUNFaUlpSWlJaUlpSWlJaUlyWERBQWtSRVJFUkVSRVJFUkVSRWFrZEJraUlpSWlJaUlpSWlJaUlpRWp0TUVCQ1JFUkVSRVJFUkVSRVJFUnFod0VTSWlJaUlpSWlJaUlpSWlKU093eVFFQkVSRVJFUkVSRVJFUkdSMm1HQWhJaUlpSWlJaUlpSWlJaUkxQTRESkVSRVJFUkVSRVJFUkVSRXBIWVlJQ0VpSWlJaUlpSWlJaUlpSXJYREFBa1JFUkVSRVJFUkVSRVJFYWtkQmtpSWlJaUlpSWlJaUlpSWlFanRNRUJTd1h4OWZTRVNpU0FTaVNxN0tWUUdrdS9RMTllM3NwdENSRVJFUkVSRVJFUkVSS1hBQUFrUkVSRVJFUkVSRVJFUkVha2RyY3B1QUZWUGdZR0JPSG55SkVhUEhvMldMVnRXK1hxcCtpb29LRUJHUmdheXM3T1JtNXVMZ29LQ3ltNFNFWlVqa1VnRUxTMHQxS3BWQzRhR2h1eHhTVVJFUkVSRVJFVGxoZ0VTS3BVT0hUb0FBSHIyN0ZrdDZxWHFLU2NuQnlrcEtjakx5NnZzcGhCUkJTa29LSUJZTElaWUxFWldWaFpNVEV5Z3E2dGIyYzBpSWlJaW9pcUd5WFJFTlJ1VDU2aWlNRUJDUkZWU1RrNE9rcEtTS3JzWlJGU0o4dkx5a0pTVUJETXpNd1pKaUlpSWlFakFaRHFpbW8vSmMxUlJHQ0JSZ2Z6OGZHaG9WSzNwWEtwaW02aHl6WnMzRDBGQlFVcVZOVGMzUjZ0V3JUQm16QmcwYnR5NG5Gc21xNkNnQUNrcEtSVytYeUtxbWxKU1VsQzNibDFtREJFUkVSRVJrK21JMUJDVDU2ZzhxZTBUOU96c2JLeGZ2eDdkdW5XRHFha3BkSFYxVWI5K2ZiaTd1K1BPblR0eXR4R0pSQkNKUlBEMTljV1pNMmZRcEVrVGFHaG9ZUG55NVZMbE1qSXlzR3paTXJSbzBRTDYrdm93TWpLQ2k0c0xybHk1VW15N3NyS3lzR0xGQ3JSbzBRSjZlbm93TVRHQmk0c0xUcHc0VWFZMktTTXlNaExUcDArSG5aMGRkSFIwWUdSa2hJNGRPOExMeTB0bWZ4TGR1M2VYV1FZQWI5Njh3YVpObStEaTRnSnpjM05vYTJ2RHlzb0tZOGFNd2RPblQ0czhqdUxxTFh5OHhYMGVKVDAyVlNuTnVRVUFhV2xwK09HSEg5QzhlWFBodk9uWnN5ZXVYcjBLWDE5ZnVaOUhTUVFGQmNIUHowK3AxN0ZqeDdCa3lSSTBhZElFRXlkT1JGcGFXcW4zV3hvWkdSbk1CQ0lpUVY1ZUhqSXlNaXE3R1VSRVJFUlV5WmhNUjZUZVVsSlNPSndlcVp4YTlpQ0ppb3BDLy83OThlalJJd0NBaVlrSkxDd3M4UExsUzNoNWVlSFFvVVBZdUhFalpzeVlJWGY3Qnc4ZVlQNzgrZERUMDRPWm1abE0zVDE3OWtSb2FLaFF0NkdoSVh4OWZlSG41NGZaczJjWDJhNlltQmowN3QwYlQ1NDhnVWdrZ28yTkRkTFMwdURqNHdNZkh4OTgvLzMzV0xGaVJZbmJwSXgvLy8wWHZYcjFRbHBhR3JTMHRHQmxaWVcwdERRRUJBVGc5T25UR0R0MkxBREF3Y0VCQUJBZUhnNEFxRmV2SHZUMDlHVHFHenAwS0M1Y3VBQUFNRFUxaGJXMU5XSmlZbkRvMENHY08zY09kKy9laGIyOXZWQmUyWHBMUTlsalU0WFNubHZQbmoxRHo1NDlFUkVSSVd4bmFHaUlLMWV1d05mWEYzUG56bFZaRzB1aW9LQUF1M2J0UW1CZ0lDNWZ2Z3dMQzRzSzJXOTJkbmFGN0llSXFvL3M3R3dZR1JsVmRqT0lpSWlJcUJJeG1ZNUl2VW1TNTNodlNLcWtkajFJM3I1OUMxZFhWeng2OUFpTkd6ZkcxYXRYa1p5Y2pKaVlHTVRIeDJQYXRHbkl6OC9IN05temNmMzZkYmwxckY2OUd0T25UOGVyVjYvdzZ0VXJJZWlSbTV1TDRjT0hJelEwRkhaMmRyaHk1UXFTazVNUkhSMk5xS2dvdUxxNllzT0dEWExyek0zTnhiQmh3L0RreVJQMDZ0VUxFUkVSaUk2T1JuSnlNbmJ2M2cwdExTMnNYTGtTMTY1ZEsxR2JsRFZuemh5a3BhV2hmLy8raUkyTlJYUjBORkpUVTNIdjNqME1HREJBS0JjV0ZvYXdzRERoOXdNSERzZ3NBd0N4V0l6NTgrY2pORFFVU1VsSmlJcUt3dVBIajJGalk0UFUxRlNzWExsU3FyeXk5WmFHc3NkV1ZxVTl0OFJpTVlZTkc0YUlpQWc0T0RqQTE5ZFhPRzhpSXlQUnYzOS8vUGJiYjJWdTM3cDE2NFJnbTZMWDVjdVhzWFBuVGt5Wk1nVmFXdTlpcU1IQndSZ3laQWh5YzNQTDNBNWxWTlIraUtqNjROOEZJaUlpSW1JeUhSSHg3d0NwbXFoQXpmb2w3ZGl4QTFPbVRJR1JrUkVlUG55SUJnMGF5SlFaTkdnUXpwNDlpNTQ5ZStMaXhZdkNjc253Umg5KytDR0NnNE5sNXZqWXYzOC94bzBiQjMxOWZkeS9meCtPam81UzYzTnpjOUd0V3pmY3VuVUxBS1M2aE8zWnN3Zmp4NDlIczJiTmNQZnVYZFNxVlV0cTJ6bHo1bURqeG8xd2MzUER3WU1IbFc2VHNuUjFkZkgyN1Z2OC9mZmY2TmV2WDdIbEpmdjE4ZkdCczdPenpQcFhyMTdKN1czdzIyKy80YXV2dmtMRGhnM3gvUG56RXRkYm12VWxQVFpseU50UGFjK3R2WHYzd3NQREEvcjYrZ2dPRHBicVdRTzhDNkIwNmRJRmdZR0JBRkNoWFFrZlBIaUFYcjE2SVNFaEFRQ3dmZnQyVEpreXBkejMrL0xseTNMZkJ4RlZQL1hxMWF2c0poQVJFUkZSSllxTmplWHdPa1JxVGlRU3dkcmF1cktiUWRXQVNNbTVDdFN1QjhuaHc0Y0JBQjRlSG5JZllBUHZnaEVBNE92cmk2eXNMSm4xWThlT2xSdUkrT3V2dndBQTd1N3VNc0VSQU5EUzBpcHkyQzdKWEJoZmZQR0ZUSEFFQUhyMTZnVUE4UGYzbDd0OVVXMVNscFdWRlFEZzBLRkRLdW11S2k4NGtwK2ZMK3luSWgrQXEvcllpbExhYyt2SWtTTUEzbjJIN3dkSEFFQmJXN3ZFUFlKVXBWV3JWbEs5bm43Ly9mZEthUWNSRVJFUkVSRVJneU5FeEw4RHBHcHFGeUFKQ2dvQ0FIVHIxcTNJTXUzYnR3Zndyc2VIdkNHZVdyWnNLWGM3eVFUYzhubzJTTlN2WDEvdThydDM3d0lBbGk5ZkRrZEhSNW1YSkxBU0h4OHZkL3VpMnFTc0JRc1dBSGpYbTZGbHk1Yll2bjA3TWpNenkxVG50V3ZYc0hEaFFnd1lNQUJObXphRm5wNmVNTitIV0N3dVU5MGxVUjdISms5cHp5M0pkNi9vdkNrcTRGSVJSb3dZSVFUdGdvT0Q4ZUxGaTBwckN4RVJFUkVSRVJFUkVaR3FxRjJBSkRrNUdjQzdpY09MVXJ0MmJlRjlSa2FHelBxaUpnSktURXdFQU5TdFc3Zkl1b3ZxMlpPU2tnTGdYYytLOFBCd21aZWt4MFZPVG83YzdjczZPZEdzV2JOdzVNZ1IyTnZiNDhtVEo1ZzJiUnBzYlczeHl5Ky9sTGpYUlZaV0Z2cjM3dzhuSnlmODhzc3Z1SEhqQm95TWpEQjA2RkM0dWJtVnFaMmxvY3BqVTZTMDU1Ymt2TEcwdEN4eU95VjdoSlVMVFUxTk5HdldUUGc5S2lxcTB0cENSRVJFUkVSRVJFUkVwQ3BxRnlBeE1EQUFBS1NtcGhaWkppMHRUWGh2Ykd3c3M3Nm9oOVU2T2pvQW9MQjN3cHMzYnhTMjY5eTVjeWdvS0ZENGtrY1ZEOUJIakJpQmtKQVFIRDkrSEU1T1RraEpTY0hDaFFzeGFkS2tFdFd6YU5FaW5EdDNEZzRPRHJoeDR3YVNrNU1SRUJDQVE0Y09ZZXJVcVdWdUovQnV1SzczS1pyQVYxWEhwa2hwenkxTlRVMEFrRHVjbTBSUjUwMUZLUnpZS1NwSVIwUkVSRVJFUkVSRVJGU2RxRjJBNU1NUFB3UUEzTHg1czhneWtpR1A5UFgxOGNFSEh5aGRkNk5HalFBQUFRRUJSWmFSVExUOXZzYU5Hd01BSGoxNnBQVCt5b09tcGlhR0RoMEtQejgvWWI2SlBYdjJJREl5VXVrNkpITnhMRisrSEYyNmRKRUszc1RHeHBhcGZZYUdoZ0RlVFFML1BubVR2aGVtaW1OVHBMVG5WbG5PR3lJaUlpSWlJaUlpSWlJcUhiVUxrQXdiTmd3QThPZWZmeGI1c0Y3eThIem8wS0hRMXRaV3V1NmVQWHNDQUhidTNDa01tVlZZVWxJU05tL2VMSGZiZnYzNkFRQzJiOTllWkcrQi9QeDhoYjBrVkczS2xDbkMrL2MvSzBtdkIzbTlaU1RCQzNuRGZ1M1pzMGZoUGhYVkN3QjJkbllBZ011WEw4dXMyN2R2bjhLNkMxTjBiS1ZWMm5OTGN0N3MyTEdqeE9jTkVSRVJFUkVSRVJFUkVaV08yZ1ZJcGsyYkJqczdPeVFuSjZObno1NVMyZjVKU1VtWU5Xc1dUcDgrRFNNakl5eGJ0cXhFZGMrZVBSdTFhdFZDWEZ3Yyt2YnRLOVViNU42OWUralpzMmVSd3hQTm1ERURKaVltQ0FrSndZQUJBL0R3NFVOaFhYWjJOazZmUG8xT25Ub2hMaTZ1aEVlc25MNTkrK0xhdFd2QzBGWDUrZm5ZdUhFakFFQlhWeGRObXphVktpK1piUDdVcVZNQUlQVmczOUhSRVFDd2F0VXFZWDZOakl3TXpKMDdGOWV2WDFmWURrWDFBa0NmUG4wQUFMdDM3eGJLRkJRVTRLKy8vaEtDRDJVOXR0SXE3YmsxZCs1YzRienAxNjhmbmp4NUlxeTdlL2V1d3ZPR2lJaUlpSWlJaUlpSWlFcEg3UUlrUmtaR09IUG1ER3h0YmZINDhXTjA2ZElGWm1abXFGKy9QaXd0TGJGNTgyYlVybDBieDQ4Zmg0T0RRNG5xZG5SMHhOYXRXNkdob1lIYnQyK2pSWXNXc0xhMmhxV2xKZHEyYll0WHIxN2gxMTkvbGJ1dHRiVTFEaDQ4Q0gxOWZmajQrS0JseTVZd056ZEhnd1lOWUd4c2pNR0RCK1BldlhzbDZ0RlNFaGN1WElDVGt4T01qWTFoWjJjSEV4TVR6SjgvSHdDd2V2VnFtSmlZU0pVZk5Xb1VBT0NQUC82QXBhVWw2dFdySjZ6Nzl0dHZBUUQrL3Y2b1Y2OGVHalZxQkhOemMremV2UnMvLy95enduWW9xaGNBdnY3NmExaFlXRUFzRm1QSWtDR29XN2N1TEN3czRPYm1oaFVyVnFqazJFcXJ0T2VXbzZNamR1ellBVTFOVGR5NmRRc2ZmdmdocksydFViZHVYYlJyMXc1SlNVbjQ3YmZmVk5KR0lpSWlJaUlpSWlJaUlucEg3UUlrQU5DOGVYTUVCd2ZqaHg5K1FLdFdyWkNUazRQRXhFUTRPanBpM3J4NWVQejRzVERzVVVsNWVIamcrdlhyY0hWMWhabVpHVjY5ZWdWZFhWM01talVMZCs3Y0VlYWJrS2R2Mzc0SUNnckNwRW1UMExCaFE2U2xwU0VwS1FtT2pvNllPWE1tZ29LQ1lHbHBXY3FqVnV5WFgzNUJ4NDRkQVFEUjBkRXdNRERBc0dIRDRPdnJpemx6NXNpVVg3WnNHYVpPbllvNmRlb2dQVDBkSDMzMGtiRE93OE1EQnc4ZVJMdDI3YUNob1lHa3BDVDA3TmtUL3Y3K2FOV3FsY0oyS0tvWEFLeXNySERqeGcwTUh6NGNkZXJVUVVwS0NteHNiSERnd0FITW5EbFRKY2RXRnFVOXQ5emQzWEhqeGcwTUhqeFlPRy8wOWZVeGQrNWMzTGx6QjFaV1ZnRCtmeUo0SWlJaUlpSWlJaUlpSWlvYlVVRkJRVUZsTjRLSUZOdTVjeWNtVDU0TU96czdQSHYyck1MMzcrenNERDgvUHdDQWo0OFBuSjJkeTNWL0wxKytMTmY2aWFoNmVyOVhJUkVSRVJHcEY5NHJFaEhBZTBOU2prZ2tFaWxUVGkxN2tCQlZONWN1WFFJQXRHL2Z2cEpiUWtSRVJFUkVSRVJFUkZRemFGVjJBNmo4U0NaTEwwNVlXRmc1dDZUcXE4elBLaTh2RHlLUkNCb2E4dU9WZ1lHQk9IYnNHQUJnOU9qUkt0OC9FUkVSRVJFUkVSRVJrVHBpZ0tRR0N3OFByK3dtVkJ1VitWbkZ4c2FpWDc5KytQTExMK0hxNmdwemMzTUFRRnBhR2c0ZlBveHZ2dmtHWXJFWW5UdDN4cEFoUXlxdG5VUkVSRVJFUkVSRVJFUTFDUU1rTlJpbmwxRmVaWDlXRHg4K3hLUkprd0FBRmhZVzBORFF3S3RYcjVDZm53OEE2TkNoQTQ0ZE93Wk5UYzNLYkNZUkVSRVJFUkVSRVJGUmpjRUFDVkVsczdhMnh0NjllM0hzMkRIY3ZYc1hjWEZ4ME5EUWdMVzFOZHEyYll0Um8wYkJ6YzBOV2xyODUwcEVSRVJFUkVSRVJFU2tLbnppU2xUSk5EVTFNVzdjT0l3Yk42NnltMEtrMXQ2OGVZTmF0V3BCSkJJcExDY1dpNkd0clYzbS9ZV0ZoU0VuSndmTm16Y3ZjMTN5SkNZbW9rNmRPdVhTOHl3dExRMGFHaG93TkRSVWVkMUVSRVJFUkVSRVJCVkYvcXpRUkVTa0VqZHYzb1NOalExc2JHd3F1eWt5WnM2Y0NXZG5aMlJtWnFxMDN2djM3MlBzMkxINDRJTVBZRzl2ajEyN2RwV3B2b0NBQU9UbTVxcW9kZkxGeGNWaDRNQ0IrTzY3NzRvZGNtL0dqQmtZTTJZTW5qMTdWcVo5VHB3NEViMTc5eTVUSFVVNWVQQWd1blRwZ3JWcjE1WkwvYzJhTlVQLy92M0xwVzRpSWlJaUlxS3l5TWpJcU93bWxFaFlXQmdlUFhwVWJ2VW5KaVlpTHkrdlhPcE9TMHVyZHA4MzBmdllnNFNJU0UxZHVIQUIyZG5aQ0EwTlJldldyVlZTWjFCUUVJWU9IWXEzYjk5Q1gxOGZKaVltU0U1T0xsTWJKMCtlakI0OWVtRHIxcTJvVmF1V1N0cjVQbE5UVTlTcFV3Zjc5dTBEQUt4YXRVcHV1Wk1uVCtMY3VYT29YNzgrakkyTjVaYjUrKysvbGJwQVRFOVBCd0FjUG54WXFUYU9HalZLcVhJQTBLcFZLN3g5K3hZYk4yNUV6NTQ5MGJadFc2VzNKU0lpSWlKU04vZnYzNGVucHljQ0F3T1JtNXVMLy8zdmY1Z3dZVUpsTjZ2Q3pKdzVFNDhmUDRhM3R6Y01EQXhVVm05NWY2NDJOalp3Y0hEQTFhdFhoV1g1K2ZubzFxMGJQdm5rRTJ6Y3VMSFVkYjkrL1JvREJ3N0Vva1dMTUhEZ1FHRjVhR2dvUER3OHNHYk5HblRwMHFWTTdaZVlPSEVpd3NQRDhlTEZDNVhVVjlqQmd3ZXhaTWtTVEo0OEdRc1dMRkI1L2MyYU5aUDVEb2lxR3daSWlJalUxTlNwVXhFYUdvb1dMVnFvck01ZmZ2a0ZiOSsrUlpjdVhiQjM3MTdvNmVraE96dTcxUFY5OHNrbjZOcTFLeTVldkFnM056ZnMyN2NQUmtaR0FGRHFYam1iTjIvRzRNR0RwWmJwNk9oZzE2NWRHRHg0TVBidDI0ZDY5ZXBoN3R5NVVtVmlZbUx3M1hmZndjaklDTHQzNzRhWm1abmMrbGVzV0lISXlFaWwyL1BsbDE4cVZhNGtBWkxtelp0ajVzeVorUFBQUHhFZUhxNTBnT1RTcFV2dzkvZFhxbXhTVWhLV0wxOWViTGtmZnZoQnFmcUlpSWlJaUNxRHFwTzhxcVBxa0R5bnJEdDM3aUFoSVFIMjl2WktsWStOalpVN1lrRlNVaElpSXlNUkdSbUo2T2hvWVhsMGREUWlJeU1SRlJXRit2WHJGMW12dWJrNWZIeDhtRHhIVkEwd1FFSkVwS1lXTGx5bzhqcnYzTGtEQUJnL2ZqejA5UFFBb0V5OVBnd05EYkYzNzE3TW1qVUwzdDdlY0hOenc4R0RCMUc3ZG0wNE9EZ1V1ZDN6NTgrUmw1Y250NHdrd0FJQXYvLytPeElURTRYZkhSd2M4UFRwVS96MzMzOVlzbVNKMUhiKy92NUlTMHREbXpadGNQRGdRYWwxeTVZdEU5NWZ1M2F0MkdHNkFNREZ4UVhoNGVFbENxWUFnSk9URThMRHc1VXVQMi9lUE15Yk4wOWhHVW1ta3IrL1A3WnQyNlpVdlNrcEtVcVZaWUNFaUlpSWlLb3lWU2Q1VlVmVklYbE9XYWRQbndZQXVMcTZLbFYreUpBaGlJbUpLWEw5VHovOWhKOSsra2xtK2RkZmY2MnczcDA3ZHpKNTdqMjhONlNxU2xTZ3pGTWNJbEpyenM3TzhQUHpBd0Q0K1BqQTJkbTVYUGYzOHVYTGNxMi9JdDI4ZVJNalJvd0FnSExwTGx2VlNIcDFIRDE2RkowN2QxWlp2Ym01dVpnOWV6Yk9uVHVIMzM3N0RjT0dEVk5Zdm5YcjFuajE2bFd4bjNsSmd3MUZLV28vWVdGaFJXNHpidHc0UkVWRkNmKzI1SEYwZEpSWkptbXpvZ0NSc3FLaW9pQVdpMHQ4YnNycnlsNFI2dFdyVjZIN0l5SWlJcUtxcFR6dUZaczBhWUtNakF4czM3NGRBd1lNVUhuOTZrclZuMnZQbmowUkhoNk9pSWdJWWRuNzl5VTVPVGxvMDZZTkdqWnNpSFBuemlsVmIwQkFnTnpBVFdwcUtxWk5tNGFwVTZmQ3hjVkZXUDc4K1hOOCsrMjNXTGh3SVZxMmJJbTB0RFFZR1JsQlcxc2JJU0VoY0hSMGhJYUdCajc4OEVPWW1KaVVTL0tjbHRhN2ZIZFYzYzhXSnJrM1hMNTh1ZExKY3lXdFd4VjRiMGpLRUlsRUltWEtzUWNKRVZFSjVlZm5RME5EbzdLYklhVXF0a21WdExTMHNISGpSang5K2hUTm16ZFhlZjFGWGFoSkxqaUxXMStVVHovOXROaDlLeXFqNkFLeWNIQWlOemRYdUVndXJLQ2dBT0hoNGREUjBVR0RCZzFrMXBmSEJUVVJFUkVSVVhVaUdRTEoxTlMwa2x0U3M2ajZjMzM3OWkzZXZuMnJzSXkzdHpkU1UxUHgvUGx6T0RrNUZWdm52SG56TUd6WU1QejMzMyt3dExSRW5UcDFoSFZKU1Vtd3NyTENSeDk5aEc3ZHVnbkxMUzB0WVdWbGhiWnQyNkpPblRyNDdMUFBjT1RJRVhUczJCRUxGeTVFdTNidHNHSERCcnovWEZaUjhweFlMQWJ3THZoU0ZIbkpjeEtxVEo2VCtPR0hINVRxOFZGWnlYTkVxc1FBQ1JFVnEvQi81TjI3ZDRlSmlVbTU3aTgvUHg4QTRPbnBxWFMzMk9MazVPUmczNzU5OFBiMnh0T25UNUdWbFFWemMzTjA2dFFKVTZkT1JhdFdyV1MyS2R3YklpTWpBOHVYTDBkRVJBUysvUEpMcWU2MG1abVoyTFp0Rzg2ZVBZdkl5RWhvYW1yaW80OCt3cng1ODRvTldyeDU4d2JidDIvSHFWT244UHo1YytqbzZLQmx5NWFZT0hFaSt2WHJWK28yS2FPbzNoNkZsOXZZMkdEVnFsWHc5ZlhGbXpkdjBLUkpFM3o1NVpmbzA2ZVAzTG9rSkwxbUFPbUgvS1g1SGlTMHRMVEtKVGhTM2laUG5pdzFCSmVFb3VETGtpVkxzR1BIRHFYcVAzbnlKRmFzV0lIcDA2ZkQzZDFkR05vTUFMS3lzdkRwcDUraWNlUEc4UFgxVmFxK2lSTW40c0tGQzhXV0N3OFBMM1llR0hYb05VVkVSRVJFVkpYVTlPUTVSYlp1M1FvQVNFdExRMXBhV3JIbFUxTlRBUUE5ZXZUQTBxVkxNV1hLRk1URXhPRGh3NGNBZ0pVclZ3SUF6cDgvTDdYZHlwVXJrWkdSZ1pDUUVBREFyVnUza0phV0JqYzNOeHc1Y2dSLy8vMDNYRnhjcE83Tm1EeEhWSFV4UUVKRXhjck16SlQ2UFNVbHBVTDJtNUNRb0pKNlhyeDRnWEhqeHVIcDA2Y0FnTnExYThQTXpBeng4ZkU0Y2VJRVRwMDZoWlVyVitMenp6K1h1LzNqeDQreGZQbHk2T25wU1dXVVNPb2VQWHEwME0yM2R1M2FNREF3d00yYk4zSHIxaTFNbURDaHlIYkZ4c1ppekpneENBME5oVWdrZ3BXVkZUSXlNdUR2N3c5L2YzL01uVHUzeUhsQ0ZMVkpWWjQvZjQ1cDA2WWhQVDBkWm1abVNFdExRM0J3TUNaTm1vUTllL2FnUjQ4ZVF0bUdEUnNDZ05BbDJOTFNVbWJ1a1pKOEQybHBhUmc0Y0tCTW04b3JLMFhlbUxMQXU2d2haZFlya3BLU0lqZGJTSktkSTIrZG9uOWpmL3p4aDFRWDhOcTFhNk5XclZwWXNtUUpObXpZZ0RsejVzRER3d002T2pwQ0dVMU5UYVhxQW9DK2ZmdWlVYU5HQ285cDI3WnRNREV4d2VqUm94V1dLdy9PenM3UTBOQW84VXRUVXhNNk9qclExZFdWK2xuY3NscTFhc0hBd0FENit2b3lQMnZWcWlXVEdVWkVSRVJFMVlNeVNWN1oyZGs0ZE9nUXZMMjk4ZVRKRTZTbnA2Tk9uVHJvMHFVTHZ2NzZhNm5NL1duVHB1SHMyYlA0OU5OUDRlWGxKWGVmbnA2ZTJMQmhBOXEyYllzelo4NEl5OHN6b2E4a24wVjFTWjZUeDhmSEI0OGVQUUlBUEhyMFNDYXhjOGlRSVFnSUNNRE5temZsQmdna3JsNjlpbSsrK2FaRSsxNjdkcTNVNzFPblRzV3RXN2RrSm5GbjhoeFIxY1FBQ1JIVmFHS3hHT1BIajhmVHAwOWhaMmVIdFd2WDR1T1BQd1lBdkg3OUdwNmVudGkvZnorKy8vNTdORzNhRkIwN2RwU3BZOHVXTGZqODg4L3h3dzgvUUZ0Ykc2OWZ2d2J3TGpOanlwUXBpSWlJUUlNR0RiQjI3VnAwNmRJRndMdmd4K0xGaTdGejUwNjU3Y3JOemNYa3laTVJHaG9LSnljbnJGNjlHcmEydHNqUHo4ZXhZOGN3Zi81OGJOaXdBYzdPemtKN2xXbVRLcTFZc1FMOSsvZkgwcVZMWVdCZ2dJaUlDSXdaTXdiUjBkRll0V3FWVklCRU1ubWI1S0pvMDZaTlVoZldKZjBlSEIwZEt6UjdaZE9tVFdWYXI4alJvMGR4OU9qUkl0Y3JrMGxVV0pNbVRhUitkM0Z4Z1pPVEUvYnMyWVBWcTFkajZkS2x1SERoQW80ZVBZcTh2RHdBZ0xhMnRsSjFBY3BOK0xkdDJ6YVltWmxWeWlSN2l1WnNxV2dpa1VncVlDSjViMkJnQUdOalk0VXZFeE1UcWQvMTlQUVliQ0VpSXFKS0pSYUxrWldWaGN6TVRJVS8zMytmazVPRG5Kd2NZUWdrZWUvZlh5WVdpNUdmbjEvaWx5b2ZzaXFUNURWcDBpVGhZYktKaVFucTFxMkwyTmhZbkRwMUNsZXVYTUdGQ3hlRWVvWVBINDZ6WjgvaXhvMGJTRTFOaGJHeHNjdytKUk9JRjA0MEtzK0VQbFdwek9RNVpmMzY2Ni9DKy9qNGVKa0FTWEp5TWdEQTNOeGNxZm9rdlVNVVNVaElRTmV1WGJGbHl4YXB6d0FBOVBYMVpjb3plWTZvYW1LQWhJaUs1ZURnZ0R0MzdnQUFQRHc4MExwMTYzTGRuNlFyckx3aHBrcnF5SkVqZVB6NE1Rd05EZkhYWDM5SlpUV1ltcHJDMDlNVGNYRnh1SFRwRW43OTlWY2NPblJJcGc0akl5TXNXN1pNNktZc0dVUDExS2xUdUgvL1B2VDA5SER3NEVHcEN3ZHJhMnRzMjdZTlE0Y094ZDI3ZDJYcVBISGlCSUtDZ3RDNGNXUHMzcjBidXJxNkFBQU5EUTJNSERrUzkrL2Z4NjVkdTdCbnp4NjVBWktpMnFSS2pSbzFncWVucDdBUE96czdMRml3QUhQbXpNSGp4NCtSbEpRRU16TXpwZW9xemZkUStPYW52THY3bHRjY0pKTW5UMGFuVHAza25zdUs2ajUzN2h4dTNicWxzTTBoSVNFNGUvWXNKazZjQ0JNVEUweWFOQW1EQncvR2loVXJoSXZUckt3c0FQSXZ6cW5zQ2dvS2tKbVpLZFBMcmpTMHRiVmhabVlHTXpNem1KdWJ5LzM1L2pJVEV4TUdWWWlJaUFqQXUrdVM5UFIwSkNVbElTa3BDYTlmdjBacWFxcndTa3RMay9wZDNyS2NuSnpLUG93S1ZWeVNGL0R1d2ZYMDZkTXhidHc0NFg0dkxDd01vMGVQUmx4Y0hEWnMyQ0QwSG5CeGNVR2RPbldRbkp5TUN4Y3V5Q1FlQlFjSDQvbno1NmhWcXhZR0R4NHMxRjllQ1gycVZKbkpjL0tPK1gzbnpwM0QzYnQzWVd4c2pOVFVWRVJFUk1na2c3MTgrUkptWm1aSzN4c1pHQmdvbkRjRWtMN1BNakF3S0xaT0pzOFJWVTBNa0JCUnNRd05EWVgzNDhlUGg3T3pjN251NytYTGx5cXJTOUp0ZWVUSWtVVjIrWnc0Y1NJdVhicUVtemR2NHMyYk4xTGRVQUZnNk5DaGNzZHdsV1QvREJzMlRHNVdoWmFXRmp3OFBJb01rQUR2TXBJa3daSENuSnljc0d2WExnUUdCc3B0YzFGdFVpVTNOd3lGcGtFQUFDQUFTVVJCVkRlWmZYVHQybFY0SHgwZHJYU0FSQlhmUTNYeTAwOC9DYjFPaXVzT3JhZ3JjbVptSnRhc1dTTjMzYnAxNjNEcTFDbHMyYklGN3U3dW1EVnJGaXdzTExCdTNUcWhqQ1RZYUdSa3BGUzdpK3NXWFpneTNhZ0J3TmJXRnJkdjMxYTZYblVsRm9zUkZ4ZUh1TGc0cGJmUjF0YUdwYVVscksydFlXVmxCU3NySzZuM2t0OHRMUzJyOWI4bklpSWlkWlNibTR2NCtIamgraUF4TVJGSlNVa3lQd3UvTHp6Qk1xbkdsaTFiWk81NUhCMGRNWDM2ZEN4ZHVoVFhyMThYbG10cGFXSFFvRUhZdTNjdnpwNDlLL053V1hMLzJMOS9mK0g2dkR3VCtsU3BzcFBuaW5QNjlHbG9hR2hnelpvMW1ESmxDaDQ5ZW9TK2Zmc0s2MSsrZkltc3JDeUZ3M1lsSlNVaExDd01yMTY5RXBZVkY3Qll2MzQ5UkNLUmtKajI3Tmt6akI4L0hyLysraXZhdDI4dlZaYkpjMFJWRndNa1JGU2pTY1lnbGRjTFErS2pqejRDOE80bTVQbno1MmpXckpuVStxWk5tOHJkN3NHREJ3QWdrMlZVV0wxNjllUXVEdzRPQmdEODl0dHYyTEpsaTh4NlNkZld3aGRueXJSSmxlUUZmUXBmOUw1NTgwYnB1bFR4UFpTbkpVdVd5RjJlbUppbzFQcjNEUjA2dE5nSjVaY3RXNGI0K0hoczNyeFo3dnFaTTJjcTNINzkrdlhvMUtrVE5tN2NpRC8rK0FNSERoekFsQ2xUc0dEQkFxR01aQjRmWlc5V3BrMmJwbkI5YUdnb3JseTVBdUJkYjZkSmt5WVZHNmg3djJ0N1dUazVPYUdnb0tERXd6R0l4V0tJeFdKaGFBZko4QTc1K2ZrcWJWOUZFb3ZGaUltSlFVeE1UTEZsalkyTlVhOWVQZFN2WHgvMTY5ZEhnd1lOaFBlU0YyK1dpSWlJeWw5R1JnWmlZbUtFd0Vkc2JLend2dkR2aVltSktDZ29xT3ptcWoxNTE5SDUrZm13c0xBQUFKbmtsdUhEaDJQdjNyMjRldlVxMHRQVHBSS1ZKRWxqaFljaUtzK0VQbFdxNnNselAvLzhNNW8yYllyKy9mdWpkdTNhTWdHRmUvZnVBWURDMFRCKy8vMTMvUDc3N3pMTE4yL2VMUFQ0c2JHeGdaK2ZIeHdkSFlYMWl4Y3ZGbnFVWDc1OEdlSGg0YkMwdEJUV00zbnUvekY1anFvcUJraUlxRVpMVFUwRm9QZ2hiZUVlTXZLR3lpbTh2akJKMTJWRlk1Z1dOZnlONU9Ja1BqNit5RzBCNE8zYnQzS1hGOVVtVmRMU2t2MHZvcWp4U291aml1K2hQQlYzb2Fyc3BIZ1N6Wm8xS3piQXMzYnRXc1RIeHdzWDIrOHJMa0NpcmEyTnp6Ly9IR1BHak1HT0hUdXdmdjE2bWFEVjgrZlBBYnk3RUZXR29tN1IwZEhSR0RwMEtBd01EREI0OEdCNGVYbWhWYXRXR0Rac21Felo2OWV2dzhMQ1FtNDM3YkpTOVJ3a2VYbDVVa0dUd3NHVG5Kd2NaR2RuRnpzT2QrR2ZtWm1aeU1qSWtCbStvcklETVpLMlBIbnlwTWd5Wm1abVVnRVRPenM3Mk52YkM2L2F0V3RYWUl1SmlJaXFuemR2M2lBbUpnYlIwZEdJam82V2VpOTVLWnBQb0xyUjBOQ0F2cjQrYXRXcUJWMWRYZWpvNk1oOXlWdW5yYTBOVFUxTmFHaG9sT2hWR1c3ZnZvMUxseTdodi8vK1EyUmtKS0tpb29UZU9ybTV1VkpsMjdkdmo0WU5HeUl5TWhJWEwxNFVycFh2M2J1SDZPaG8yTnJhNHBOUFBoSEtsMmRDbnlwVjllUTVFeE1UZlBIRkZ3RGVKVlNkUDM5ZWFoNllHemR1QUlEVVoxOVk0WjRiWGw1ZUpacWszY1RFUkxpL1AzYnNHRnEzYmkwMU9UdVQ1LzZmcXBQbmlGU0ZBUklpcXRIMDlQU1FucDR1WExESWs1R1JJYnlYbDAxUlZKQkRSMGNIdWJtNVFsZFZlWXE2VUpTMGEvLysvZWpldlh1UjJ4ZWx1czA3b0lydm9UeXBjZzZTRmkxYUNCTUFLa05ScHMzQmd3ZHg4T0JCQU1BLy8vd2o5OEphVzFzYk0yYk13T2pSbzJVeXF5U1pVbVVOVklTRmhXSHMyTEY0OWVvVmR1N2NpVTgrK1FRWExseUFwNmNuK3ZYckordzNNek1UUC8vOE0zYnYzZzA3T3p1Y1AzOWVxYkY0SzVPbXBpYjA5UFRLZFFpcWdvSUNJV2dpYi96djFOUlVKQ2NueXd5WElmbTlvb2JMa093ektDaEk3bm96TXpPcGdFbmhsNjJ0cmR5Z0toRVJVVTBpRm9zUkZSV0ZaOCtleWJ5aW9xS0s3RjFjRldob2FLQjI3ZHFvWGJzMmpJMk5ZV3hzTEx3di9OUEF3QUQ2K3ZweWY3Ni9URWRIcDhMdlMxUTVISE54M3J4NWc2bFRwd29QZ1kyTWpHQnZiNDkrL2ZwQkpCTGgxS2xUY3JjYk9uUW8xcTFiQjI5dmJ5RkFJaWs3Y3VSSXFjK3NQQlA2VktrNkpjOE5HREFBWjgrZXhlblRwekZ1M0RqazUrZmovUG56TURJeWt1cjFJaEViR3l1M2ZSSXpaODZVQ2xBVUhuYnJ4WXNYTURVMVJVcEtDbTdmdm8zZzRHQ3NYNzllYW5zbXo1VmY4aHlScXZCT2xvaHF0QTgrK0FCMzd0ekJuVHQzTUdEQUFMbGxKTU5kNmVucHdjSEJRZW02Njlldmo2ZFBueUlvS0FoOSt2U1JXMFl5RE5mNzdPM3RjZi8rZllTRWhKUXFRRkxkbE1mM2NQZnVYVFJ1M0xoTXdaUWZmL3hSS2pDaml1MlhMVnVtMUFTWHExZXZSa0pDQWxhdlhpMTMvVGZmZklPT0hUdGk1TWlSQVA0L2tGS1NyczRTVTZkT1ZiaCt6Smd4UlhiWHZuejVNbWJQbm8yc3JDeHMyYklGUFh2MkJBQjg5OTEzbUQ5L1BwWXVYUXBQVDA5NGUzdGo2ZEtsZVBueUpabzFhNFlGQ3haVStlQklSUkdKUkRBeU1pclZ1U29KcnNnYmE3end1T1NTVjN4OHZEQUJvNnBKOWgwUUVDQ3pUbHRiRzQ2T2ptalNwSW5NUzlrc05TSWlvcW9nSXlNRElTRWhDQTBObFJzRXFleGVvVG82T2pBek00T1ptUm5NemMyRjkrLy9ibXBxQ2hNVEV5RVlZbUJnVU8yU3JDcmJxbFdyY09YS0ZUUnMyQkFiTm14QXUzYnRoTS9RMzkrL3lBREo4T0hEc1c3ZE92ajYraUlyS3d0NmVubzRlL1lzUkNLUnpMd2s1Wm5RVjFXcDRwaGpZMk5sQWhFU2ZmcjBnWm1aR1hiczJBRjNkM2Rjdm53WjhmSHgrUHp6ejZHam95TlQvdjI1UXQ2M1pNa1N1TGk0U0MyTGlvckN1SEhqQUFBV0ZoWjQ5ZW9WMXF4WmcvcjE2MHNGT1pnOFY3MlM1MGg5TVVCQ1JEVmEvLzc5Y2VmT0hSdzZkQWpUcDA5SDNicDFaY3I4K2VlZkFJQisvZnFWS0FPNlc3ZHVlUHIwS1E0ZE9vUVpNMmJJREQrVG5KeU1QWHYyeU4yMmUvZnV1SC8vUHZidjN3OFBEdy9VcWxWTHBveGs3b1Nha0pXdDZ1L0J5OHNMaXhZdHdzR0RCeFhPQVZPYzRpYmRLODMydzRjUFYycmJyVnUzSWlFaEFXUEhqcFc3L3B0dnZvR0RnNFBNZW1XRGVIRnhjY2pNeklTeHNiSENZZUFBeVAwK01qTXo4ZE5QUDJIUG5qMG9LQ2lBZzRNRCt2ZnZMNngzYzNQRHFWT25zSC8vZnR5NmRRdGhZV0d3czdQRHBrMmJNSGp3NEdwM28xWlZGUTZ1eUJ2YTRIMzUrZmw0L2ZxMVRPQWtOalpXYXBpUGx5OWZxdlFCajFnc3hwTW5UK1FPNFdWdWJpNFZNR25XckJsYXRHaUJoZzBiVnRwUUdVUkVwTjd5OHZMdy9QbHpQSDM2RkNFaElYajY5S253cXNnZUNoTDYrdnF3dHJhR2xaVVZMQzB0WVdWbEpmT3lzTENBdWJrNUF4MFZTREtwK2pmZmZDUHpFRjNSVU1uMjl2Wm8zYm8xZ29LQ2NQbnlaVmhhV2lJMk5oYWRPM2RHZ3dZTnBNcVdaMEpmVlZYYVk1WU1aL2J0dDkvaTBLRkRSZmF5MXRYVnhlVEprK0hwNlluRGh3OWovLzc5ME5UVXhKUXBVK1NXRHdrSndjR0RCN0ZreVJMODk5OS9PSHIwS0JZdlhpeXN0N1MwbEpwejVIMVdWbFk0Y2VJRU1qTXpzV25USm1ocmF3dnJtRHpINURtcUhxci9VemNpSWdVKysrd3o3Tm16QjFGUlVSZzllalRXckZtRGR1M2FBWGdYd0ZpOWVqWCsrZWNmR0JvYVl2NzgrU1dxZThLRUNkaTNiNS93a0h2dDJyVkNOc2JEaHcveDFWZGZGWGt4NU9IaGdULy8vQlBQbmozRHVISGo4T09QUHdwangrYms1TURQencvcjE2L0hqaDA3WUcxdFhZWlBvR3BRMWZlUWs1T0R4WXNYdzh2TEMxcGFXa3BkYk1wVDBndEpaY3ZmdTNjUGRldldSVkJRRUNJakl4V1dsV1JGRlpWNVZwU3JWNjhXVytiZmYvK0ZtNXNiQUdEZXZIbkZYZ1FYbHBlWGg2TkhqOExUMHhQeDhmRVlOR2lRTUpGaVlTS1JDSnMyYlVMLy92MFJGaGFHTm0zYTRQang0M0t6c3FqaWFHaG93TnpjSE9ibTVtalJva1dSNVhKemMvSHk1VXVaY2RFbHI4aklTSlVORTVLWW1JakV4RVJoN0djSlEwTkRORy9lSEMxYnRrU0xGaTJFbi9JQ2RrUkVSS1VoRm9zUkdocUs0T0JnQkFjSDQvSGp4M2o2OUNuQ3dzS0tuT3RQbFVRaUVheXNySVQ1dld4dGJZWDM5ZXJWRTRJZkZURkVFcFdjWk01SmVkL1BrU05IRkc0N2JOZ3dCQVVGNGR5NWM4SzFqZVQ2dkxEeVRPaXJxa3B6ekxHeHNZaU9qZ1lBN051M0Q0MGJOOGFpUllzd1ljSUV1ZnVZUEhreXZMeTg4TjEzMytIdDI3Y1lOMjRjN08zdDVaWTFNRENBcnE0dWdIZTlWVFExTmFVKzU3ZHYzOG9NODFWNCtLb0dEUm9nTXpNVExpNHVHREpraUZRNUpzOHhlWTZxaCtyL2w1V0lTQUZEUTBQczNyMGI3dTd1Q0FrSmdhdXJLMHhNVEtDbnA0ZUVoQVRrNWVYQnlNZ0lmL3p4QnhvMmJGaWl1aHMxYWdSUFQwOTg5ZFZYdUhmdkhseGNYRkMzYmwzazUrY2pNVEVSVmxaV1dMcDBLYjc4OGt1WmJldldyWXZObXpkanlwUXA4UGYzUjQ4ZVBWQ25UaDNvNmVuaDFhdFhFSXZGME5MU3FoRVh3RURadndkSnR0Q2dRWVB3Nk5Fak5HellFSnMzYjBicjFxMUwxWjR4WThZb1ZlN3MyYk5JVDA5WHVyeWtPL0grL2Z1RjdzL0ZLVzQ4MlpJNmRPZ1FGaTFhaEp5Y0hJaEVJaXhidGd6SGp4L0g1TW1UTVhqd1lLbU1wc0p5Y25KdytQQmhiTnUyRFJFUkVhaGJ0eTYyYk5rQ1YxZFh1UUVTQURBMk5zYU9IVHN3YWRJazNMdDNEME9IRHNYU3BVdlJvVU1IbFI0VHFaNldsaFlhTkdnZ2s4VllXSHA2T2lJaUl2RHMyVFBocCtSOVJFUUVzck96eTlTR2pJd00zTDU5RzdkdjM1WmFYcmR1WFNGWTBxWk5HN1J2M3g1Tm16WXQ5VGpYUkVSVTh4VVVGQ0E2T2xvSWhEeDgrQkRCd2NINDc3Ly95alVRb3FlbkJ6czdPOWpiMjZOUm8wWkM4RVB5c3JhMlp2SklOZGFvVVNPRWhZVmg0OGFOYU5ldUhVeE5UWkdabVlsVnExYmgzMy8vVmJqdDRNR0RzWHo1Y2x5L2ZoMDJOall3TkRTVTIxdWlQQlA2cXFyU0hITklTQWlBZDcydEZpeFlnQWtUSmlpOFY5YlgxOGVzV2JQdzdiZmZRa05EQXpObXpGRFlwamR2M2dqMXZYbnpSdXFlYWQ2OGVaZzNiMTZSMjByYXRtalJJZ0JBU2tvS0ZpeFlnQVVMRnNEUjBaSEpjMFRWUU0xNDhrWkVwRUNUSmsxdzVjb1ZiTisrSGVmUG4wZGtaQ1RldkhtRFJvMGF3Y1hGQmRPblQ0ZVZsVldwNmg0NWNpVHM3ZTJ4Y2VOR0JBUUVJQ2twQ1phV2xoZy9manptelp1SHNMQ3dJcmZ0M3IwN0xsNjhpRTJiTnVIYXRXdUlpNHREZG5ZMjdPenMwTGx6WjNoNGVNREN3cUswaDEzbGxQWjd5TXpNRkNaSmYvVG9FZnIyN1l0MTY5WXBuTStodUFlM1JYVVpmdCsvLy82TDlQUjBwY3NYcnIrNGJZcWJBSDd0MnJWbzJiS2wwdnYwOS9mSG1qVnJjUHYyYmVqbzZHRFZxbFhvMHFVTE5tM2FoT1BIaitPTEw3N0F5cFVyTVg3OGVIaDRlTWlkRkhITGxpMUlTRWpBM0xsek1XdldyQ0t6R2NQQ3duRDQ4R0VjT1hJRVAvNzRJODZjT1lOcDA2WWhJQ0FBUTRZTVFlZk9uVEZ5NUVqMDd0MGJkZXJVVWZvWXFHb3hNakpDcTFhdDBLcFZLNWwxK2ZuNWlJdUxRMFJFQk1MRHc2V0dKd2tORFMxVDhDUWhJUUdYTDEvRzVjdVhoV1dHaG9abzI3WXRPblRvZ0E0ZE9xQjkrL2F3dDdkbk5ob1JrUnJLejg5SGFHZ29BZ0lDRUJnWWlNREFRQVFIQnl1Y3o2QzBSQ0lSYkcxdFlXOXZEM3Q3ZXlFWUl2bHBhV25KLzR0cXNObXpaMlBldkhrSURBeEVtelp0WUdWbGhZU0VCT2pvNk9DNzc3NVRPSW0xdWJrNW5KeWNjT1hLRmFTa3BHRFVxRkV5YzBJQTVadlFWMVdWNXBnLy9mUlRyRm16QnExYnQxWnFEZzEvZjMrc1hMa1N3THUvR2NPR0RZT25wNmN3Sk5UN3dzUERoVkVEa3BPVHBlNDFmL3JwSi9UdTNSdkF1L2xLamg0OWlqcDE2dUQ0OGVQdzl2Ykd5Wk1uSVJLSjhPVEpFelJyMWd6eDhmSHc5dmJHbURGajRPam95T1E1SnM5Uk5TQXFLQ2dvcU94R0VGSFY1dXpzREQ4L1B3Q0FqNDhQbkoyZHkzVi9sVEh1TDFWZHYvLytPMWF0V2dVTkRRMHNYTGdRczJmUEZ0WmxabVlpSVNFQmRlclVFUjdtbnp4NUVsOTg4UVZxMTY0dGR6NkVraWd1aUtHc3JLd3NSRVZGd2RyYUdnWUdCb2lJaUVDL2Z2MGdGb3VMelNaUzVObXpaemgzN2h5T0hUdUdwMCtmQWdBNmRlcUVsU3RYQ2tPMkFlOG1NZHkyYlJzT0hEaUFyS3dzNk92clk4eVlNWmc2ZFNwc2JXMkZjc0hCd2FoWHI1N1VwTnBpc1JpTkdqVkN2WHIxTUhIaVJKdzhlUklQSHo0RThDNXJjdGV1WGVqV3JSdHljM094Wjg4ZXJGMjdGcW1wcVFEZVBWVG8xNjhmdG0vZnJwS0hCL1hxMVN0ekhWVCs4dlB6RVIwZExUV2V1MlNNOTZpb0tKWHR4OVRVRk8zYnQ1Y0ttcFJtSEdZaUlxcTZDZ29LRUJrWktRUkRBZ0lDY09mT0haVUhReXdzTE5Da1NSTjg4TUVIVXZObTJkblpDVVB2VU5WUUh2ZUtrdXVIbzBlUHlzeHZlT3JVS1d6ZHVoWC8vZmNmdExXMTBhbFRKeXhhdEFqSnlja1lNV0lFQUJSNXIzRGl4QW5oM3VYRWlSUG8yTEZqa1cxSVMwdVRTaVRMeTh1RHJhMnR3a1F5UmUwdXFhTHFLbTRmaXRZWHQyMXBqbG5lL2gwY0hJU2VGSGw1ZWRpMGFSUFdyRmtERFEwTmJOMjZGU0VoSVZpOWVqWHk4L1BSclZzM2ZQWFZWMUxmUlZaV0ZqcDM3Z3dYRnhmODl0dHY4UER3UUh4OFBNNmZQdzhiR3h0czNyeFptSGpkeHNZR2ZuNSt3cHdrWGJ0MnhXZWZmWWJUcDAvRDB0SVN1M2J0Z3ArZkg4YU9IUXRmWDE4MGJ0eTQyR01BbEUrZWt3UnFpdk4rOHR6eTVjdWxrdWZFWWpIcTFxMWJaUEpjVGs0T3VuZnZqb1NFQkV5Wk1rVXFlZTc5ei96OTVMa09IVG9JeVhNQXlpMTVqdmVHcEF5UmtnOGlHQ0Fob21JeFFFS1Y2ZVhMbDNCemM4T1hYMzZKb1VPSFNxMkxpSWhBMTY1ZDVXNDNZc1FJckYrL3ZrejdWbFdBSkNFaEFXM2F0SkZaL3ZISEgrUDQ4ZU5LMTVPVWxBUnZiMi9jdTNjUC92NytpSW1KQWZCdTNvbFBQLzBVMDZaTlE3ZHUzWXJjUGprNUdkdTJiY09mZi82SnpNeE1hR2xwd2RYVkZRc1dMRUQ5K3ZYbGJ1UGw1WVZ2dnZsRytGMUxTd3N1TGk0WVBIZ3dldmZ1RFgxOWZhbnlXVmxaT0h6NE1FNmNPSUdJaUFpY1BYdFc0VEJPSmNHTDRPb3ZNek1Uang4L0ZvWStrZnlNaTR0VFNmM1cxdFpDd0VRU05Da2M4Q01pb3FvdE5qWldLaGdTR0Jpb3NqbXhORFUxOGNFSEg2QlpzMlpTUVpBbVRacXd4MnMxd250Rktxend3L3Fnb0NCODk5MTNlUERnQWVyV3JZdnQyN2NMdlJkdTNyeUorZlBuNC9uejV3Q0Fqejc2Q0dQR2pNR2dRWVB3ODg4LzQ4Q0JBOEo5Uy92MjdURnExQ2lzV3JVS05qWTJXTDkrUFFZTkdnUUFzTGUzeDZWTGw0VDVUSUtDZ3ZEeHh4OWozNzU5V0xSb0VmNzU1eDhFQkFUZysrKy9SMWhZbU53QUs1UG5tRHhIRlljQkVpSlNHUVpJcW9jdVhib29WYzdmMzcrY1c2SjZZckZZYnZmZnZMdzh1TGk0UUN3V0M4djA5UFRRdVhObkxGeTRVT0V3WE1wUVZZQ2tvS0FBZmZ2MlJYWjJObkp6YzZHcHFZbG16WnBoOGVMRlJRWW01RWxQVDBlSERoMlFucDRPVFUxTnRHM2JGbjM2OUlHcnEydUpNdWRmdjM2TkxWdTJZUGZ1M2REUzBzSzFhOWVLbkt3dktpb0tQWHYyaEoyZEhkemMzREI0OEdDWW1wb3F0Wi9jM0Z5VnpxUERpK0NhS3pFeEVZOGVQWklLbXR5L2YxOW1Rc3pTc0xPekV3SW1uVHAxUXNlT0hUa2VNaEZSRlpDVWxDUVZDQWtJQ0ZEWmZZQ2RuUjFhdEdnaDlXclNwQWw3ZzlRQXZGZWt3aVFCa2dFREJ1RDMzMzlIUVVFQmV2WHFoZFdyVjhzTVY1MlRrNE1kTzNaZzQ4YU5RaSsweVpNbkl5Z29DQjA2ZE1EaXhZdXhZTUVDSERod1FPanhVOXc5MXVUSms3RnMyVEtJeFdMMDZORUQyZG5aME5QVGcwZ2tncSt2cjl4dG1Eekg1RG1xT0F5UUVKSEtNRUJTUFNqN2dMeXNEL3ZWeWNXTEY1R1dsb2JodzRkWGRsTUUzdDdlME5YVlJjZU9IVkc3ZHUweTFaV1VsSVN3c0RCOC9QSEhDc3ZGeE1SSVpSTlZGbDRFcTVlOHZEdzhmZnBVNnNGWlVGQVFjbkp5eWxTdm5wNGVQdm5rRXpnN082Tjc5KzdvMEtGRGtlTXZFeEdSYWhRVUZPRHg0OGZ3OWZYRjFhdFhFUkFRZ0lpSWlETFhhMkJnZ0xadDI2SnQyN1pvMWFvVldyUm9nUTgvL0xESWVkU28rdU85b25KcWN2SmNZWTBiTjRhRGd3TisvZlZYVEo0OEdkOSsreTFjWFYwVmJwT2Vubzc5Ky9mandZTUgyTGh4STFKVFUxR25UaDJJUkNKY3ZIZ1JodzRkd3M2ZE93RUEwZEhSQ3VzeU1qSVNocWQ2OXV3WlpzK2VqZkR3Y0t4WnMwYm9kZkkrSnMrcEJ1OE5TUmtNa0JDUnlqQkFRa1JWQVMrQ1NTd1c0K0hEaDBMQUpDQWdBQThmUGtSdWJtNnA2OVRYMTBmWHJsM1J2WHQzT0RzN28xMjdkZ3lZRUJHVlVlR0FpSyt2TC96OC9QRHExYXN5MVZtclZpMjBidDBhN2R1M0YxNU5temFGcHFhbWlscE4xUUh2RlpXampzbHpCUVVGS2htNlNkVVA4c3NUaytlSUZHT0FoSWhVaGdFU0lxb0tlQkZNOHJ4NTh3YjM3OStYR3FibHlaTW5LTzBscnFHaG9SQXc2ZDY5TzlxMGFWTnRicEtKaUNxTHFnTWkydHJhYU5XcWxWUXdwSG56NWd4Z0UrOFZpUWdBN3cxSk9jb0dTSGkzUjBSRVJFVFZscDZlSGpwMTZvUk9uVG9KeTlMVDAzSHYzajJwNGJuQ3c4T1ZxaThqSXdQbno1L0grZlBuQVFDMWE5ZEd0MjdkaENHNVdyZHV6V3hsSWxKN0JRVUZlUExraVJBUThmWDFMWFZBUkZOVEU4MmJONWNLaHJScTFZcnpoUkFSRVZHRllJQ0VpSWlJaUdvVUl5TWpPRGs1d2NuSlNWZ1dGeGNIUHo4LytQcjZ3c2ZIQjArZlBsV3FyclMwTkhoN2U4UGIyeHNBWUd4c0RDY25KL1R1M1J1REJnMUN3NFlOeStVWWlJaXFFbFVHUkd4dGJlSGs1SVNQUC80WTdkdTNSK3ZXcldVbTlpVWlJaUtxS0J4aVMwMk5HVE1HOSsvZng3Ly8vbHVtQ2V4VVZVOU40ZXZyaSs3ZHV3TkFxWWYycUlyYXRtMkxlL2Z1QVhnM2lWdm56cDNMZFgvc05rMUU4ckFiTmFsU2JHeXNWTUFrSkNTa1ZQVzBiTmtTZ3dZTmdxdXJLenAwNkFBTkRRMFZ0NVNJcUhKa1pHVGc0c1dMT0hQbURQNysrMi9FeDhlWHFoNGJHeHRobmlkbloyZlkyOXVyWko0QVVrKzhWeVFpZ1BlR3BCek9RVkxGZVh0N1krREFnUUNBVmF0V1llSENoUlc2ZjMxOWZieDU4d2IvL3Zzdk9uVG9VT24xMUJRMU1VQ1NsNWNIUTBORFpHZG5BM2czSVpleUU3NlZGaTk2aVVnZVhnUlRlWHI1OGlYOC9Qemc0K01EWDE5ZmhJYUdscmdPUzB0TERCZ3dBSU1HRFVLdlhyMWdZR0JRRGkwbElpby9VVkZST0h2MkxNNmNPWU1yVjY3ZzdkdTNKYTZEQVJFcVQ3eFhKQ0tBOTRha0hBWklxcmhSbzBiaHlKRWpBSURtelp2ajRjT0hLcTAvTURBUUowK2V4T2pSbzlHeVpVdVo5WXNYTDhiang0L3gxMTkvbFdtaU8wWDFGTmVHbXFnbUJraisrdXN2dUxtNUFYaVhKZnZnd1lOeTN5Y3Zlb2xJSGw0RVUwVjY4ZUtGVk1Ba0xDeXNSTnZyNnVyQ3hjVUZnd1lOd3FCQmcyQnJhMXRPTFNVaUtyMzgvSHdFQkFUZ3pKa3pPSFBtVEttdTlSa1FvWXJFZTBVaUFuaHZTTXBoZ0tRS1MwbEpnYlcxTlRRMU5XRmdZSUNFaEFRRUJnYWlYYnQyS3R1SDVQdjM4ZkdCczdPenl1cXRibTJvYURVdFFQTGd3UVAwNnRVTENRa0pBSUR0MjdkanlwUXA1YjVmWHZRU2tUeThDS2JLRkJNVEF6OC9QMXk1Y2dWLy8vMDM0dUxpU3JSOW16WnRoR0JKMjdadE9SUVhFVldhek14TVllZ3NiMi92RWcrZHhZQUlWU2JlS3hJUndIdERVbzZ5QVJKTzBsNEpEaDgrak96c2JQVG8wUVBHeHNZNGZ2dzQ5dTdkcTlJQUNkSDdVbEpTRUJRVVZHeTUvUHg4UkVSRTRQYnQyOWkxYXhkeWMzTUJBRjI2ZE1HRUNSUEt1NWxFUkVSVmtxMnRMZHpkM2VIdTdvNzgvSHpjdVhOSEdJWkdNaytYSXZmdTNjTzllL2V3ZlBseVdGdGJZK0RBZ1JnOGVEQjY5ZW9GSFIyZENqZ0NJbEpuMGRIUlVrTm41ZVRrS0wydHJxNHVldlRvZ1FFREJxQlBuejRNaUJBUkVWR053aDRrbGFCcjE2NjRjZU1HdG0zYkJoTVRFNHdlUFJvV0ZoWjQ4ZUpGbVlhN0txd3E5TjZvQ20xUWhmejhmS1d6UEN1cUIwbEoyaVJSdUcwbDFiSmxTMXkrZkJrV0ZoYWwycjZrbUJWRVJQSXdTNGlxcXBpWUdIaDdlK1BNbVRPNGZQbXlNRytYTWt4TlRURnk1RWk0dTd2amswOCtZYzhTSWxLWjhQQndIRHg0RU1lT0hWTXFVYW93U1NCMzRNQ0I2TkdqQitkVW9pcUQ5NHBFQlBEZWtKU2piQThTM29GVnNQRHdjTnk0Y1FQYTJ0b1lNV0lFQmcwYUJDTWpJN3g2OVFybnpwMVR1RzFCUVFFT0h6Nk1nUU1Id3RMU0V0cmEyakExTllXTGl3dXVYYnNHNEYxUW92QjMzNzE3ZDVsbGhjdjUrdm9DZURjbmlrZ2tRcDgrZllyYy8rTEZpeUVTaWRDNWMrY2k2MUdtRFpjdVhSSitEd2tKa2J1dnQyL2Z3dFRVRkNLUkNON2UzZ28vRjNteXM3T3hmdjE2ZE92V0RhYW1wdERWMVVYOSt2WGg3dTZPTzNmdXlOMm04TEdjT1hNR1RabzBnWWFHQnBZdlh5NVZMaU1qQTh1V0xVT0xGaTJncjY4UEl5TWp1TGk0NE1xVks4VzJLeXNyQ3l0V3JFQ0xGaTJncDZjSEV4TVR1TGk0NE1TSkUyVnFVM2tSaVVTWU1HRUNybCsvWG1IQkVTSWlvdXJHMXRZVzA2Wk53OW16WjVHVWxJVFRwMDlqeXBRcHNMYTJMbmJiMTY5Zlk5dTJiWEJ5Y29LZG5SMisvZmJiQ3Budmk0aHFwdmo0ZUd6WXNBR2RPbldDbzZNai92ZS8veWtkSEduZnZqMldMVnVHTzNmdTRNV0xGOWkrZlR0Y1hWMFpIQ0VpSXFJYWpVTnNWYkM5ZS9jQ0FQcjA2UU5UVTFNQXdMQmh3N0Jueng3czNic1hycTZ1Y3JkTFQwL0h5SkVqY2VIQ0JRQkFyVnExVUs5ZVBTUWxKY0hIeHdkT1RrN28xcTBiSEJ3Y0FMd0x4QUR2SXFwNmVuckZ0dXV6eno3RGtTTkg0T1BqZytUa1pOU3BVMGVtekY5Ly9RVUF4UTZ6VkZ3YlhGeGMwS0JCQTBSRlJlSElrU1A0L3Z2dlplbzRmLzQ4a3BPVFlXMXRqYjU5K3hiYi9zS2lvcUxRdjM5L1BIcjBDQUJnWW1JQ0N3c0x2SHo1RWw1ZVhqaDA2QkEyYnR5SUdUTm15TjMrd1lNSG1EOS9QdlQwOUdCbVppWlRkOCtlUFJFYUdpclViV2hvQ0Y5ZlgvajUrV0gyN05sRnRpc21KZ2E5ZS9mR2t5ZFBJQktKWUdOamc3UzBOUGo0K01ESHh3ZmZmLzg5VnF4WVVlSTJLY3ZFeEFTZmZ2cXBVbVV0TEN6UXFsVXJ1TG01b1hIanhxWGFYMW1JUktJYU1ZY0xFYWtPaC9LZzZrSmZYMStZYXlRL1B4LzM3dDBUSmorK2UvZXV3bTJqb3FMZzZla0pUMDlQdEdqUkFtUEhqc1hZc1dQUnNHSERDbW85RVZWSGFXbHBPSEhpQkx5OHZIRHAwaVhrNStjcnRaMit2ajU2OSs2TmdRTUhvbi8vL2tvRmRZbUlpSWhxR2c2eFZZRUtDZ3JnNk9pSVo4K2V3Y3ZMQzJQR2pBRUEvUFBQUCtqVHB3OTBkWFVSR3hzck56amg2dXFLTTJmT3dOallHQnMyYk1EbzBhT2hxNnVMdkx3OFhMbHlCYW1wcVJneFlvUlF2cmpocmQ1Zkx4YUxZVzF0amFTa0pPemF0UXZqeDQrWEtuLzM3bDIwYTljT2VucDZpSTJOaGJHeGNiSDdVYlR1Zi8vN0gxYXNXSUZXclZyaC92MzdNdTBiTTJZTURoMDZoSVVMRjJMVnFsVkZmS0t5M3I1OWk0NGRPK0wrL2Z0bzNMZ3hkdTdjaVc3ZHVnRUFFaE1Uc1hqeFltemJ0ZzBhR2hydzgvTkQxNjVkWmRwcmEydUxvVU9IWXMyYU5kRFIwVUZpWWlMTXpjMlJtNXVMenAwN0l6QXdFSFoyZHRpNWM2Y3daRlZNVEF6bXpKbURreWRQQ3ZVVi9xZVZtNXVMTGwyNmg0cG5tZ0FBSUFCSlJFRlVJQ0FnQUwxNjljSWZmL3lCaGcwYklqOC9IL3YyN2NQa3laT1JtNXVMcTFldkN1MVZwazAxMWF0WHJ5QVdpeXU3R1VSVWhXaHJhN01uRzFWN0wxNjhFSWJpK3VlZmYvRDI3VnVsdHZ2a2swL2c3dTZPa1NOSDF1ai8vNGxJZWRuWjJUaDM3aHk4dkx4dzVzd1pwZWNVYWRDZ0FRWU5Hb1NCQXdmQzJka1p0V3JWS3VlV0VxbFdiR3dzayttSTFKeElKR0pRbjVUQ0liYXFvT3ZYcitQWnMyY3dNRERBNE1HRGhlVTlldlNBcGFVbGNuSnloRjRhaFVsdXBMVzB0SEQrL0hsOC92bm4wTlhWQlFCb2FtcWlWNjllVXNHUjB0RFcxc2FvVWFNQUFFZVBIcFZaTDJuWHNHSERoT0JJV1VnQ01BOGVQSkFaWmlzek14T25UNStXS3Flc3ZYdjM0djc5K3pBeU1zS2xTNWVrZ2czbTV1Yll1blVyQmc0Y2lQejhmQ3hidGt4dUhiVnIxOGE2ZGV1RUNWTWxEeUlPSFRxRXdNQkE2T3ZyNDU5Ly9wR2F6OFBXMWhaSGpoeEJwMDZkNU5aNTRNQUJCQVFFb0ZtelpqaDkrclNRQ2FxaG9RRVBEdzlNbno0ZEFMQjU4K1lTdGFtbTRvMGFFYjJQZnhlb0pyQ3hzY0hVcVZOeDVzd1p4TWZIWThlT0hYQnhjU20yaDlTTkd6Y3djK1pNWVU0QUx5OHZaR1ptVmxDcmlhaXFrQ1RIVFpvMENWWldWaGcyYkJpT0hqMWFiSENrV2JObStQSEhIeEVjSEl6bno1OWo0OGFONk51M0wvOXZwV3BKUzRzRG9SQ3BPLzRkSUZWamdLUUNTWWJYY25WMWhiNit2ckJjVTFNVGJtNXVBSUE5ZS9iSWJMZHIxeTRBZ0p1Ylc1RVA0Rlhoczg4K0F3QmN2SGdSYVdscFV1c09IejRNb1BqaHRaVGw0T0FnQkM4a2RVdWNQbjBhV1ZsWjZOeTVNNW8yYlZxaWVpVjFlWGg0b0VHREJuTEx6Smt6QjhDN1NjdXpzckprMW84ZE8xYnVCS21TSUpHN3V6c2NIUjFsMW10cGFSVTViSmVYbHhjQTRJc3Z2cEI3STlLclZ5OEFnTCsvdjl6dGkycFRUV1ZvYUFoTlRjM0tiZ1lSVlJHYW1wb3dORFNzN0dZUXFaU0ppUWttVFpxRXk1Y3ZJeVltQm12WHJrVzdkdTBVYnBPYm13dHZiMis0dTd1amJ0MjYrT3l6eitEbjU4ZE1XcUlhcktDZ0FJR0JnZmpxcTY5UXYzNTk5T2pSQTMvKytTZFNVMU1WYmxlL2ZuMHNXTEFBUVVGQmVQVG9FUll2WG93V0xWcHd5RXFxOWhqWUl5TCtIU0JWVTU4bnJwVXNPenNiUjQ0Y0FmRHVZZmY3M04zZEFRQzNidDBTNXJlUXVIWHJGZ0FvbkVCZEZicDA2UUo3ZTN2OEgzdjNIaGRqL3Y0UC9EV2RxRVJFYldHZFdlUzRMTElyWXEzVGFxVW9JU3Fsbk5kNW5XSWRFdGE1NUJESkliS3NWY1N1UTloeS9KRFRDcTBRMFVIcGZKcVozeC85WnI3R3pOU2dtdWoxZkR4NjdNejlmczk5WDNPem1ibXYrMzFkK2ZuNU9IYnNtSFQ3NWN1WEVSY1hod1lOR3NES3lxclVqaWRKdGtqT2k4VCsvZnRseHQrSHBBSGgyeXRIM3RXcFV5Y0FSUmNaSGoxNkpEZmVwazBiaGErVE5IZFhWTEpNb243OStncTNTMnFPTDFteUJFMmJOcFg3a1NSV1hyMTZwZkQxeW1MNlhBa0VBaGdhR3FvN0RDS3FJQXdORFhsQmh6NXJabVptK1Bubm4zSHQyalhjdjM4Zml4WXRVbmd6eHR1eXM3T3hkKzllOU96WkUrYm01dGkwYVZPSkYweUo2TlB4NXMwYmJOeTRFZWJtNXVqY3VUUFdybDJMaElTRVlsOVRxMVl0akI4L0h1ZlBuMGRjWEJ4V3JseUpkdTNhOGQ5UStxendaanFpeW8wM3oxRlpZSUtrblB6eHh4L1NMNjAvL3ZnakJBS0J6TTgzMzN3am5TdFphU0tSbEpRRUFQamlpeS9LUEU1Sm91YnRNbHVTbFJOT1RrNmwrdUhhenM0Tyt2cjZ1SFhyRm1KaVlnQUFxYW1wT0hueUpIUjFkVEY4K1BEMzNtZHFhaXFBb2k4SHlsU3ZYbDM2T0RNelUyN2N3TUJBNGV1U2s1TUJBTWJHeGtyM3JlejhwS1dsQVFCZXZIaUIyTmhZdVo4WEwxNEFnTkxsOGNwaStweFZxVklGUmtaRy9QQkxWSWxwYW1yQ3lNaElXbGFTcURKbzBhSUZ2THk4OE9EQkExeTVjZ1ZUcDA0dDhUUGd2WHYzTUduU0pHa0pyeHMzYnBSVHRFUlUycTVmdnc1WFYxZVltWmxoOHVUSnVIZnZYckh6OWZUME1HTEVDSVNHaGlJaElRRitmbjc0N3J2dkt0WHFjNnBjZURNZFVlWEdtK2VvTFBCVFV6bDVOK2xSbkQxNzlzaVVTcEJjR0hxMzdGVlprSlRaT25ueUpMS3lzaUFXaXhFU0VnS0JRUERlL1VCS1VxMWFOV252Rk1rcWt0OS8veDM1K2ZrWU9uU29UQ0pEVmZyNitnQlE3QjJVYjU5SFJmMVVsUDJpbGZUL0tLN21kMDVPVHJGeG5UaHhBbUt4dU5nZlJTcnJMLzhxVmFyQTJOZ1lCZ1lHME5iV3JyVG5nYWd5RVFnRTBOYldob0dCQVl5Tmpaa2NvVXBMSUJCSTd4cVBqNC9IWDMvOWhiRmp4eGI3K1Nnckt3dmJ0bTFEeDQ0ZDBhMWJOK3pldlJ1NXVibmxHRFVSZllqczdHd0VCQVNnYytmTzZOU3BFM2JzMktHd0ZMQ0VscGFXdEI5UlltSWk5dTdkaTRFREIwcS9yeEI5N25nekhWSGx3NXZucUN5eHEwMDVlUG55SlU2ZE9nVUFPSHYyTEw3OTlsdUY4KzdkdTRkMjdkb2hMaTRPNTgrZmg2V2xKWUNpT3dtdlhidUdpeGN2d3NiR3BreGpiZDY4T1RwMzdveXJWNjhpTEN3TVptWm1pSStQUjgrZVBkR29VYU5TUDk3WXNXTVJHQmlJZ3djUFl2NzgrUjlWWGdzQVdyVnFoYWlvS0VSRlJXSG8wS0VLNTBqS1hlbnA2YUY1OCtZcTc3dGh3NGE0ZS9jdXJsNjlDbXRyYTRWenJsMjdwbkI3czJiTmNPM2FOZHk5ZXhmOSt2VlQrWmhVZElISXdNQ2dVcTZpSVNJaUFvcStFUGJwMHdkOSt2U0JyNjh2d3NMQ3NHM2JOcHc4ZVZMcGF5NWR1b1JMbHk1aDJyUnBHRHQyTE1hUEgxOWkyUzRpS2wvLy92c3Z0bXpaZ3NEQVFKVks1UFhvMFFNalJveUFyYTB0akl5TXlpRkNvb3BMY2pOZFptWW1jbk56VVZoWXlKNWNSSjhaZ1VBQUxTMHRWSzFhRmRXcVZlTk5zMVJtbUNBcEIzdjM3b1ZRS0lTWm1SbDY5T2loZExsejI3WnQwYTVkTzBSSFJ5TXdNRkNhSVBucHA1OXc3ZG8xQkFRRVlPclVxVXFiajc5TlUxTVRRcUd3Mk5VT3lvd2NPUkpYcjE3RmtTTkhwQ1VkUGlSaG9Vb01QWHIwUU9QR2pYSDc5bTFFUkVUZzNMbHphTml3SVhyMTZ2WGV4d01BR3hzYlJFVkZJU0FnQU5PblQ0ZXBxYW5jbkkwYk53SUFoZ3daQW0xdGJaWDMzYWRQSDl5OWV4YzdkdXpBakJrejVKYjFwcVNrd05mWFYrRnIrL2Z2ajJ2WHJtSHIxcTN3OVBTRXJxNnUzQnlSU0FTUlNBUXRMZjV2U1VSRVJJcFZyVm9WUTRjT3hkQ2hReEViR3d0L2YzOEVCQVFnSlNWRjRmelhyMTlqelpvMVdMTm1EZnIyN1FzUER3OE1HalNJbnplSTFDUS9QeDlIamh6QmxpMWJjTzdjdVJMbjE2bFRCeTR1TGhnM2Jod2FOMjVjOWdFU2ZVSjRNeDBSRVpVR2x0Z3FCNUx5V2tPSERpMnhGdXpiUFVBazVab21UcHlJK3ZYcjQ4MmJOK2pac3lkT25qd0prVWdFb09nRGRraElDQUlEQTJYMkkya1dmdlRvVVFELzF3TkRGZmIyOXREUzBzTHAwNmR4NGNJRkdCZ1lTRXRodlE5VlloQUlCSEJ5Y2dJQVRKOCtIU0tSNktONm5iaTd1Nk5SbzBaSVRVMUZuejU5RUJVVkpSMUxTVW5CaEFrVDhPZWZmOExBd0FDTEZ5OStyMzFQbkRnUlZhdFd4Y3VYTDlHdlh6L2N2WHRYT25ianhnMzA2ZE5IYVE4UkR3OFBHQm9hNHNHREJ4ZzRjQ0R1M0xrakhjdk56Y1dmZi82SnJsMjc0dVhMbCsvNWpvbUlpS2l5YXRLa0NYeDhmQkFmSDQrZ29DQllXRmdVTy8vVXFWTVlNbVFJR2pWcWhGOS8vVlZwVW9XSVNsOWNYQnptelp1SEw3LzhFdmIyOWlVbVJ5d3RMYkYvLzM0OGUvWU1LMWFzWUhLRWlJaUlxSXd3UVZMR29xT2pjZXZXTFFEQXNHSERTcHcvWXNRSWFHaG9JQ01qQTBlT0hBRlExQ2ZqMkxGak1ETXp3K1BIajlHdlh6L1VxRkVERFJvMFFJMGFOVEJzMkRBOGZ2eFlaaitTWTIzYnRnMG1KaVl3TXpOVE9XWmpZMk44Ly8zM1NFcEt3czJiTnpGczJERG82ZW1wL1ByM2pVR1NFTGwrL2JwTXd1UkRHQmdZNE5peFk2aFhyeDd1M2JzSEN3c0xHQmtab1g3OStqQXhNWUd2cnkrcVY2K093NGNQbzBtVEp1KzE3NlpObTJMTGxpM1EwTkRBNWN1WFlXNXVEbE5UVTVpWW1LQmp4NDVJU2tyQ2I3LzlwdkMxcHFhbTJMOS9QL1QwOUhEMjdGbTBhZE1HdFd2WHhwZGZmb2thTldyQTJ0b2FOMjdjZUs4VkxVUkVSRVJBMGFxU2tTTkg0cDkvL2tGMGREVEdqeCtQYXRXcUtaMGZIeCtQaFFzWG9rR0RCdmo1NTUveC9Qbnpjb3lXcUhLNWN1VUtiR3hzMExoeFl5eGZ2aHl2WHIxU09yZEdqUnFZUEhreTd0NjlpM1BuenNIZTNwNjExb21JaUlqS0dCTWtaVXl5ZXFSdTNicm8zcjE3aWZQcjFxMHJMYTMxZG1QM2R1M2E0ZmJ0MjVnL2Z6N2F0R2tEa1VpRWx5OWZvbDY5ZXZEMDlKUnJvTDU0OFdLNHVibWhaczJheU1qSVFMdDI3ZDRyYmttemRxRlErTUhOMlZXTm9VR0RCdEtTV3FYUjY2UjE2OWE0ZmZzMkZpNWNpTFp0MnlJdkx3L0p5Y2xvMnJRcHBrNmRpbnYzN3FGUG56NGZ0RzhuSnlkY3ZIZ1Jnd2NQaHBHUkVaS1NrbENsU2hWTW1EQUIxNjlmUjhPR0RaVyt0bCsvZnJoNTh5WmNYRnpRb0VFRHBLZW5JeVVsQlUyYk5vV25weWR1M3J3SkV4T1REM3pYUkVSRVJFVWxXLzM4L1BEaXhRdjQrdnFpVFpzMlN1ZG1aV1ZoN2RxMWFOU29FVnhkWGZIZ3dZTnlqSlRvOHlVV2kvSFhYMytoZCsvZTZOS2xDNDRjT1ZKc2J3UkpZL2JuejU5ai9mcjFhTldxVlRsR1MwUkVSRlM1Q2NUc1lrVVZRUHYyN1JFZEhZM2R1M2RqMUtoUjZnNkhpSWlJNkxNZ0Zvc1JHUmtKUHo4L2hJU0VJRDgvWCtsY2dVQUFXMXRiekowN0Z4MDZkQ2pIS0lrK0QwS2hFSWNQSDRhM3R6Zis5Ny8vRlR0WFQwOFBJMGFNZ0x1N096cDE2bFJPRVJJUkVSRlZIZ0lWZXpnd1FVSnFGeFVWQlFzTEMxU3ZYaDBKQ1FrZlZNNkxpSWlJaUlxWGxKU0VIVHQyWVAzNjlTWDJQZnZoaHg4d2QrNWM5T2pSNDRON3d4RlZGbmw1ZVFnS0NvS1BqdzhlUG54WTdOeFdyVnJCdzhNREkwZU9oS0doWVRsRlNFUkVSRlQ1TUVGQ253eDdlM3NjT0hBQWt5Wk53b1lORytUR216WnRxdEorSGoxNlZOcWhFUkVSRVgxMmNuTnpFUmdZQ0I4ZkgvejMzMy9GenUzV3JSdm16cDJMZ1FNSFFrT0QxWG1KM3BhUmtRRi9mMy84OXR0dlNFaElLSGF1bFpVVjVzeVpnejU5K2pEcFNFUkVSRlFPbUNDaENpMDdPeHQ2ZW5yWXRtMGIzTjNkb2Flbmg1aVlHTlN0VzFkdXJxcGZJUGhYbVlpSWlFaDFoWVdGT0hUb0VMeTl2UkVkSFYzc1hITnpjOHlaTXdmRGh3K0hscFpXT1VWSVZERWxKU1ZodzRZTjJMUnBFOUxTMHBUT0V3Z0VHREprQ0diUG5vMXZ2dm1tSENNa0lpSWlJaVpJcUVMVDBkR0JqbzRPc3JLeUlCQUlzSHYzYm1samVDSWlJaUlxUDJLeEdPSGg0Vml4WWdVdVhMaFE3TnhtelpwaDJiSmxzTFcxNVYzd1ZPa2tKQ1JneFlvVjJMNTlPM0p5Y3BUTzA5Yld4cWhSb3pCejVreDg5ZFZYNVJnaEVSRVJFVWt3UVVJVm1vbUpDVkpUVTlHNmRXc3NXYklFUC83NG83cERJaUlpSXFyMC92bm5IM2g3ZXlNME5MVFllWjA3ZDhiS2xTdlJxMWV2Y29xTVNIM1MwdExnNCtPRGRldldGWnNZMGRmWGg3dTdPNlpObTRaNjllcVZZNFJFUkVSRTlDNG1TSWlJaUlpSTZJUGN1blVMUGo0K0NBNE9obEFvVkRydmh4OStnTGUzTjlxM2IxK08wUkdWajl6Y1hHemF0QWtyVnF6QTY5ZXZsYzR6TWpMQ2xDbFRNR0hDQk5TcVZhc2NJeVFpSWlJaVpaZ2dJU0lpSWlLaWovTGZmLzloOWVyVjJMRmpCL0x6ODVYT2MzUjB4SysvL29wR2pScVZZM1JFWlVNb0ZHTDM3dDFZdEdnUm5qMTdwblRlbDE5K2lSa3pac0RaMlJuNit2cmxHQ0VSRVJFUmxZUUpFaUlpSWlJaUtoVlBuanpCd29VTEVSUVVCR1ZmSDdTMXRlSGg0WUg1OCtlalRwMDY1UndoMGNjVGk4WDQ4ODgvOGNzdnYrRGV2WHRLNXpWbzBBQmVYbDV3ZEhTRXRyWjJPVVpJUkVSRVJLcGlnb1NJaUlpSWlFclZyVnUzTUhmdVhCdy9mbHpwSEFNREE4eWNPUlBUcGsxRHRXclZ5akU2b2c5MzRjSUZ6Smt6QjVHUmtVcm5HQmtaWWY3OCtmRHc4RUNWS2xYS01Ub2lJaUlpZWw5TWtCQVJFUkVSVVptSWlJakE3Tm16Y2ZueVphVnpURXhNc0hEaFFyaTV1VUZMUzZzY295TlMzZTNidHpGMzdseUVoWVVwbmFPdnI0K2ZmLzRaTTJiTVFQWHExY3N4T2lJaUlpTDZVRXlRRUJFUkVSRlJtUkdMeFRoeTVBam16cDJMQnc4ZUtKM1h0bTFiK1BuNXdjTENvaHlqSXlwZVltSWk1c3laZzEyN2Rpa3RHNmVscFFWM2QzY3NXTEFBSmlZbTVSd2hFUkVSRVgwTVZSTWtHbVVkQ0JFUkVSRVJmWDRFQWdGc2JHeHc5KzVkK1B2N3c5VFVWT0c4VzdkdW9YdjM3bkJ4Y1VGeWNuSTVSMGtrU3lnVXdzL1BEeTFhdE1ET25UdVZKa2NjSEJ4dy8vNTliTnEwaWNrUklpSWlvczhZVjVBUUVSRVJFZEZIeThyS3d2cjE2N0Z5NVVxa3A2Y3JuRk9yVmkyc1hMa1N6czdPME5EZ3ZWcFV2cTVkdXdZUER3OWN1M1pONlp3ZmZ2Z0JLMWFzUUljT0hjb3hNaUlpSWlJcWJTeXhSVVJFUkVSRTVTNGxKUVdMRnkvRzVzMmJJUktKRk03cDJyVXIvUHo4MEw1OSszS09qaXFqMU5SVS9QTExML0QzOTFlNllxUno1ODd3OXZhR2xaVlZPVWRIUkVSRVJHV0JDUklpSWlJaUlsS2JtemR2d3NQREE1Y3VYVkk0cnFHaGdVbVRKbUhKa2lWc2ZFMWxRaVFTWWZmdTNaZzFheGFTa3BJVXpxbFRwdzVXclZxRjBhTkhROFh2MEVSRVJFVDBDV0NDaElpSWlJaUkxRW9rRWlFZ0lBQ3paOC9HNjlldkZjNHhOVFhGYjcvOWh1SERoL01DTlpXYVc3ZHV3ZFBURS8vODg0L0NjWUZBZ1BIangyUFpzbVdvV2JObU9VZEhSRVJFUkdXTkNSSWlJaUlpSXFvUWtwT1RNV2ZPSE96WXNVUHBIQ3NySy9qNSthRjU4K2JsR0JsOWJ0TFQwN0ZvMFNKczNMZ1JRcUZRNFp4T25UckIxOWNYblR0M0x1Zm9pSWlJaUtpOE1FRkNSRVJFUkVRVlNtUmtKRHc4UEhEcjFpMkY0N3E2dXZEeDhZR25weWVidU5ON08zNzhPTWFORzRjWEwxNG9IRGMwTk1UeTVjdmg1dVlHVFUzTmNvNk9pSWlJaU1xVHFna1NmdXNnSWlJaUlxSnlZV0ZoZ2V2WHIyUHQycldvVnEyYTNIaE9UZzRtVFpxRWZ2MzZJVDQrWGcwUjBxY29JeU1EYm01dUdEaHdvTkxraUpPVEUySmlZdURoNGNIa0NCRVJFUkZKY1FVSkVSRVJFUkdWdStmUG4yUDY5T2s0Y09DQXd2RWFOV3BnOCtiTkdERmlCSHVUa0ZJWExseUFrNU1USGo5K3JIRGMzTndjdnI2KytPNjc3OG81TWlJaUlpSlNKNjRnSVNJaUlpS2lDcXR1M2JvSURnNUdlSGc0NnRXckp6Zis1czBiakJ3NUVzT0hEMGRLU29vYUlxU0tMRGMzRnpObnpvU2xwYVhDNUlpK3ZqN1dyRm1ELy8zdmYweU9FQkVSRVpGU1hFRkNSRVJFUkVScWxaYVdoa21USm1IUG5qMEt4Ny80NGdzRUJBU2dmLy8rNVJ3WlZVUTNidHpBcUZHamNQZnVYWVhqMzM3N0xRSURBOUc0Y2VOeWpveUlpSWlJS2dxdUlDRWlJaUlpb2srQ29hRWhnb0tDRUJJU0FpTWpJN254bHk5ZllzQ0FBUmcvZmp3eU16UFZFQ0ZWQklXRmhWaTZkQ20rK2VZYmhja1JIUjBkK1BqNDROeTVjMHlPRUJFUkVaRkt1SUtFaUlpSWlJZ3FqSVNFQkxpNnV1TDQ4ZU1LeDVzMGFZTGR1M2ZEd3NLaW5DTWpkWXFKaVlHVGt4TXVYNzZzY0x4OSsvYll2WHMzMnJScFU4NlJFUkVSRVZGRnhCVWtSRVJFUkVUMHlURTFOVVZvYUNpMmJ0MEtmWDE5dWZIWTJGajA2TkVEcTFldkJ1LzErdnlKeFdKczI3WU5IVHAwVUpnYzBkRFF3THg1ODNENThtVW1SNGlJaUlqb3ZYRUZDUkVSRVJFUlZVaXhzYkZ3Y25MQ1AvLzhvM0RjeHNZR08zZnVSUFhxMWNzNU1pb1AyZG5aOFBUMFJHQmdvTUx4WnMyYVlmZnUzZWphdFdzNVIwWkVSRVJFRlIxWGtCQVJFUkVSMFNldFNaTW1pSWlJZ0xlM043UzF0ZVhHRHg4K2pFNmRPdUhPblR0cWlJN0swc09IRDlHdFd6ZWx5WkdKRXlmaXhvMGJUSTRRRVJFUjBVZmhDaElpSWlJaUlxcndvcU9qTVd6WU1EeDQ4RUJ1VEU5UEQxdTNib1dqbzZNYUlxUFNkdmp3WVl3ZE94YnA2ZWx5WTNYcjFzWE9uVHZ4L2ZmZnF5RXlJaUlpSXZwVWNBVUpFUkVSRVJGOU50cTFhNGVyVjYvQ3hzWkdiaXc3T3hzalI0N0V4SWtUa1plWHA0Ym9xRFFVRkJSZ3hvd1pHRHAwcU1Ma3lQZmZmNDhiTjI0d09VSkVSRVJFcFlZclNJaUlpSWlJNkpNaEZvdXhaczBhekprekIwS2hVRzY4UzVjdUNBa0pRZjM2OWRVUUhYMm9GeTllWVBqdzRiaDQ4YUxjbUVBZ3dJSUZDN0J3NFVKb2FtcXFJVG9pSWlJaSt0U291b0tFQ1JJaUlpSWlJdnJrUkVSRVlOaXdZVWhNVEpRYnExMjdOdmJ2MzQ4K2ZmcW9JVEo2WCtmT25ZTzl2VDFldlhvbE4xYXJWaTNzM2JzWC9mcjFVME5rUkVSRVJQU3BZb2t0SWlJaUlpTDZiRmxhV3VMR2pSdm8zcjI3M0ZoeWNqTDY5dTJMZGV2V3FTRXlVcFZZTE1icTFhdlJ1M2R2aGNtUnpwMDc0My8vK3grVEkwUkVSRVJVWnBnZ0lTSWlJaUtpVDVLWm1Sbk9uajJMS1ZPbXlJMkp4V0pNbXpZTlU2Wk1VVmlLaTlTcm9LQUE3dTd1bURsekprUWlrZHk0cDZjbkxseTRnQVlOR3FnaE9pSWlJaUtxTEZoaWk0aUlpSWlJUG5uQndjRndkWFZGVmxhVzNKaTF0VFgyN2RzSFBUMDlOVVJHNzBwUFQ4ZXdZY053OHVSSnVURTlQVDFzM2JvVmpvNk9hb2lNaUQ0bFlyRVltWm1aeU0zTlJXRmhJWGg1aTRqby9RZ0VBbWhwYWFGcTFhcW9WcTBhVkt4STljbGdEeElpSWlJaUlxcFU3dDI3QjJ0cmF6eDY5RWh1ckhQbnpqaDI3QmhNVEV6VUVCbEp4TWZIWStEQWdiaDE2NWJjV1BQbXpYSDQ4R0cwYnQxYURaRVIwYWNrTHk4UGFXbHBYQ0ZJUkZSS05EVTFZV2hvaUNwVnFxZzdsRkxEQkFrUkVSRVJFVlU2eWNuSkdEeDRNS0tpb3VUR0dqWnNpT1BIajZObHk1WnFpSXh1M3J5SmdRTUg0c1dMRjNKanZYdjN4dSsvLzQ0YU5XcW9JVElpK3BUazVlVWhKU1ZGM1dFUUVYMldqSXlNUHBza0NadTBFeEVSRVJGUnBWTzdkbTJjUG4wYWRuWjJjbU54Y1hHd3NMQkFSRVNFR2lLcjNNTER3L0hkZDk4cFRJNk1IVHNXeDQ4ZlozS0VpRW9rRm91UmxwYW03akNJaUQ1YmFXbHBsYTVrSVJNa1JFUkVSRVQwV2RIVjFVVndjREJtenB3cE41YVdsb2ErZmZ0aTM3NTlhb2lzY3RxNmRTc0dEUnFFek14TXViRmZmLzBWTzNic2dJNk9qaG9pSTZKUFRXWm1Kc3RxRVJHVklhRlFxUEF6MitlTUNSSWlJaUlpSXZyc2FHaG93TWZIQjVzM2I0YUdodXpYbnZ6OGZEZzZPc0xIeDBkTjBWVU9ZckVZYytmT2hidTd1OXdGVFIwZEhlelpzd2Z6NTgvLzdCcUNFbEhaeWMzTlZYY0lSRVNmdmNyMnU1WTlTSWlJaUlpSTZMTVdHaHFLNGNPSEl6czdXMjdNeThzTEN4Y3U1RVg2VWlZU2llRGg0WUd0VzdmS2pkV3NXUk5Iamh5QnBhV2xHaUlqb2s5WlFrSkNwU3Y5UWtSVTNnUUNBVXhOVGRVZHhrZGpEeElpSWlJaUlpSUFnd1lOd3ZuejUvSEZGMS9JalhsNWVXSCsvUG04NEZhS2hFSWhYRnhjRkNaSEdqVnFoTWpJU0NaSGlPaUQ4SGMxRVZIWnEyeS9hNWtnSVNJaUlpS2l6OTdYWDMrTlM1Y3VvV1hMbG5Kank1Y3Z4Nnhac3lyZGw4R3lVRmhZaUZHalJtSFhybDF5WTEyNmRNR2xTNWZ3MVZkZmxYOWdSRVJFUkVRS01FRkNSRVJFUkVTVlFvTUdEUkFSRVlGMjdkckpqYTFldlJwVHAwNWxrdVFqNU9mbnc5N2VIdnYzNzVjYjY5dTNMODZjT1FOalkyTTFSRVpFUkVSRXBCZ1RKRVJFUkVSRVZHblVxVk1IWjg2Y3dkZGZmeTAzdG1IREJuaDRlRUFrRXFraHNrOWJYbDRlYkcxdDhmdnZ2OHVORFJvMENFZVBIb1dlbnA0YUlpTWlJaUlpVW80SkVpSWlJaUlpcWxScTFhcUZ2Ly8rRzEyN2RwVWI4L2YzaDZ1cks0UkNvUm9pK3pUbDVPVEEydG9heDQ0ZGt4dXpzYkhCNzcvL2pxcFZxNm9oTWlJaUlpS2k0akZCUWtSRVJFUkVsWTZob1NGT25UcUZiNy85Vm01czU4NmRHRE5tREpNa0tzakt5c0tnUVlOdzh1Ukp1VEY3ZTNzRUJ3ZERSMGRIRFpFUkVSRVJFWldNQ1JJaUlpSWlJcXFVREF3TUVCNGVqbDY5ZXNtTjdkbXpCNTZlbnV4SlVvemMzRno4K09PUE9IUG1qTnpZNk5HanNXZlBIbWhyYTZzaE1pSWlJaUlpMVRCQlFrUkVSRVJFbFphK3ZqNUNRMFBSdDI5ZnViR3RXN2RpNGNLRmFvaXE0aXNzTElTRGd3UE9uajByTiticTZvcWRPM2RDVTFOVERaRVJFUkVSRWFsT0lPWXRVVVFWa2xnc1JtWm1Kbkp6YzFGWVdNaTdGNG1vVWhBSUJORFMwa0xWcWxWUnJWbzFDQVFDZFlkRVJKVkVibTR1YkcxdEVSWVdKamUyZnYxNlRKNDhXUTFSVlV4aXNSaXVycTRJQ0FpUUcvUDA5TVRHalJ1aG9jRjc4WWlvOUwxNDhVTGRJUkFSVlFwbVptYnFEdUdqQ1ZTOG9NQUVDVkVGbEplWGg3UzBOTmE5SnFKS1RWTlRFNGFHaHFoU3BZcTZReUdpU2lJM054Y0RCZ3hRdUNwaXo1NDljSFIwVkVOVUZjL3MyYlBoNCtNanQ5M1QweE9iTm0xaWNwdUl5Z3dUSkVSRTVhTXlKVWg0V3c5UkJaT1hsNGVVbEJRbVI0aW8waE1LaFVoSlNVRmVYcDY2UXlHaVNxSnExYXI0NDQ4LzBMRmpSN214TVdQR0lEdzhYQTFSVlN3K1BqNEtreU1PRGc3WXVIRWpreU5FUkVSRTlFbGhnb1NvQWhHTHhVaExTMU4zR0VSRUZVcGFXaHJMREJKUnVhbGV2VHBPbkRpQlpzMmF5V3d2TEN6RTBLRkRjZW5TSlRWRnBuNDdkdXpBN05tejViYjM2OWNQdTNidFlsa3RJaUlpSXZyazhCTXNVUVdTbVpuSmxTTkVSTzhRQ29YSXpNeFVkeGhFVklrWUd4dmoxS2xUTURVMWxkbWVuWjJOZ1FNSDR0NjllMnFLVEgyT0hEa0NOemMzdWUwV0ZoYjQvZmZmb2FPam80YW9pSWlJaUlnK0RoTWtSQlZJYm02dXVrTWdJcXFRK1B1UmlNcGJ3NFlOY2VyVUtSZ2FHc3BzZi8zNk5mcjE2NGRYcjE2cEtiTHlkK0hDQlRnNE9FQWtFc2xzTnpjM1IyaG9LUFQwOU5RVUdSRVJFUkhSeDJHQ2hLZ0NLU3dzVkhjSVJFUVZFbjgvRXBFNm1KdWJJeXdzRExxNnVqTGJuejE3aHFGRGh5SS9QMTlOa1pXZnVMZzQyTmpZeVBXRGF0U29FVTZlUEltYU5XdXFLVElpSWlJaW9vL0hCQWxSQmNJYSswUkVpdkgzSXhHcGk0V0ZCUTRkT2dSTlRVMlo3Zi84OHc4bVRwejRXZjkreXN6TWhMVzFOWktUazJXMm01aVk0TlNwVXpBek0xTlRaRVJFUkVSRXBZTUpFaUlpSWlJaW9tSU1HREFBdnI2K2N0dTNiZHVtY1B2blFDUVNZZlRvMGJoMTY1Yk1kajA5UFp3NGNRSk5telpWVTJSRVJFU2ZoNnlzTEJRVUZKVEp2aE1URTh0a3Y1K3FSNDhlNGU3ZHUyVzIvK1RrNURMcktaeWVuczZlbkdXTUNSSWlJaUlpSXFJU3VMbTVZY0tFQ1hMYnAweVpnck5uejZvaG9ySzFlUEZpSERseVJHNTdVRkFRT25Ub29JYUlpSWlJeW82SGh3ZWNuWjJSbnA0dXMzM2d3SUg0OHNzdnBXVTF4V0l4dG0zYkpqZnZRelJ2M2h4TGx5Nzk0TmR2MnJRSmh3NGRrdHRlV0ZpSTd0MjdvM2Z2M25KajhmSHg4UFQwUkh4OGZMSDcvdlBQUDJGdWJvNWR1M1o5Y0h3VmliT3pNL3IyN1ZzbSs5Ni9mejhzTEN5d1pzMmFNdGwveTVZdE1XREFnRExaTnhYUlVuY0FSRVJFUkVSRW40SzFhOWZpM3IxN01na1JvVkFJT3pzN1hMMTZGWTBhTlZKamRLVW5KQ1FFUzVZc2tkdStlUEZpMk5qWXFDRWlJaUtpc3BPUmtZSHc4SERVcVZNSEJnWUdNbU5Db1ZCbVpjRHAwNmZoNWVVRmYzOS9iTml3QVJZV0ZqTHpDd29LY1BIaVJaV1BIUjhmcjlLTkZ0MjdkNGVPam83MCtldlhyeEdlc2hmR0FBQWdBRWxFUVZRWUdJaVhMMStpb0tBQURnNE8wckhvNkdoa1oyZkQzTnhjWmgrRmhZWHc5UFRFOWV2WDhjMDMzMkRNbURGS2o3ZHAweWFrcHFZaUpDUUVkbloyME5mWEJ3RFVyVnRYNWZjR0FEVnIxc1NkTzNla3ozdjA2UEZlcjFmbS9QbnpBSURqeDQrcnRMb2lJeU1EQUhEdzRFR1Y5ajlzMkRDVlkybmJ0aTN5OC9PeGFkTW05T25UQngwN2RsVDV0VlF4TUVGQ1JFUkVSRVNrQW0xdGJZU0VoS0J6NTg1NC9QaXhkSHRLU2dxc3JhMFJHUm1KYXRXcXFUSENqM2ZqeGcwNE9UbkpiYmV6czhPQ0JRdlVFQkVSRVZIWkNnME5SWDUrUG43NjZTY0lCQUtaTVpGSUJBRFEwQ2dxd3RPblR4K3NYYnNXYytmT3hmRGh3ekZ6NWt4TW5qeFpPajgxTlJValI0NVUrZGpoNGVFSUR3OHZjZDYxYTlkZ2Ftb3FmVjZyVmkzczM3OGZQLzMwRTJiTm1nVmRYVjM4OU5OUEFJQ0lpQWdBZ0pXVmxjdytac3lZZ2V2WHI4UE96cTdZNU1pWk0yZHc5KzVkTkd2V0REZHYzb1NMaXd1Q2dvS2dyYTBOVjFkWHVmbW5UNS9HNDhlUFlXdHJDME5EUTVreFBUMDltZWV4c2JFbHZ0ZjNzWFRwVWp4NThrVGwrZE9tVFZOcDN2c2tTRnEzYmcxUFQwOEVCQVFnTmpaVzVRVEozMy8vamNqSVNKWG1wcVNrS0x4NTVWMExGeTVVYVg4a1N5RCtuTHNLRW4xaVhyeDRvZTRRaUlncUxEWURKcUtLNHM2ZE8raldyWnZjSFl1MnRyWTRlUENnM01XVlQwVlNVaEsrL3ZwclBIdjJUR1o3Ky9idGNmSGlSZW5kbzBSRTZzTHZ6RlFXK3ZYcmg5dTNiK1BzMmJObzNyeTV6Rmp2M3IxeC8vNTlQSHYyVEpva0FZcFdhVGc1T2FHZ29BQm56cHlCaVlrSmdLSVZKMi9mUkZFY1MwdEwyTnJhWXRLa1NTWE9iZGl3SWJTMDVPOXp2M0xsQ2thUEhvMmxTNWZDMXRZV0FOQ3paMDg4ZmZvVXQyN2RrdDY0RVJzYmkwR0RCcUY5Ky9ZSUNncFN1QytnS0NIVXQyOWZQSDc4R0ZGUlVWaStmRGxDUWtJd2VQQmcrUHI2S3Z5TTA3OS9mOFRFeE9EQmd3ZEs5eXRSdDI1ZHRHclZDbi85OVpmQzhSNDllaUEyTmhiUG56OVhhVndvRkVLVlM5dFdWbGFJalkxVk9aa2llUitTNDVVbVNleExsaXlCdjc5L21leTdOSHdPMzc4RktuNG81d29TSWlJaUlpS2k5MkJ1Ym82OWUvZmlwNTkra3ZsU2Z1alFJV3pkdWhYdTd1NXFqTzdEaUVRaU9EazV5U1ZIakkyTmNmVG9VU1pIaUlqb3N4UVpHWW5idDIramMrZk9jc2tSQU1qTHk0T21wcVpNY2dRQTJyVnJoOURRVUR4NzlreWFIQUVBVFUxTk5HM2FGTW5KeVVoTFMvdm8rR3JVcUlFNmRlckliRnUrZkxuTWMydHJheng0OEFETGx5OUhkblkySGo1OENCTVRFMnpZc0VGbVhxOWV2VkN6WmszNCtQaEl0elZyMWd4MmRuYlM1OEhCd2ZqMzMzOHhZY0lFR0JzYnc5dmJHM2Z1M01HZmYvNkp4bzBiWStiTW1UTDdMQ3dzUkV4TUROcTNiMTlpY3FRc2FHcHFTaDgvZXZSSTZieUNnZ0lBUUZ4Y25OSTVUWnMyVlRyV3BFbVQ5dy91SFUrZlBwWEdBUlN0OWxCbHhVZmR1blhScEVrVGFWa3hLbjFNa0JBUkVSRVJFYjJud1lNSFkrblNwWmczYjU3TTlxbFRwNko3OSs1eWRiOHJ1clZyMStMRWlSTXkyN1MxdFhINDhHRjgrZVdYYW9xS2lJaW9iUG42K2dLQTBwSlR1Ym01cUZLbGlzS3hldlhxb1Y2OWVnckhObTdjaU8zYnQ1ZDQvRU9IRGlsc3RDNHhac3dZTEZ1MlRHYmI1czJiUzl6dnExZXZWSnJYdTNkdmFZSWtPVGtaUzVjdVJaMDZkZURzN0l3elo4N0F5c29LVzdac1FiOSsvYkJ1M1RxMGF0VUtWNjVja2I0K016TVRlWGw1ZVBQbURSWXRXaVN6NzYrLy9ocURCdzh1TVliU1ltbHArVkZ6aWx0OThYWnlvckN3VUdFeVNDd1dJelkyRmpvNk9nby9PNVhGYWhRcUhVeVFFQkVSRVJFUmZZQzVjK2ZpMHFWTE9IYnNtSFJiYm00dTdPM3RjZVhLRmJtNjJ4WFYxYXRYTVhmdVhMbnRHelpzUVBmdTNkVVFFUkZSK1JHTHhRZ05EVVZJU0FpaW82T1JscFlHZlgxOXRHN2RHak5tekVDWExsMmtjL1B5OGhBVUZJU3dzRERFeE1RZ096c2J0V3ZYUnRldVhlSG01b2EyYmR2SzdWL1MxUHJRb1VQbzFxMmJ5dU52YjIvU3BBbFdyVnFGVTZkTzRjMmJONmhidHk1c2JHd3djZUpFaFJmdlB6Yk91blhyd3R2YkcrZk9uVU5PVGc1YXRHaUJhZE9tNFljZmZuaWZVMXNxNXlFK1BoNGJOMjVFUkVRRUVoSVNVS1ZLRlRScjFneXVycTRZTW1TSXpENXljbkt3ZGV0V0hEMTZGSEZ4Y2REUjBVR2JObTNnN095TS92Mzd5eDN6NHNXTDBnYnBnd1lOZ3B1Ykc4TEN3b3FOdnppS0xyQVhkOUc5YnQyNmNIVjF4ZUxGaTkvcm1NcjJHUnNiQ3lzckt6UnUzQmluVDUrV1cvVlNrcmx6NStMTm16ZllzR0VEVnE5ZWpZTUhEeUk4UEJ5dFdyWENva1dMY1Bic1dYejc3YmR3YzNPVGUrMzkrL2R4Ly81OW1XMVpXVm5sbWlBQm9QUjhGbGU2YTlHaVJTb2xzd0RnanovK3dOS2xTekYrL0hnNE9qcENWMWRYT3BhZG5RMUxTMHMwYTlZTTU4NmRVMmwvenM3T09IbnlaSW56WW1OalMvdzdXSnJsdFNvYkpraUlpSWlJaUlnK2dFQWdRRUJBQU5xMWF5ZFRGLy91M2J1WVBuMDYvUHo4MUJpZGF0TFQwMkZ2Ynk5VDhnRW9hc3IrS1pZS0l5TEZ4R0l4UkNJUkNnc0xVVmhZaUlLQ0FvV1BQK1M1U0NTUzdsOHNGc3M5THMweFJSZG1QMFptWmliYzNkMmxGek9yVktrQ0V4TVRwS2FtSWpJeUVoY3ZYcFFtU0o0L2Y0NVJvMFloSmlZR0FGQzllblVZR1JuaDFhdFhPSExrQ0k0ZVBZcGx5NVpoOU9qUnBScmp5NWN2TVhueVpDUWtKTURFeEFRNk9qcUlpNHZEYjcvOWhxaW9LQVFIQjh2Y3pmNnhjY2JGeGNIZDNSMFpHUmt3TWpKQ2VubzZidCsrRFJjWEZ3UUdCcUozNzk2bCt2NktjL1BtVGRqYjJ5TWpJd05hV2xxb1U2Y09Nak16Y2ZQbVRadzZkVW9tUVpLUWtBQUhCd2M4ZlBnUUFvRUFYM3p4QlRJek14RVpHWW5JeUVoTW5qd1pzMmZQbHM0WGlVUXlGOUsxdExUUXBVc1h1WVRUeFlzWGtaaVlpSUVEQitMOCtmUEl5TWlBalkyTnl1K2h1TEpQQUpDV2xsYmlIRldJUkNMTW1UTUhoWVdGV0xodzRYc25SM2J0Mm9Yang0L0QwdElTUTRjT1JhZE9uUkFTRW9LRkN4ZmkwS0ZER0RWcUZFYU5HaVdkYjJkbmgzWHIxZ0VBTWpJeWtKT1RBMk5qWStsNGNSZno3OTI3VitMRmZsVVNVb29vTzUrU3p6bUt4b29yaGJadDJ6Yms1dVpLbjFldlhoMVZxMWJGb2tXTHNHSERCa3lhTkFsT1RrN1EwZEdSem5tNzdGZHgrd0tLK3Q4MGJOaXcyUGZrNys4UFEwTkREQjgrdk5oNTlPR1lJQ0VpSWlJaUl2cEF0V3ZYeHQ2OWUyRmxaU1hUajJUTGxpM28wNmNQaGc0ZHFzYm9paWNXaXpGKy9Iajg5OTkvTXRzYk5teUliZHUyZmJMTjVva3FDckZZakx5OFBHUm5aeU1yS3d2WjJkblN4N201dWNqTHkxUDY4N0hqZVhsNWNrbU56MEZwSjBnbVRweUljK2ZPd2NEQUFFdVhMc1hnd1lPaG82TURvVkNJZi83NUJ4a1pHUUNLTHE2T0dUTUdNVEV4YU5Tb0VkYXNXU05Obkx4Ky9Sb3JWNjdFbmoxN01HL2VQSHoxMVZmNDVwdHZTaTNHSlV1V29GbXpaamg4K0REcTE2K1B3c0pDQkFZR3dzdkxDMUZSVVFnSUNKQ2VsOUtJYytuU3BSZ3dZQUM4dkx5Z3I2K1B4NDhmdzhIQkFjK2VQWU8zdDNlNUpram16WnVIakl3TVdGbFpZZjM2OWFoVnF4YUFvaHNSL3YzM1grbTh3c0pDdUxxNjR1SERoK2pSb3dkV3JWcUZldlhxUVNRUzRmZmZmOGVNR1RPd1ljTUc5T3paVTNvK0FnSUNjTy9lUFpuanViaTR5TVV3Y09CQUpDWW1ZdDI2ZGVqWHJ4OHlNakt3Y2VOR2xkOURTV1dmU2lxeDlhNTMrNDlJUEgzNkZKR1JrYWhkdXphaW9xSVFGUldsOGo1TlRFd2dGQXBSdlhwMXJGbXpCZ0RRb0VFRDJOcmFJamc0R0pjdlg1WlpTZld1QlFzV0lDUWtST1VWRElhR2hncFg5QUJBYUdnb01qSXk0T0RnVU95NE1pV2RUMVhLY0wydFJZc1dNcyt0ckt6UW8wY1BCQVlHWXRXcVZmRHk4c0xKa3lkeDZOQWhDSVZDQUVVbFNsWFpGd0FNR3phc3hCajgvZjFoWkdTa1VyOFMrakJNa0JBUkVSRVJFWDJFbmoxN1lzR0NCVml5WkluTWRsZFhWM1RxMUFrTkdqUlFVMlRGMjdWckYvYnYzeSt6VFV0TEN3Y09IRUNOR2pYVUZCVlIrUktMeGNqTnpVVjZlam95TWpLUW5wNHVmZnh1VXVQZHh5V05aMmRuUXlRU3Fmc3RraEtuVDUvR1gzLzlCUzB0TGV6YnR3OGRPM2FVam1scWFxSkhqeDdTNXlFaEliaDM3eDZxVmF1R0F3Y095TnpkWHF0V0xheGN1Ukl2WDc3RTMzLy9qZDkrK3czQndjR2xGbWZWcWxVUkdCZ29MZVdqcGFVRkZ4Y1h4TWJHSWpBd0VMdDI3WkltU0VvanpvWU5HMkxseXBYU0ZRaU5HalhDckZtek1HblNKTnk3ZHc4cEtTa3dNaklxdGZkWG5MdDM3d0lBeG80ZEswMk9BRURyMXEzUnVuVnI2Zk1qUjQ3ZzVzMmJhTmFzR1hidDJpVmRCYUtob1FFN096dEVSMGRqNTg2ZENBd01SSmN1WFJBYkc0c1ZLMWJBd01BQTJ0cmFlUDM2dGRJWVVsSlNvS09qODhGbE0wdTd4RlpKZlVXU2s1TlY2ajN5dGxhdFd1SFVxVlBvMUtrVFRFMU5wZHNuVEppQTc3Ly92dGpreUljd016UEQ2dFdyRlk1ZHVYSUZHUmtaSlk0cjR1cnFpcTVkdXlwTXZoUlhZdXZFaVJPNGRPbFNzVEUvZVBBQW9hR2hjSFoyaHFHaElWeGNYR0J0YlkybFM1ZEtWM1prWjJjRHdDZFRZcFgrRHhNa1JFUkVSRVJFSDJuQmdnVTRlL1lzTGx5NElOMldscGFHa1NOSElpSWk0cjFMWFpTMW1KZ1lUSnc0VVc3N2loVXJTdlhPWjZLeUloYUxrWkdSZ2RUVVZMeDU4MFpoZ3FPa3g1TG5oWVdGNm40N3BBWUhEaHdBQUZoYlc4c2tSeFNSOUpxeXM3TlRXdnJIMmRrWmYvLzlONktpb3BDVGt5UFRtK0JqakJvMVN1RytIQndjRUJnWWlDZFBuaUF4TVJIR3hzYWxFcWU5dmIzY3YxbmZmdnV0OVBHelo4L0tMVUZpYkd5TTU4K2Y0K2pSbzdDMHRGUmF1dWpJa1NNQWlsYUFLT3JKMHFOSEQremN1UlBYcmwwREFIaDdleU0zTnhmTGxpMkRyNit2MGdSSlRrNE80dVBqRmQ3NXI2cVNTa1Z0Mzc1ZDVmNFhnSHpDNWZUcDAzQnhjWUd1cmk2T0h6K09SbzBheWIwbU16TVR2WHYzUmtwS0NrSkNRdENoUXdlRit3NE5EVVZvYUtqY2RrbFQ5djc5KzZOejU4NHF4L291eVFxTHQxZmNsb2JseTVkTGswSWxuY3ZpL2p5eXNyS1VKbWJXclZ1SG8wZVB3cy9QRDQ2T2pwZ3dZUUxxMUtrakxUTUdGSlV0QlFBREF3T1Y0bjZmTW1LcTlDQUJnSHIxNnVIeTVjc3E3NWVLTUVGQ1JFUkVSRVQwa2JTMHRMQjM3MTYwYTljT3FhbXAwdTBYTDE2RXI2K3Z3bVNFdWdpRlFqZzdPMHZ2ZEpUbzM3OC9mdjc1WnpWRlJaV1JXQ3hHZG5ZMlhyOStqZFRVVk9tUEtzL1QwdEtrRjl1SVBzVDE2OWNCcUZaeVI3S1NvYmc3NmR1MWF3ZWdxTnhUWEZ3Y1dyWnNXUXBSUXVsK21qVnJKbjM4NHNVTEdCc2JsMHFjaXZvaHZKMFF5Y25KVVRuMmorWHA2WWw1OCtiaDBLRkRpSTZPaHF1cksyeHNiT1R1MEw5OSt6WUFZTzNhdFFyN2YwbjZQaVFsSlFFQXZ2bm1HMmhwYWNIZTNoNit2cjVLajMvbnpoMkl4ZUtQU3BCRVJFUW9IYk8wdElTdHJTMG1UWm9rczEwa0VpRW9LQWlqUm8xQ3pabzFsYjQrTkRRVWt5Wk5nbGdzaHArZm44TGtDQUJVcTFZTmZuNStzTEd4Z1lPREE3WnUzU3F6UWtyQzM5Ky8yUGRTdjM1OWhRa1NvVkNvMG8wZ2tsSi9pcEpZSDJQSWtDRXlLNG9VV2J4NE1WNjllcVgwejl2VDA3UFkxNjlmdng1ZHUzYkZwazJic0czYk51emR1eGZqeG8zRHJGbXpwSE1TRXhNQlFPVUVZa205M2g0K2ZJZ3paODRBS0ZvTjVlTGlVdUo1TmpRMFZPbllKSXNKRWlJaUlpSWlvbEpRdjM1OUJBUUV5RFNOQllBNWMrYmd4eDkvckRDbHRueDlmUkVaR1NtenpkVFVGSUdCZ1JWdXBRdDlXdkx6ODVHVWxJU2twQ1FrSmlZcWZKeVVsSVRYcjE5TGt4NmZTMitNc3FDcHFZa3FWYXA4MEkrT2pnNjB0YldocGFVbC9hL2twN2puN3p0WFUxTVRHaG9hME5EUWdFQWdrUDY4L1Z6Vk1WWG1KU1FrbE5yNVRVbEpBUUNaeHRMS3ZIbnpCa0R4RngrclZhc21mWnlWbGZXUjBmMmZxbFdyS3R6K2RtTjJTYkt3Tk9KOGU3OFN5bFp1bExVeFk4YWdUcDA2V0xac0dSNCtmSWpaczJkajJiSmxtRFJwRXR6ZDNhVnhTZTdjZi9YcVZiSDd5OC9QQndEWTJ0cGl4SWdSSlI3LzNMbHpBSUJ1M2JxOWQreFRwa3pCMkxGalMyekFiV2hvaUtaTm04cHM4L2YzUjBCQUFESXpNL0hiYjcvSnZhYXdzQkJyMXF6QnhvMGJvYW1waWMyYk42Tm56NTdGSHFkang0N1l2SGt6UEQwOTRlam9DR2RuWjB5ZlBoM1ZxMWVYemxGV0RteldyRm5ZdTNjdk9uWHFwSEE4TXpOVDZkL1R0MGx1ekZCMWhZV3FXclpzV1dKQ2NzMmFOWGoxNmhXc3JhMFZqcGVVSU5IVzFzYm8wYVBoNE9DQTdkdTNZLzM2OVhMSndyaTRPQUJGcXpoVVVWeFBrV2ZQbm1ISWtDSFExOWVIdGJVMTl1M2JoN1p0MjhMR3hrWnU3c1dMRjFHblRwMlBTdVJWZGt5UUVCRVJFUkVSbFpLZmZ2b0pvMGFOUWxCUWtIUmJWbFlXeG84ZmorUEhqNnU5OFhsY1hCem16cDBydHowZ0lBQjE2dFJSUTBSVWtZbEVJaVFuSnlNaElRR3ZYcjBxTWZraHVUajd1UklJQk5EVDA0T2VuaDcwOWZVVi9sZlZzYXBWcTVhWTVGRFhSZW5Lb2txVktpZ29LQ2kyNGJPRXJxNnV0RHliTXBtWm1kTEhpaTRBSytwSG8wcDVOMlhsaUNTcklRQklWeG1VUnB4bDdYM1B3OENCQTlHdlh6K2NPblVLMjdkdng2VkxsN0JzMlRJOGVQQkFXdDVJOHI3MzdObURYcjE2bFJoRGNhc3kzaVlwV1ZaUzh1RnRlWGw1T0hqd0lJQ2lQN3Z6NTg5RExCWkRMQlpESkJKQkpCSkpId05BZEhRME5tellBSkZJaE1MQ1FnaUZRcVNtcGtJZ0VPRGd3WU13TURDUTZYRjI1ODRkeko0OUd6ZHYzb1NXbGhaYXRteUpXN2R1NGRhdFd5ckZaMjV1anVqb2FHemZ2aDBIRGh5QWpZME5CZ3dZZ083ZHV5djhqUExtelJzY1Bud1lGaFlXYU5PbWpjSjl4c2ZIcS9RWlF2SnZ4SVVMRjBvc0Y2VnErU2x6YzNPWmxic2xLVzYvKy9mdmwvWm1PM1hxbE1KVktkcmEydkR3OE1EdzRjUGx5dFBkdUhFRGdPSm03Ty9qMGFOSEdERmlCSktTa3JCanh3NTA3OTRkSjArZXhNcVZLOUcvZjMvcGNiT3lzckJpeFFyczJyVUxqUm8xUW5oNE9QVDE5VC9xMkpVVkV5UkVSRlNxY25KeVVMVnExUkl2QUJVVUZFQmJXL3Vqai9mbXpSdWxqV1JGSWhFU0V4UHh4UmRmZlBSeGdLSVBLam82T3ZqeXl5OUxaVjk1ZVhrbExnWCtVTW5KeWFoWnMyYVpmTEZPVDArSGhvYUd6TjFuUktWSm1KR0I1K3ZXNFhWb0tISWZQNGF3Rk8vQ0pDb1A3Z0RjMzIzUWVmNDhJaXZJNzgyVEFQQnVmRU9INGg5MUJFT2ZEUDMvLzlPd3VFbmwxSmcyRjhCemtRZ1hoRUxzTHl4RWxwSUx5QUtCQUFZR0JxaGV2YnJLLzVVOE5qQXdRTFZxMWVTU0d1cE9jbExwYWRLa0NhS2pvM0hseWhVTUdEQ2cyTG5ObXpmSDlldlhjZjM2ZFF3Y09GRGhIRW1aSjExZFhUUnAwa1M2WFY5ZkgxbFpXZElWSzIrTGo0OHZNYzRYTDE0bzNDN3BwNkdycXl0ZG9mZ3hjWmExanprUG1wcWE2TisvUC9yMzc0K2RPM2RpL3Z6NUNBa0p3WXdaTTFDdlhqMDBidHdZMGRIUmVQRGdnVW9KRWxWRVJVVWhOallXWGJ0MlJmMzY5WXVkZS9ic1dhU2xwV0hBZ0FFUWk4V1lNMmRPaWZ2WDB0S0NucDRlSGp4NGdMaTRPR2hyYTB0L3RMUzBZRzV1anZUMGRPellzUU8xYTlmRzVNbVRrWnljREZ0YlcyUmtaS0JUcDA2WU0yY09iRzF0cFgrbXFscTNiaDN1M2J1SHdNQkFCQVlHSWlzclM5cG5KaWNuQnk5ZnZwU1c2d29LQ2tKT1RvN1NGUlk1T1RsNDlPZ1J2dnZ1dXhLUEt5bEIxYUpGQzdSdDIxYmhuUER3Y0dSa1pNRE96cTdZY1luRml4Y2pMeSt2eEdPdldyVUtpWW1KV0xWcWxjTHhtVE5uNHB0dnZwRWVWNUpJZVo4K0lSSnVibTdGampzNE9DanRkWEw2OUdsTW5EZ1IyZG5aOFBQelE1OCtmUUFBYytmT3hZd1pNK0RsNVlXVksxY2lMQ3dNWGw1ZWVQSGlCVnEyYklsWnMyWXhPZklSbUNBaG9qSVJGUlVGVzF0YkFNcVhhVlpVbjByc25wNmV1SGZ2SHNMQ3dtVCtJWlQ4QTM3bzBDR1pwY0JYcjE1Rmh3NGRGQzZaTGkwdlg3NkVvNk1qT25mdWpCVXJWaFQ3QmRMRHd3TlpXVmxZdG13WkdqZHVySEJPZkh3OHRtM2Jobm56NWtGSFIwZHVmUHIwNmJoNzl5Nk9IajJxc0k3cGpoMDc0TzN0RFE4UEQ4eVlNVVBoTVJZdFdvUjkrL2JoNGNPSEpiNC9TMHRMTkduU0JPZlBueTl4YmttY25aMFJHeHRiSm4vSDl1L2ZqMFdMRnNIVjFWV21KbXBwYWRteVphbWRCNkozcFowOWkwY2VIc2g3OWt6ZG9SQVJVUVZWRlVBVERRMDAwZERBU0JNVFpMcTdROWZDUWk3Wm9hZW54N0p4cEZTL2Z2MFFIUjJONE9CZ2pCczNydGdMb1FNR0RNRDE2OWNSSEJ5TThlUEhLeXpMRlJBUUFLQ29uOVBiMzducTE2K1ArL2Z2NCtMRml4ZzhlTERNYXc0ZE9sUmluTUhCd1JnNmRLak1keXV4V0N3OTN2ZmZmeSs5S2VwajRpeHJIM3NlSkJ3ZEhURi8vbndBUlJmYzY5V3JoMTY5ZWlFNk9ocDc5dXlCazVPVHduSlBrdFVicXI3bk5XdldBQUJHang1ZDR0ei8vZTkvK08yMzMrRHY3NDlCZ3diaDJMRmowTmJXaG82T2pyVGszYnVQVDU4K2pmRHdjSGg3ZXl1TktUYzNGdzRPRGxpelpnMXNiR3hRcjE0OStQajRJRDA5SFk2T2poQUlCTkx2azY5ZXZVTEhqaDB4Y09CQWJOMjZWZUgrWnMrZWpUMTc5cUIxNjlhd3M3UERsQ2xUY1Bqd1lXbFNRQ2dVd3NiR0Jzbkp5UWdMQzBQMTZ0V3hiZHMybUp1YkswMDhuVHAxQ3ZuNSthaGR1M2FKNStucDA2Y0FnR0hEaG1IOCtQRUs1L1RvMFFNWkdSa3l6YzhWalVzTUhUcTB4T01Dd0pZdFc1Q1ltS2kwdE5yTW1UUFJwRWtUdVhGVms0Z3ZYNzVFVmxZV2F0U29VZUs1VVBUL1pWWldGcFl2WDQ3QXdFQ0l4V0kwYWRKRUpuRnJiMitQbzBlUFlzK2VQYmgwNlJJZVBYcUVSbzBhWWZQbXpiQzJ0bWJ5L2lNeFFVSkU5SWs2ZWZJa2NuTno4ZkRoUTdSdjM3N0V1YTZ1cnVqZHV6ZTJiTm1pVW4zUUQxR3JWaTNVckZsVFdsYkUyOXRiNGJ3Ly92Z0RKMDZjUVAzNjlaV3UvZ0NLa2hmaDRlR0lpWWxCUUVDQVhETStjM056QkFjSDQ1ZGZmcEYrZ0pXSWlZbkJpaFVya0plWFYrd0hsTnpjWEprbXRVK2VQSkZaZHY2dS9QeDhhZlBEZDdWdTNSckhqeDh2OXZVU2tnOTFrdVhYSlJrMmJKaEs4d0NnYmR1MnlNL1B4NlpObTlDblR4OTA3TmhSNWRjU3FWUGEyYk80TzJpUXVzTWdJcUpQaU5icjF6QmNzUUt0dzhKZ3FLQjVNSkV5WThlT1JWQlFFRjY4ZUFGYlcxdXNXTEVDUFhyMGdJYUdCZ29LQ25EeTVFbms1T1RBenM0T0kwZU9SR0JnSUo0K2ZZcmh3NGRqOWVyVitQcnJyd0VBcWFtcFdMVnFGVTZkT29WcTFhckozWmpWczJkUDNMOS9Id2NPSEVEdjNyM3h3dzgvUUN3VzQ5aXhZOUprUlhFdVhicUVXYk5tWWVIQ2hUQXdNRUJHUmdZV0wxNk1LMWV1UUV0TEN4TW5UcFRPL1pnNHk5cUhuQWRIUjBkTW5qd1puVHQzaG9hR0JrUWlFWGJ1M0FrQTBOSFJrZmJ1Y0hKeVFrQkFBUDc3N3orTUdqVUt2Lzc2Szc3NjZpc0FSU1d2SWlJaXNINzllbXpmdmgybXBxWWx4aG9hR29xb3FDaTBhTkVDUC83NFk0bnpKYXRpek16TUFCVDErNWd3WVFJNmRPZ0FWMWRYQUVDWExsM1FvRUVENmZlLzgrZlBZLy8rL2NqS3lzTG16WnVseWR5c3JDenBEWkNob2FIdzl2Ykc4K2ZQcFgwdDNrMHVTWnc5ZTFaNmJHVWtxNUVrSzJJTURRM2g3T3dzSGRmVTFJU0xpd3VtVEptQ2NlUEdvWGZ2M2toT1RzYktsU3RsOWhNY0hBd1RFeE1VRkJSSWU2UWNPSEFBV1ZsWldMMTZOUXdNREhEcTFDbTVVbWFTTW1ES21zbC9xSnMzYitMSmt5ZkZ6cEY4Uno5NjlPaDc3VnVWbXdLdlhMa0NlM3Q3QU1EVXFWTkxYRUh5TnFGUWlFT0hEbUhseXBWNDllb1Zmdnp4UjJscHQ3Y0pCQUpzM3J3WkF3WU13S05IajlDaFF3Y2NQbnhZNFkyazlQNllJQ0VpS2dmUjBkRUlEdytIdGJXMTlJUGF4M0p6YzhQRGh3OWhibTVlNHR6dTNidmoyMisveFY5Ly9RVjdlM3NFQlFWSjY4MSt5SkpSb0tqQjY3c056blIwZExCejUwNVlXMXNqS0NnSVptWm1tRHg1c3N5YytQaDR6SjA3RndZR0J0aTFheGVNakl5VUhtUFZxbFY0OE9BQkxseTRnQkVqUm1EUG5qMHlaWjNHamgyTE0yZk9JRGc0R0wxNzk1YmVZWkdabVFrM056Zms1ZVZoNXN5WkdETm1qTXJ2YTlhc1diaDQ4YUxTOFdmUG5xRnYzNzRLeDU0L2Y0NmxTNWVXK09Ic2JkT21UVk5wM3Zza1NGcTNiZzFQVDA4RUJBUWdOalpXNVFUSjMzLy9MZGUwVjVtVWxCU1pXcmpLRk5kNGp1aHR3b3dNUFBMd1VIY1lSRVQwaVhvMGZqdzZYTDBLVFRYMFZLQlBrNEdCQVFJREF6Rnk1RWc4ZmZvVWpvNk8wTmZYaDZHaElaS1RrNUdYbDRlZmYvNFpRRkZqODEyN2RzSFIwUkVQSGp6QTRNR0RZV2hvQ0YxZFhTUW1Ka0lvRk1MQXdBRGJ0bTJUbHJ1U2NIZDNSMGhJQ0ZKU1V1RHM3QXdqSXlPSVJDS2twcVppK2ZMbCtPV1hYNHFOMDhQREEvNysvZ2dKQ1VHZE9uV1FtSmdvN2RteFpNa1NtWks5SHhObldmdVE4M0R1M0RtY08zY08rdnI2cUZXckZsSlRVNlVYdWhjc1dDQnRNRzVzYkF4ZlgxK01HemNPa1pHUjZOMjdOMnJXckFsZFhWMGtKU1dob0tBQVdscGFLcTBlU1V4TXhMeDU4d0FVM2JDbnlpbzBTWWt3U1NubXg0OGY0NDgvL3BEcFVSRWZIeTlUOWNETHl3c0pDUW40ODg4L1lXSmlBaTh2THdDQWhZVUZSbzBhaGNHREIyUDY5T240K3V1dlM3eXBycUNnQUZ1MmJJRkFJTUFQUC95Z2RGNWNYQnhxMUtoUmJPOFpXMXRiM0xsekI5dTJiY08xYTlmUXRtMWJ1WDErOTkxM0VJdkZtRDU5dXJSZlJtSmlJa0pEUXhFZEhRMWZYMStGMzBFaklpSWdFQWhLL1FhK1BYdjJTSHVIbEtTa1p1enZTM0xEWmw1ZUhnUUNBUll2WG96RGh3L0QxZFVWMXRiV1NzdUtTM3JWK1B2NzQvSGp4ekEyTm9hZm54OEdEeDZzTUVFQ0FEVnExTUQyN2R2aDR1S0NHemR1WU1pUUlmRHk4a0puM2h6dzBaZ2dJU0lxQjVJTDl6MTY5Q2kxZmM2ZVBWdmx1ZFdxVmNQdTNic3hZY0lFaElXRndkN2VIdnYzNzBmMTZ0V0xYVElhRnhjSG9WQ29jTTdiSDZvMmJ0eUk1T1JrNmZNbVRab2dKaVlHOSsvZng2SkZpMlJlRnhrWmlmVDBkSFRvMEVIdVE4eml4WXRsbnRlcVZRdDc5KzVGLy83OWNmWHFWZGpiMitQQWdRTXlKY1Y4Zkh5d2V2VnFXRnBhQWloYU9qMWh3Z1E4ZXZRSTd1N3VtRHAxcWdwbnFHaVp1a0Fnd05LbFM1VTJhdnp4eHg5UnIxNDkrUG41S2QzUGhRc1hsRFpTZkp1VmxSVmlZMlBmSzVrQ0ZQMGRpbzJOVlhuKzFLbFRTendIa21YWmtaR1I4UGYzVjJtL2FXbHBLczFsZ29SVTlYemRPcGJWSWlLaUQ1YjM3Qm1lcjF1SEx4Y3NVSGNvOUFscDFhb1Z6cHc1ZzYxYnQrTGt5Wk40OHVRSkVoTVRVYmR1WFZoYVdzcmNwTlNpUlF2cDNQRHdjRHg1OGdRNU9UbG8yTEFockt5c01INzhlSVc5RDQyTmpYSDA2RkdzV0xFQ0Z5OWV4SnMzYjlDc1dUUDgrdXV2R0RKa1NJa0pFaXNySzFoYVdzTEh4d2UzYnQyQ25wNGV2djc2YTB5WU1FR21wUExIeGxuV1B1UTh6SjgvSDZHaG9YajQ4Q0ZldkhnQkl5TWo5T2pSQTg3T3puTHZ2VmV2WHZqcnI3K3dlZk5tWExod0FTOWZ2a1J1Ymk0YU5XcUVidDI2d2NuSnFjUkc0dm41K1hCMWRZcG90eGtBQUNBQVNVUkJWRVZ5Y2pMczdlMmwzekVsSkJlN0h6NThpR2JObWdFb0txMTA5ZXBWR0JvYVNpc1hTRmE1dkwwNkE1QnRVSytob1lFTkd6WWdOemRYdWlva0pTVUZ5Y25KZVA3OE9abzNiNDc1OCtmRHk4c0x5NVl0ay90ZUxWRllXSWhwMDZiaDRjT0hHRGh3b05MVkdWbFpXWGo2OUNsYXRXcFY3RGtBaXM2N3BEK1BsWldWWFBtbWpJd00vUHp6enpoKy9EaGF0V3FGSlV1V29FcVZLbGl4WWdWOGZYMHhaTWdRTEZteUJFNU9UdExYM0x4NUU3R3hzV2pkdXJWS0RkMlZVZlJkZS9YcTFVcDdla2hJdmtjckszRzlaczBhcFUzb0ZZbU1qTVRxMWF0eCtmSmw2T2pvd052Ykd4WVdGdGk4ZVRNT0h6Nk1LVk9tWU5teVpSZ3paZ3ljbkp4Z2FHZ290dzgvUHo4a0ppWmk4dVRKbURCaGd0SWVuNDhlUGNMQmd3Y1JFaEtDWDMvOUZjZU9IWU83dXp1dVhyMktuMzc2Q2QyNmRZT2RuUjM2OXUwcnQycUhWQ01RcTNJVmg0aktoYkxtYTUraVQ2V1BoeUpsRWJ1eXZpQmxvYmhqRlJZV1l1TEVpVGh4NGdUV3JsMExHeHViWXZmVnZuMTdKQ1VsbFhnZTN2ZWl2VExLamhNUkVZSFJvMGRqd29RSm1EbHpKcnAyN2FwU1EwTlZqaUdwdzlxaFF3Zk1uRGtUbHBhVzB1WEo3eG81Y2lSTVRVMFZOblpyM0xpeDNGMVlqeDQ5VWhySHFGR2o4UFRwVTBSRVJDaWRJMWt5L2piSnVTNk5ob3BQbno1RlFVSEJlLzg5cjF1M3JscDZrRWlXck5QbjZXYVhMc2k2YzBmZFlSQVIwU2RNdjAwYnRMOTBTZDFoVUJuNm5MNHpsNlE4djBOV1pwTHZWM0Z4Y1hCMWRjWGZmLytOMXExYjQralJveklyUUlDaUtnNWhZV0dvVXFXSzlNL24rZlBueU12TGc2MnRMZGF2WDQvRXhFUllXRmlnUzVjdTJMdDNyL1MxclZ1M1JtWm1Ka0pDUXRDcFV5ZTVsU25aMmRuWXNHRURObTdjS0wyd0RnQ3VycTQ0Y2VJRWdvS0NZR1ZsSlowdkZvdHg5dXhaTEYrK0hQLysreS9xMWF1SHNMQXcxSzVkR3drSkNkRFYxWVdlbmg2MHRMU1FuSndNYjI5dkhEaHdBS05IajhhS0ZTdEtQQzh2WHJ6QTk5OS9qNnlzTEJ3NWNnUWRPblNBU0NUQzRjT0hzWHo1Y3J4NjlRcXRXclhDdm4zN1pCSWVodzRkd3ZUcDAxRllXQWdIQndjc1g3NGNPam82Y0hGeFFYaDRPTHk4dkRCdTNMZ1MvenllUDM4T3NWaU0vUHg4NmNxYnAwK2ZvbWZQbmhDSlJJaUxpMU82ait6c2JEeDkraFNtcHFiUTE5Zkg0OGVQMGI5L2Z4UVVGTHozRFlwdisrKy8vM0RpeEFuOC92dnZpSW1KQVFCMDdkb1Z5NVl0azZrVWtwQ1FBSDkvZit6ZHV4ZloyZG5RMDlPRGc0TUQzTnpjcEtYU0FPRDI3ZHN3TXpPVHFhcFJVRkNBaGcwYndzek1ETTdPenZqamp6OXc1LzkvUjlMVjFjWE9uVHZ4M1hmZm9iQ3dFSUdCZ1ZpelpnM2V2SGtEb0tnTVYvLysvYkYxNjlaUzZVbnlPWHovRnFoNElyaUNoSWhVSmhLSktseVR3NG9ZVTBXbXBhV0ZUWnMySVNZbVJtWXBkbWxSZHFHOXBMczFTa3F3V0ZwYUlpSWlBZzBiTmdRQU5HalFRR0ZUZHNrRmYxV1NCNk5HalVMMzd0Mmx6MDFNVERCbHloU2NQbjBhSTBlT1ZQcTZoSVFFaGVPelpzM0NsQ2xUNU9JdVNYRnppa3RjdkoyY0tDd3NWTGhjWEN3V0l6WTJGam82T3RMbDNtOHJyY1FXVVduSWZmeFkzU0VRRWRFbmp2K1dFTkdIZXZqd0ljNmZQNDk2OWVwaDU4NmRjc2tSQVBqbGwxL3crdlZyUkVkSDQ4bVRKeEFJQktoYXRTcTZkKzh1YlJ3Zkd4c0xYVjFkekp3NVUrYTFEZzRPOFBQenc1QWhRNHFOdzlqWVdLYnZ5Wm8xYTZDdnJ5L3RKZlBreVJQczI3Y1B4NDRkazE3c3Q3Q3d3S1pObTZRcldPYk9uWXUvL3ZwTGJ0OVZxMWJGMkxGalZUb2ZabVptOFBIeGdadWJHN3k4dkhEbzBDSFkyZG5oNnRXckFBQWJHeHQ0ZTN2TFZIY0Fpa3AwR1JrWllkeTRjZGkvZnorMHRMUmdiVzJOOFBCd0dCZ1lTSHQxcUVJb0ZLSkZpeGJTMkRNek15RVdpMHNzS1pXWm1ZbmV2WHZMYmUvU3BZdkt4d2FLVnZTRWhZWGh4bzBiaUl5TWxONmtxYUdoZ1Y2OWVzSGQzUjNmZmZlZDNPdE1UVTNoNWVXRktWT213Ti9mSHdFQkFkaXhZd2NDQXdNeGVQQmd6Sm8xQy9YcjExZTRZaVVrSkFSQVVZSnE2ZEtsME5MU1F0KytmV0Z0YlkyK2ZmdEsrN0pxYVduQnhjVUZEZzRPT0hqd0lJNGNPWUxIang5andZSUZiTmorQVpnZ0lmck01ZVhsSVNnb0NHRmhZWWlKaVVGMmRqWnExNjZOcmwyN3dzM05EVzNidHBWN3pkdDNxbVJtWm1MSmtpVjQvUGd4cGsyYmh1blRwMHZuWldWbHdkL2ZINkdob1hqeTVBazBOVFhScmwwN1RKMDZ0Y1NrUlU1T0RyWnUzWXFqUjQ4aUxpNE9Pam82YU5PbURaeWRuZEcvZi84UGprbFY1Ulg3dS8wOUpDdFRBTm1MMzdtNXVRZ09Ea1pZV0JqKy9mZGZaR1Jrb0diTm1yQ3dzTUQwNmRNVlh2RC8wRHVLdExTMHlpUTVVdFlreVJGQWVXTnp5UVYvVlJ1cHZkM2NmdDI2ZGVqVHB3OUNRMFB4enovL0tIeE45KzdkMGFCQkEremJ0MDl1VE5sU1ZsZFhWN25TWVcvSHFpZ0pzbWpSSW16ZnZyM0U5d0FVTmJ4ZnVuUXB4bzhmRDBkSFI1a1A4dG5aMmJDMHRFU3paczF3N3R3NWxmYm43T3lNa3lkUGxqZ3ZOamEyeFA0MVpiRjY3Tnk1Y3hBSUJPWDJvNkdoQVUxTlRlbC9TL3JSME5EZ0I5SVBKTXpLVW5jSVJFVDBpUlArUC9idVBDeXE4dTBEK0hjV1pnWVlka0VRRkJEM2hkeFRUTTBsUzAzUjFOUXNOZmRzVTMrbXJTNjVKQ21XcHJsdjVaYmtscGFhUzcxbFZLNlFTeW9vN3JMSUl1c0FzN3gvSUNkR1pvWVpHQmpBNytlNnVKeHp6bk9lY3c4UXdiblBjOStQZWhNUVVma0xDUWt4YTV5NVBRNXRwV1hMbHZEeThrS1RKazJ3Yk5reUJBY0hHLzA3SnlBZ0FOOS8vNzNKK1RwMDZJQy8vLzVidUpGZDZLT1BQa0xMbGkwUkZSV0Z2THk4WXVlSnhXTDQrZm1oZi8vK2Vpc0tYRnhjc0hUcFVtSGJ3Y0VCbXpkdlJrWkdCcDUrK21sTW5EaXhXSS9NNTU1N0RyZHUzWUphcllaR280RlVLa1ZRVUJEZWZ2dHROR2pRb01UUFNhRStmZnJnODg4L1I5KytmV0ZuWjRmdzhIQzg5OTU3bURScEVucjA2R0gwdks1ZHUyTG56cDNZc0dFRFpzNmNDYTFXaXlaTm11RFZWMTgxMmY4RUFJS0RnK0h1N2c2ZzRON0ZzODgraTJ2WHJrR3RWc1BOelExQlFVRUcvNzR1eXRQVEU4MmFOWU5LcFlKYXJZWkVJa0hqeG8yRkpKYTVaRElaRml4WWdJeU1ERWdrRXJSdDJ4YlBQLzg4K3ZYcloxWXZWemMzTjd6Ly92c1lQMzQ4VnE1Y2lVMmJOdUhvMGFOR3k2VUJ3RFBQUEFOSFIwY0VCZ1ppNk5DaENBME5GVDRmaGpnNE9HRFVxRkVZTldxVTBRY25xV1Q4ckJGVlkzZnYzc1ZycjcwbUxQMXpkbmFHaDRjSEVoSVNzR2ZQSHV6YnR3L3o1OC9IaUJFakRKNS82ZElsZlBycHA3QzN0eTkyOC9mdTNic1lNbVFJNGg0OXBlWHM3QXhIUjBmOCtlZWYrT3V2djB3K2xYRC8vbjBNR3pZTU1URXhFSWxFOFBiMlJtWm1KaUlqSXhFWkdZbDMzbm5IYUg4TlV6R1pxeUpqTHl5NVZQaGtSODJhTmFGUUtJck5PMmJNR09FR3RxdXJLN3k4dkhELy9uM3MyN2NQeDQ4ZngrSERoMHZWUkM4OVBSMHZ2dmhpc2YzbFZScHB3WUlGQnZjbkp5ZWJkYnlvdFd2WEN0KzdRTUdUTk5PblQ3ZENsTUREaHcrUm1aa0pIeDhmSkNZbUFpam9xYkp2M3o1RVJVWGg4dVhMUnMvTnpjMDFldHpWMVJYdDI3ZlgyNWVXbG1hdzFGWitmajRBdzJXNDB0TFNqRjUvN2RxMVVLbFV3cmF6c3pNVUNnVm16WnFGWmN1VzRlMjMzOGJJa1NNaGs4bUVNUktKeEt5NUFPQ0ZGMTdRUzBZWnNucjFhcmk2dW1MSWtDRW14NVdIcmwyN1Z2ZzFMU1VTaVVwTW9qeStUeXFWd3M3T3J0aUhUQ2F6Mmo2NVhBNjVYQTZGUXFIM3I3Rjl4cjV2aUlpSWlJaktVcXFvTWltYWZDaTZjcU1zSGsrT0FBVi9JL1RwMHdkOSt2UXAwOXllbnA3WXVIRWpmSHg4alA3ZE5uejRjQXdmUHJ4TTF5azZWNkdnb0NEczNyM2JyUE5hdFdxbDE0eDk2OWF0WnZVZVdiNTh1ZDcycGsyYnpBdTBDSkZJWk5aRGZ5VnhjbkpDZUhnNDVISTUyclZyQjJkbjUxTE40Kzd1am84KytnZ1RKMDVFYkd5c3NOTEhrRHAxNnVENDhlTjZwYmpNeGVSSTZiRUhDVkVsWXMxNnF2bjUrZWpkdXpjdVhicUV3TUJBaEllSEM4c0pVMUpTRUJZV2hpMWJ0a0FzRm1QWHJsMW8xNjZkY0c1aEp0ekh4d2U5ZXZYQ3pKa3pZV2RuaDVTVUZMaTd1ME90VnFOZnYzNklqbzVHblRwMUVCNGVManc5Y3YvK2ZYejg4Y2M0ZE9pUU1GL1JwOGpWYWpWQ1EwTVJGUldGenAwN1k5R2lSZkR6ODROV3E4V3VYYnN3YmRvMHFOVnE3TjY5VzIvNVkwa3htY3NXc1JlTjM5aHFqNWRmZmhuTm16ZkhhNis5SnZ5U0V4c2JpeUZEaGlBK1BoNURodzVGZUhpNFdYTVczZCt3WVVPRHl6Yk5mYkxmbGoxSWhnOGZycmZxd1p5ZUZ5V1Y4aW9VSFIyTjNyMTc0N3Z2dnNQKy9mdXhaY3NXNFJ4em5nUXhwbVhMbGpodzRJQ3dYWmE1QVBPL1RvWDFSeGN0V29TTWpBeDA2TkFCMzMvL1BkTFQwOUc0Y1dNMGI5NWM3L3U2ckd6Wmc0U3JNeXFPVkNvMW1Ed3hsRXdwckhGY2xvOHpSWjZVSXlJaUtxMk9YSkZZcmJFSENSRlJ4V0FQRWlLcThpSWlJbkRwMGlVb2xVcDg5OTEzZWpkcTNkM2RFUllXaHZqNGVCdzllaFJMbGl6QmpoMDdpczNoNU9TRU9YUG1DQ1duQ2hNUisvYnRRM1IwTk96dDdiRjkrM2E5cHhaOGZIeXdldlZxREJnd0FHZlBuaTAyNTU0OWV4QVZGWVg2OWV0ajA2Wk5RaDhKc1ZpTXdZTUhJem82R2hzM2JzVG16WnNOMW9jMEZwTzViQm03S1N0WHJ0UmJSZ3NVTk9pZU9IRWlacytlalJNblRsZzBYeUYzZDNlOW0remwzWFBDbWoxSWlqYTBNNVJvTUpWOE1IWnMyTEJoV0x4NE1XSmlZZ0FBOWV2WEx6Ym05T25UUnVjdFNkRlZHMEJCZWEzMjdkc2JMQnRuNm5OeThPQkIvRlZDZzlHclY2L2l3SUVER0QxNk5GeGRYVEZtekJpRWhvWmkzcng1d3NxTzdPeHNBSWFmWUNJcWlWcXRobHF0UmxZRjNXZzZ3ZTlUSWlJaUlpSWlxbUJNa0JCVlUvdjM3d2NBREI0ODJPak40dEdqUitQbzBhUDQ4ODgva1pPVFU2d0oyWUFCQXd6MjQvamhoeDhBRkRUbE1yU2tVeXFWWXVUSWtVYVRERUJCU1NsRFRiWTdkKzZNalJzM0dyMUpiU3dtYzlreWRsTWVUNDRBQlEzb0M1ZWd4c2ZIV3p4bmRXZW9MMHRKVGRxOXZMd0FBSGZ1M0lHenN6TnExcXhaYkl5UGp3KysvLzU3cEthbVdoVFB1SEhqaE5jTEZpekFpaFVyQUtERVhpS21FajFaV1ZsWXZIaXh3V05mZnZrbDl1M2JoNVVyVjJMNDhPRjQ4ODAzNGVucGlTKy8vRklZazU2ZURnQWwxbmsxSjViSG1kT0RCQUQ4L1B6dzk5OS9tejB2RVJFUkVSR1ZUejgvSWlJcWpna1NvbXJxNHNXTEFHQnlKY05UVHowRm9PQXA0UnMzYnFCeDQ4WjZ4eHMxYW1Ud3ZILysrUWNBVEM3ek5iWVU3L3o1OHdDQUw3NzRBaXRYcml4MnZMQWZRbEpTa3NIempjVmtMbHZHWHBLLy8vNGJSNDhleGVYTGwzSHo1azNoWmo5UThEV3FDb3cxRzN2dzRJRlp4eTFocUx5VHVVM2FKMCtlalBIanh4czl2bXpaTW90WDJoUk5rQXdZTUFCTm16WTFPWDdPbkRsSVNFakExMTkvYmZENHBFbVRUSjYvZE9sU3RHL2ZIc3VYTDhmYXRXdXhkZXRXakJzM1RxOVBTMkYvRlVNSk9FTW1USmhnOG5oTVRBeU9IejhPb0dEbDFKZ3hZMHBNV0xxNnVwcDFiWE1kUDM0Y09wMnV3ajYwV2kwMEdnMDBHbzNlYTFNZjVveDdmSXhhclVaK2ZqN3k4L09SbDVjbnZMWmtuMWFydGVybm1vaUlpSWlJaUtpNlk0S0VxSnA2K1BBaEFOTTNKNVZLcGZEYVVBbVZvc2VMU2tsSkFRQ1RqYVdNbGZrcmZLSTlJU0hCNkxrQWtKZVhaM0Mvc1pqTVpjdllqY25KeWNINDhlT0ZHODlPVGs2b1c3Y3VldlhxQlpGSWhIMzc5bGswbnkyVnRGcWlwT01WeVp5eVUrWTh0V1dvUEZqanhvMkxKUndmRng0ZWpvU0VCSVNHaGhvOFhsS0N4TTdPRGlOR2pNQ3dZY093YnQwNkxGMjZGRGs1T1hwamJ0eTRBUUJtTjNpYk9YT20wV08zYjkvR2dBRUQ0T2pvaU5EUVVHemJ0ZzNCd2NGNDZhV1hpbzA5Y2VJRVBEMDkwYkJoUTdPdWE0bXEwS1RkVmpRYVRiRWtTdEZFU201dUxuSnpjNkZTcVlxOUx1bmZrc2JrNU9RZ096dGIrRGMzTjlmV253NGlJaUlpSWlLaUVqRkJRbFJOMmR2Ykl5TWpRN2lwYjBobVpxYncybEFKSG1PSkFwbE1CclZhTGZRM01PVHhHN1dQeDdWbHk1WlMzZWdzYTRObVc4WnV6TUtGQzNIOCtISDQrL3RqMmJKbGFOMjZ0ZkErSXlNanExU0N4Sm85U0NxRGJkdTJsVGdtSXlORGI3dFpzMllXbGVjeVZhWnErL2J0Mkw1OU93RGc1NTkvTnJncXhjN09EbSs4OFFhR0RCbFNyRXpldVhQbkFLRE1pWXJZMkZpODhzb3JTRXBLd3ZyMTY5R3hZMGNjUG53WVlXRmg2TldybDNEZHJLd3NmUGJaWjlpMGFSTUNBd054Nk5BaE9EbzZsdW5hWkQ2SlJBS0pSQUtGUW1IclVLRFJhSVJrU2RIRXllTWZSZmRqN2x4YmgwMUVSRVJFUkVSUEdDWklpS3FwQmcwYTRNeVpNemh6NWd6NjlPbGpjRXhoeVNoN2UzdWpQUnNNcVYyN05xNWN1WUtvcUNnOC8venpCc2NVbHJKNlhOMjZkUkVkSFkyclY2L2E1RW53eWhoN1lWK1U5OTU3RDIzYXRORTdWdEpxRldzNGUvWXM2dGV2YjNhZkNrUG16cDJybDNBcnovTnpjM05SdDI1ZGsyTks2bzFoYmozZjk5NTd6Nnh4UmMyWk04ZXNwK2NYTFZxRXhNUkVMRnEweU9pMTI3VnJoOEdEQndQNDd6MVowaWVra0tseVlzQi96ZXNOT1hic0dONTY2eTFrWjJkajVjcVY2TkdqQndEZ2d3OCt3TFJwMHpCNzlteUVoWVhoeHg5L3hPelpzM0h2M2owMGJ0d1kwNmRQWjNMa0NTYVJTS0JVS2kxYTlmY0hFeVJFUkVSRVJFUlV3WmdnSWFxbWV2ZnVqVE5uem1ESGpoMllPSEdpMEp5NnFBMGJOZ0FBZXZYcUJhblUvQjhIblRwMXdwVXJWN0JqeHc2ODhjWWJjSFoyMWp1ZW1wcUt6WnMzR3p5M2E5ZXVpSTZPeHBZdFd6Qnk1RWlEVHpwcnRWcG90VnFMWXFyc3NVc2tFbWcwR29NclZ3ckxmaG02a1JnUkVXSDJleXVOYmR1MjRjTVBQOFQyN2R0TjltVXBTWmN1WGNvVWh5WG5pOFZpb3dtOWtwcTBXNm8wSmJZR0RoeG8xdHlyVnExQ1ltSWlYbm5sRllQSDMzdnZQUVFGQlJVN2J1NTdpNCtQUjFaV0ZseGNYRXlXbEFOZzhPZERWbFlXRml4WWdNMmJOME9uMHlFb0tBaTllL2NXamc4ZE9oVDc5dTNEbGkxYjhOZGZmeUUyTmhhQmdZRllzV0lGUWtORHk3emFpNGlJaUlpSWlJaW92REZCUWxSTnZmcnFxOWk4ZVROdTNicUZJVU9HWVBIaXhXamR1aldBZ2lUQW9rV0w4UFBQUDBPcFZHTGF0R2tXemYzNjY2L2oyMisvRlc3dWhvZUhDeVY4TGx5NGdLbFRweHA5Z243a3lKSFlzR0VEcmwrL2p0ZGVldzF6NTg0VkdxL241dWJpLy83di83QjA2VktzVzdjT1BqNCtaZmdNVks3WWE5V3FoZHUzYitQdzRjUG8zcjA3MHRQVGhlUk1RRUFBWW1OanNYejVjclJ1M1JydTd1N0l5c3JDd29VTGNmTGtTYXQvRGdyai9mampqN0Z0MnpaSXBkSlM5d3V3ZERXRHVlUFBuVHRuOEtZOVVGQlNhdGV1WGZEMDlDeDJ6TndtN2VZcVRZa3RBSWlLaXNMTm16ZE5ubGU0WXNiU0Vtcm12TGVUSjA5aTZOQ2hBRXB1U1A4NGpVYUQ3Ny8vSG1GaFlVaElTRURmdm4yeGYvLytZdU5FSWhGV3JGaUIzcjE3SXpZMkZpMWJ0c1R1M2JzaGs4bk1mek5FUkVSRVJFUkVSRGJFQkFsUk5hVlVLckZwMHlZTUh6NGNWNjllUmI5Ky9lRHE2Z3A3ZTNza0ppWkNvOUhBeWNrSmE5ZXVoYisvdjBWekJ3UUVJQ3dzREZPblRzVzVjK2ZRclZzM2VIbDVRYXZWNHNHREIvRDI5c2JzMmJNeFpjcVVZdWQ2ZVhuaDY2Ky94cmh4NHhBWkdZbnUzYnZEemMwTjl2YjJTRXBLUW41K1BxUlNhYm1zSHJGbDdIMzc5c1hYWDMrTnJWdTM0dkRodzhqTXpCUldIYnoxMWx1WVBIa3lUcDgralpZdFc4TGIyeHVKaVltUXlXVDQ0SU1QVERiT3RwUmFyUmJpdVhqeEl2ejkvZkgxMTEralJZc1dwWnB2MkxCaFpvMDdjT0FBTWpJeXpCNy9lQytOUW5sNWVWaXlaQWxPblRxRlhidDJtUjFuYVpXbXhCWUFiTm15UmVnZFVwS1NtckZiYXNlT0hmand3dytSbTVzTGtVaUVPWFBtWVBmdTNSZzdkaXhDUTBOaFoyZG44THpjM0Z6czNMa1RxMWV2Umx4Y0hMeTh2TEJ5NVVyMDY5ZlBZSUlFQUZ4Y1hMQnUzVHFNR1RNRzU4NmR3NEFCQXpCNzlteTBiZHZXcXUrSmlJaUlpSWlJaUtnOE1FRkNWSTAxYk5nUXg0OGZ4NW8xYTNEbzBDSGN2SGtUT1RrNUNBZ0lRTGR1M1RCeDRrUjRlM3VYYXU3Qmd3ZWpidDI2V0w1OE9VNmRPb1hrNUdUVXJGa1RvMGFOd3VUSmt4RWJHMnYwM0s1ZHUrTElrU05Zc1dJRmZ2LzlkOFRIeDBPbFVpRXdNQkFkT25UQXlKRWpEYTRPc0JaYnhENXQyalNrcDZkai8vNzl5TXpNUkpNbVRmVGlrY2xrV0xWcUZTNWZ2b3pVMUZSMDZ0UUpIMzc0b1VYTnZrdVNsWlVsbEl5NmVQRWlYbmpoQlh6NTVaY21lNCtvVkNxVGN4cnJXL0c0a3lkUElpTWp3K3p4UlJXdWJrbE5UVVhQbmowUkV4TlQ1cEplNWlwTmlTMmc0UE5TMG5zdHFYRjllSGc0bWpkdmJuYXNrWkdSV0x4NE1mNysrMi9JWkRJc1hMZ1FJU0VoV0xGaUJYYnYzbzEzMzMwWDgrZlB4NmhSb3pCeTVFaTR1cm9XbTJQbHlwVklURXpFTysrOGd6ZmZmTk5vLzRqWTJGanMzTGtURVJFUm1EdDNMdmJ2MzQ4SkV5YmcxS2xUNk4rL1B6cDA2SURCZ3dlalo4K2VjSE56TS9zOUVCRVJFUkVSRVJGVkpKRk9wOVBaT2dnaUtuRHYzajFiaDBEVjJGZGZmWVdGQ3hkQ0xCWmp4b3daZU91dHQ0UmpXVmxaU0V4TWhKdWJtM0JUZk8vZXZYajMzWGZoN095TWYvLzl0MHpYTGlrWllNclJvMGN4Y3VSSUFBVXJTOTU3N3oyTUhUc1dFb25FS3RlWk1XTUd0bXpab25lT3NYa2U3ekdUa1pHQjl1M2JJeXNyQ3pkdTNEQjZqZXpzYk55NmRRcytQajV3ZEhSRVhGd2NldlhxaGZ6OC9CSkxjWmx5L2ZwMUhEeDRFTHQyN2NLVksxY0FBTzNidDhmOCtmT0Y4bThBY1AvK2ZheGV2UnBidDI1RmRuWTJIQndjTUd6WU1Jd2ZQeDUrZm43Q3VQUG56Nk5XclZydzhQQVE5dVhuNXlNZ0lBQzFhdFhDNk5HanNYZnZYbHk0Y0FGQXdkZGo0OGFONk5TcEU5UnFOVFp2M296dzhIQThmUGdRUUVFWnJsNjllbUhObWpWVzZVbFNxMWF0TXM5QmxkY2ZqbzYyRG9HSWlLcUJqbGxadGc2Qnl0SDkrL2ZCMjFoRVJPVkxKQktWUzluN2lpWXk4MFlFVjVBUUVUMGhCZzRjaUlpSUNFeVpNZ1VEQmd6UU81YVltSWhubm5uRzRIazllL2FzaVBDTWlvcUtBZ0MwYmRzV1M1Y3V0YmdrbkRXcFZDbzBidHdZVXFrVUNvVUNXVmxaeU0vUFI4ZU9IVTJlbDVtWmllN2R1eGZiLy9UVFQxdDAvZVRrWlB6NDQ0ODRkKzRjSWlNamNlZk9IUUFGamV1N2R1MktDUk1tb0ZPblRzWE84L0h4d2V6WnMvSHV1KzlpOWVyVjJMQmhBOWF2WDQvTm16ZWpYNzkrbUQ1OU9tclhybTF3eFVwRVJBU0FnZ1R1dkhueklKVkswYk5uVDRTR2hxSm56NTV3Y0hBQUFFaWxVb3daTXdiRGhnM0R6cDA3c1dmUEhzVEZ4ZUdUVHo1aHczWWlJaUlpc2dxcFZJcjgvSHhiaDBGRVZLMlZWOW43eXVySmVyZEVWQzJGaElTWU5TNHlNcktjSTZuY2F0V3FoV1BIamhuc1FWR25UaDNVcTFkUDc0OE5lM3Q3ZE9qUUFUTm16S2pJTUl1WlBIa3lQRHc4TUdMRUNJT3JSc3FEc1NTTWc0TURYbnZ0TmNUSHh3TW9TRXo0K1BpVTJFZkUwOU1UelpvMWcwcWxnbHF0aGtRaVFlUEdqZkh4eHg5YkZKZE1Kc09DQlF1UWtaRUJpVVNDdG0zYjR2bm5uMGUvZnYzZzYrdGI0dmx1Ym01NC8vMzNNWDc4ZUt4Y3VSS2JObTNDMGFOSE1XdldMS1BuUFBQTU0zQjBkRVJnWUNDR0RoMkswTkJRdUx1N0d4M3Y0T0NBVWFOR1lkU29VVkNyMVUvY0wxWkVSRVJFVkg0VUNnVVRKRVJFNVV5aFVOZzZoQXJGRWx0RWxRaExiSldPT1RlR0FmUDZTVkQ1T0hMa0NOTFQwekZ3NE1CeXZVNTZlanJVYXJYSkcvaFYzWTgvL2dpNVhJNTI3ZHJCMmRtNVRITWxKeWNqTmphMnhKVXNkKzdjMFN2RlpTc3NzVlc5c2NRV0VSRlpBMHRzVlc4Nm5RNkppWW5RYURTMkRvV0lxRnFTU0NUdzh2S3FGcFVnekMyeHhRUUpVU1hDQkFrUmtYRk1rRlJ2VEpBUUVaRTFNRUZTL2VYbTVpSTVPZG5XWVJBUlZVc2VIaDZReStXMkRzTXF6RTJRaU1zN0VDSWlJaUlpSWlJaUltdVF5K1h3OFBDb3NQSzdSRVJQQW9sRVVxMlNJNVpnWVhBaUlpSWlJaUlpSXFveTVISTV2THk4a0ptWktmVDVZNEVVSWlMTGlFUWlTS1ZTS0JRS0tKWEthbEZXcXpTWUlDRWlJaUlpSWlJaW9pcEZKQkxCeWNrSlRrNU90ZzZGaUlpcU1KYllJaUlpSWlJaUlpSWlJaUtpSnc0VEpFUkVSRVJFUkVSRVJFUkU5TVJoZ29TSWlJaUlpSWlJaUlpSWlKNDRUSkFRRVJFUkVSRVJWVFppL3JsT1JFUkVWTjc0R3hjUkVSRVJFUkdWQzVtdkx3SVdMSUJZb1NqM2E3bjM2Z1dISmszTUhpOVdLT0QrNG9zUXkrWEZqa21VU3NqcjFMRm1lR1pUdG1pQkJoczNJdmpJa1VxVkpHbTZieCthN3R1SFJsdTMyam9VSWlJaUlxdVIyam9BSWlJaUlpSWlXMU1FQmFIV0cyL0F0VnMzeVB6OElKSklrSitRZ0p1elp5TnA1MDViaDFjbDFYcm5IZFQ1NkNOSWxFclkxYWlCbVBIankrMWFZb1VDOWRldWhkVE5EVm5ueitQS2E2OGhKeWJHNURrMUJnMUMvZFdyb2NuSXdPMkZDM0gzeXk4QkFPNjlleVBveXkraHljeEVkS2RPMEdSbGxWdmNqM05vM0JoUG5UZ0JpRVFBQUoveDQzRi8xYW9LdTc0cHJqMTZBQUEwNmVrMmpvU0lpSWpJZXBnZ0lTSWlJaUtpQ2lIMzkwZjlWYXVnYk5VS0dhZE9JZmFOTjVCNys3YXR3NExQeElrSVhMZ1FJanM3dmYxeWYzL1kxNjlmNGZHSUpCSzBQSE9td3E4TEFHZGJ0TERhWEJLbEVoS2xFZ0RnTlh3NE1rNmVSUHk2ZFZhYnY2Z2FBd2RDNnVaV2NGMG5KNmppNGtvOHgyZkNCR0Y4MFdTS3o2UkprUG42QWdDQ2xpL0gxZGRmTDRlSURjdis5MThrZlBNTmFvNGNDUUR3bnpVTER5SWlrSitjWEdFeEVCRVJFVDFKbUNBaHFrUkVJaEYwT3AydHd5QWlxblJFajU2a0phS3FyZjdLbFhEcDNCa0E0TnExSytxdFdvV0xmZnJZTkNhdjExNUQzZkJ3bThaUWpFaGtrOFNNdGQxZXVCRE9Uejh0ckR3SURBdERlbVFrc2k5ZHN2cTF2TWVORTE3Zldid1lPclhhNUhpbnRtMmhiTlVLQUpBVEU0T1VuMzRTanNWTW1JQ1dwMDVCNnVJQ3o1ZGZ4c05mZjBYQzVzMVdqOW1ZbXpObm9zYUFBWkE0TzBQaTdJemFIMytNNjFPbVZOajFpWWlJaUo0a1RKQVFWU0pTcVJUNStmbTJEb09JcU5LUlN2a3JDMUYxb0d6VFJtL2I2Ykh0aWlaeGRrWmdXTmgvTzdSYTNKbzNEd25mZkFOMVNnb1VRVUVRT3pqWUxzQ3FUcXZGMVhIajBQTDBhZGg1ZUVDc1VLREJ4bzJJRGdtQlRxT3gybVdjMnJlSFU5dTJBSURjMjdlUmFFYVBESitKRTRYWDk1WXRBNG84cEpSMzl5NnVUNW1DQmhzMkFBQUNGeTVFNnBFanlMdDN6Nks0QXViTmc4VFoyYUp6aEJnU0VtRC82Rnp2MGFNaGtrcjFZalJIZW1Ra2tuYnMwSXRISkpPVktwNml4QW9GQWovL3ZOVG54MDJmWHVZWWlJaUlpS3lGZHh1SUtoR0ZRc0VFQ1JHUkFZb0thTzVMUk9Vdkt6b2F6aUVod25ibXVYTTJqQWJ3Q0EyRjFNVkYyTDY3ZkRsdUYwbVlsTWRLQjB0cHNyTHdsNWVYV1dNN3BLUUlEY2YvY0hRMCt4cEZ6N08yL01SRVhIdm5IVFRhdWhVNU1URzRQbldxWEdqNEpnQUFJQUJKUkVGVVZaTWpBT0Qzdi84SnIyK0hoVUdYbDJkeXZLSnVYZFFZTkFnQWtIZi92c0dFU3RKMzM4SHIxVmZoMnEwYkpNN084SnM2RmRlblRiTW9McS9odzJGbjV0Zk9GSkZVQ3UvUm8wdDFYdEVFaWZmNDhaQlk4SDFoZEY2WkRMWGVmTFBVNXpOQlFrUkVSSlVKRXlSRWxZaFNxVVIyZGpZMFZ2NmprWWlvS3BOSUpGQStxbUZQUkZWYjdCdHZvTjZxVlhBTURrYm1tVE9JZmVNTm04YmovUFRUZXR1SjMzNXJvMGlxanJJa1UrenIxMGZ6bjMrMitEeFR5UjZIeG8zaDNxc1hBRUFWRjJmVzE3RDI5T2tGS3pJQTNGMjJETnJjWElQanJrK2RpdUJmZjhXZHhZdHhiL2x5aStNbUlpSWlvc3FQQ1JLaVNrUWtFc0hWMVJYSmJNSklSQ1J3ZFhWbER4S2lhaUluTmhibkgvV2pxQXpzUEQzMXRsWFhydGtvRWlxdDJqTm1BSS8rSDNGNy92ei9lbytJUlBEbzJ4Y3BCdzlDVjJTRnRpSWdBSjdEaHYyMzdlOFAvN2x6amM2ZnRHTUhwTzd1cUROenB0RXhLVC84Z0l4VHAwekdhY21LSG5PSUg2MnMxR20xSmE2WUtXVHVTaVJqT21abEFRQTA2ZW40eThlblRITVJFUkVSVlJaTWtCQlZNbks1SEI0ZUhraExTK05LRWlKNm9ra2tFcmk2dWtKZVRtVmZpSWpFajVYdk03YVNnQXpMaVlrcHQ3bnQ2OVVURWgvR09BWUhDNld5c2k1Y1FPSjMzd25IUEVKRDBXanJWdVRkdll0Ym4zMkdoSTBiQVFDMTMzOWZXRDBDNlBjaUthM2NtemRMVEpBWTB5b3FDdmIxNndPd3NDemFvd2VxY21KaWNMWkZpMUpkbTRpSWlJaVlJQ0dxbE9SeU9ieTh2SkNabVFtVlNnVzFXZzJkaFUwWmlZaXFJcEZJQktsVUNvVkNBYVZTeVpValJFU1ZXSG5lbURlbmxKZi83TmxDRXVYbXh4OERXbTNCQWJFWWRUNytHQUFnOC9VVi9sK2liTkVDWHNPSGwxdk1SRVJFUkZUMU1FRkNWRW1KUkNJNE9UbkJ5Y25KMXFFUUVSRVJFVlVxTGwyNndPMzU1d0VBYWNlUEkvWElFZUdZNTZCQmNHamNHQUNROWM4L2lOKzBDUUFRdUhneElCWUw0MHl0MkNqdHlnNVRpcTVjS2MxeFM4OFR5bzA5SnZEenowdDFuVUppaGFKVWM2aFRVM0g3czgvS2RHMGlJaUlpYTJPQ2hJaUlpSWllR0lVMTlBRWc3ZWhSWEF3TkxaZno3RHc5NFRsa0NGeTdkWU5qczJhUXVydERKSlZDblo0TzFiVnJ5UGpyTHlRZk9JRDBQLzR3Ni9xS2dBRFVIRGtTcnQyN3c3NStmVWlVU21peXM2RzZmaDNwSjA0ZzRkdHZrZlhQUDZWK0h4NTkrOExuelRlaGJOa1NFcVVTZ1BWN0pnQkEwMzM3NEZxa0I0bXBheGlMVlN5WHcvT1ZWMUJqd0FBNEJnZEQ2dVlHYlc0dVZOZXVJZlhubjNGLzVVcmt4Y2ViTmE4NXgwekZLRllvNE42M0w5eWVmeDdLRmkwZzkvT0QyTUVCdXJ3ODVDY21JdXZpUmFRZFA0NmtIVHVnVGswMU9nOVpSbVJuaDZBdnZnQlFrQVNJZSs4OXZXTkYrNFZjLzkvL0FLMFduaSsvRE9jT0hTbzgxa0tPd2NGbzhlZWZKc2VFUEh4bzhiejI5ZXNiUGUvOGM4OGhQVEt5MlA1YWI3NXA4WFdLRXNsa3Bab2o5OVl0SmtpSWlJaW8wbUdDaElpSWlJaklTa1JTS2Z5bVRZUGYvLzRIc1lORHNlTjJIaDZ3OC9DQVU3dDJxUFhPT3lVbUlRcHY5dnErL1RaRWRuWjZ4eVJLSlJ5RGcrRVlIQXlmU1pPUThNMDN1RDUxS3JRNU9SYkZIREJ2SG55blRMSG9IRnRSdG15SmhwczNReEVVcExkZklwWCs5N21ZTUFGWFJvMUM2cUZENVJwTHpkZGZoLytzV2NVYXZRT0F5TjRlY245L3lQMzk0ZDY3TndJKy9SUzNQLzhjZDVjc2djN0NIbk1TQndlMGlvb3lhNnhZSmhOZW0zdk80K2RWQmJVbVRZSjl3NFlBZ09SOSs2QlRxMkhmc0NIRWRuWnc3OXNYaXNCQUFFRFN6cDFJajR5RTFOVVZBYnd4VDBSRVJFUUdNRUZDUkVSRVJHUUZJb2tFamJadWhmdUxMMXBsUHJHREF4cEhSTUQxMldmTkdsOXp4QWdvQWdOeHNWOC82UEx5ekRxbnhrc3ZWWjNrU0t0V2FIYndvTERDeFJpSmt4TWFiZHVHNkk0ZGtmM3Z2MWFQUXl5WG8vNjZkYWp4MGt2bW4rUGdBUC9acytIY3NTTXVEeHRtV1JKTEpCSktQVm1pTk9kVUZVNXQyd3F2YXd3Y2lCb0RCeFlibzhuTXhJMlBQZ0lBMVAzaUM4aTh2U3NzUGtQeTd0NHRXTTN5bU5velpzRE95d3NBREI0M3BtNTRPQUFnUHpFUnQ4UENESTVSWGI5dWNIOXBWNGNWcnJEU3BLZmpMeCtmVXMxQlJFUkVWTmt3UVVKRVJFUkVaQVhlNDhmckpVZnlrNUp3ZThFQ3BQejBFL0xpNHlGV0tDQ3JWUXRPYmR2Q1k4QUF1RC9xbjJDUVNJUUdHemJvSlVjeXo1ekJuUysrUVBxSkUxQ25wY0hPMHhPdTNicWg5b3daVU5TdEN3Qnc2ZFFKL25QbTRNWUhINVFjc0ZnTS8wOC9CUURFYjlpQWU4dVdRUlVYQjZtN096ejY5aTNWNTZDOFNGeGMwR2o3ZGtpVVNtU2NQSW03UzVZZ1BUSVNtc3hNeU92VWdlZlFvZkNkTWtWbzZpMld5MUYzeVJKYzZOV3IyRnhGYnc1YlV2S3JVSVAxNitFeFlJQ3dyVk9ya2ZETk4zaXdjeWV5enArSEpqTVRVamMzT0FZSHcvUGxsK0U1YkJoRUVna0F3TzI1NTFCLzVVcGNHVFdxdEo4S0FwQnk4S0RlMXdBb1NJaUk1WEpocGRYdGhRdVJkKzhlUFByM2grZkxMd01BMUE4ZlFwZWJLeVFrS2xKK2NqTHVyMXBWYkwvUHhJbENQSWFPRzFPWUlGRS9mR2pSZVVSRVJFU2tqd2tTSWlJaUlpSXI4SDc5ZGVHMVZxWENQOTI2NlQzQnJjbk1STTdWcThpNWVoV0pXN2ZDb1VrVGszTVZUVkxjWDdrU2NUTm02SlZueXJ0M0Q0bGJ0aUQ1aHgvUS9NZ1JPRFpyQmdDb05YRWk3aTFmanJ5N2QwM0c2OXloQThUMjlyajE2YWQ2VDZEbkp5WWlmdjE2ODk5NEJTaGNNUkMvZGkydVRaa0M2SFRDc1p5WUdOeWFPeGNacDA2aHlhNWR3bjZYenAxaFg2OGVjbUpqclJhSDkralJlamZtOHhJUzhPL0FnY2c4ZDA1dlhINVNFdEtPSFVQYXNXTkkrT1liTkk2SWdOVEZCUUJRWS9CZ1BOaXpCOG43OXBsMVRVMVdGdjR5ODRaK2g1UVVJVWxreVNxQm91ZFZCU2tIRHVES3FGSEl2WGtUZWZmdUlTOHhFWEkvUDdRNmN3WUFrSDM1TXU0dFh3NEFxUDMrKzhKNXQrYk1nYzhiYndnSkNmKzVjNDFldzY1R0RlRzFxWEVBY09meno2SEp5Q2oxK3lFaUlpSWkyMkdDaElpSWlJaklDdXdiTkJCZVo1dzZaYlM4VGFIc1M1Y003aGNyRktqenlTZkNkdXFoUTdnK2JaclJlVFRwNmJqMjl0c0kvdVVYQUFVTmxMMkdETUdkSlV0TVhsOXNiNC9NcUNqYy92eHprK01xaS9USVNGeWJPbFV2T1ZKVTZxRkRTUDdoQjNqMDZ5ZnNjK25TeFdvSkVyRkNvZGY4VzZkVzQvS1FJY1dTSThYaS91TVB4SXdkaThZUkVjSysyaDk4WURKQklwTHl6elJUMUE4ZjRrR1J6eWNBQkN4WUFOR2pYaXJYSjArR0xqOGZBQkQ3MWx0by92UFB5TDV3QWZmWHJvWFBHMjhJNS9oTm5Xclc5VW9hZDMvVktxc2tTT1QrL21XZWc0aUlpSWdzdzkrOGlZaUlpSWlzUUp1YkM4bWo4ajZ5TXRUbjkralg3NzhTUURvZDRqNzhzTVJ6TWs2ZVJONjllNURWcWdVQWNIbjIyUklUSkFCdzk4c3ZqU1ljS3B0Ym4zNEthTFVteHp5SWlOQkxrRGcyYjI2MTYzdjA2NmZYa0QxK3d3WmtuRHBsMXJrcFAvMkVoNy8vRHBkT25ZUzRISm8yUmZiRml3YkhGMDJRaUVTaU1rUmR2aXhwQkc4cFN4ckh1M2J2THF5NFN0eTZGUTkvLzEwNGxubjZORzdPbW9XSHYveFM0dmVQcmJVeGtqUXRLenNQRDdTN2RjdHE4MG1jbllWK0pLVjFzazRkNUNjbld5a2lJaUlpb3RKamdvU0lpSWlJeUFveVRwOFdlb2JZMTZzSC8xbXpjR3ZlUEwyeVdPWndlK0VGNFhYV3hZdkl1WExGclBOVTE2OExDUktIUm8xS1BrR3JSZXJCZ3hiRlppdnF0RFE4UEhHaXhIR1pqOTJ3bDdxN1d5MEd0OGQ2eHNTdlcyZlIrVW5idHdzSkVxQ2dCSml4QkFuRVlvdmpxeWhGRXhlVm9SRzhXS0ZBMEJkZkFDam84MkdvLzg2OXI3NHllSzZwTW1TdG9xS0U5MWZhcHVaNDFIdW1xaVFoaVlpSWlKNUVUSkFRRVJFUkVWbkJ2YVZMOVpxcSswMmZEby8rL1hIM2l5K1FGQkVCYlU2T1dmTW9XN1lVWGpzMmExYXFKN1dsUmZvbkdKTnovVG8wbVprV3oyMExPVmV1bUhXVE9UOGhRVzliNHVSa3RSZ2NuM3BLZUsxT1RUVmFJczJZeDFlYm1FcGlTUndjaE5lYTdHeUxybE9lUkhaMlFDVmIwVkxuazArZ0NBb0NBTVJObjE2cFZpVVU5blhSNXVhYU5mNUNrZVJvU1pvZE9tVDJXSzFLaFhzclZwZzl2aWpINXMzaDBybHpzZjBKMzN4VHBySmlXcFdxMU9jU0VSRVJXUk1USkVSRVJFUkVWcEQ2ODgrNDhkRkhDSmc3VjFnQllOK2dBZXF0WEltQWhRdnhZT2RPeEcvWWdLeC8vakU1ajh6WHQ4eXhtTk53T3o4eHNjelhxU2ptM29qVlBKWk1FbGx4SllhOGRtM2h0ZXI2ZFl0WEJlVGR2YXUzYldlaThYclJ4STRtUGQyaTY1U25vb21iL0FjUGNMSWNlMmFZMHpqZXVXTkgrTDd6RG9DQ0hqUkpPM2FVV3p5bFViamFwckFmaWlFWmYvMkYzRWZmRzBWTGc1VWs1Y0FCQUJET05VV1RsWVc0NmRQTm5ydVFmZjM2YUg3c21MQ2RkL2V1OFBNcDUrcFYzSDIwY3Njc0loRlgwaEFSRVZHbFZIblhiaE1SRVJFUlZURjN2L3dTMFowNzQrRnZ2K250bDdxNHdIdmNPTFQ0ODA4MFBYQkFielhDNHlUMjl1VWRKZ0JBVzRsV0psUUZSWk1ENmxJOE9mOTQ4c2JVelgrSlV2bmZlVlpvL20wdFJaTTY2bkplcWFGT1RvWTZKUVhxbEJTanNUVGN0QWtRaTZGT1MwUHNXMjhKeDZUdTduQnMzaHh1TDd3QTc3RmpyVnBxelZ4aWUzdWhhYnlwMVdNeEV5ZmlZcDgrdU5pbmowWHovenRrQ1A0ZE1nVFh6V3cwYnlsRjNicG8rc01Qc1BQd0FBQ2tSMGJpWEx0MlFxS3YxdHR2UTZ4UWxEaVBuYWNuR203YWhMcmg0ZVVTSnhFUkVWRlpjUVVKRVJFUkVaRVZaWjQ3aHd1OWVrSFpxaFc4eDQ1RmpZRUQ5VzU0dTNidGlxZCsrdzF4TTJiZy9xcFZ4YzdYNXVjTE44OGYvdjY3UldWM3FQd1UvYm9VVFphWVMvSllINHZIRXlaRlNSL2RsQVlLU251VnBzeGFXWnRvRzJKWHBIUmJmbEtTMWVjdjZwU0ovaVlTcFJKTmR1MFNldTdrUDNpQUJoczJRRmFyRnVTK3ZoQS9sbVJNM3JPblhHTTFwR2hTSnY5UmtrZHNidytmOGVQTDdacUpXN2NpLzhHRE1zOWozN0FobXYzNEkyUStQZ0NBekRObmNPbWxsNkRKeU1DZEpVdFFOendjc3BvMVVYUEVDTnhmczhid0pHSXhhbzRjaVlDNWN5RjFjeXVZNTlRcEpHN2ZYdWI0aUlpSWlLeUpDUklpSWlJaWVuTG9kRUlQQlhPZWZnYjBuK2EzUk9iWnM0aWROQWx4NzcwSHo2RkQ0VHRsQ2hTQmdRQUFrVlNLdW9zWEkvdnlaVHo4OVZlOTg5UVBIZ2hsYk93OFBVdDFiYksrL01SRW9jeFcwWEpiNWlxODJWd283ODRkNDJOcjFyUjQvb29nTDFKU1MzWHJsczNpRU1sa1VMWnFKV3piMTZzSCszcjFESTdWNXVRWTdVdmlQM2V1MFdzVVRRYVpHZ2NBZHo3L3ZOaEtIMFBKSkltREF3SVdMREE1VjFtay9mSkxtUk1rcnQyNm9kSFdyWkE0T3d0elhoNDJUSGgvQ1pzMndYZnlaTWhyMTBidGp6L0dnNzE3aTVYcmMyclhEblVYTDRheWRXdTkvVFZmZngxSkVSSFFxZFZsaXBHSWlJakltcGdnSVNJaUlxSW5oaVk3VzNpUzM4N01tOUNLdW5YTGRzMnNMTVN2WDQrRWI3OUY0TUtGOEprd29lQ0FTQVMvYWRPS0pVaHlZbU9GQklsOS9mcVFLSlZWcHBsNmRaWjE0WUtRR0pINStFQVJGQVRWdFd0bW42OXMyMVp2T3pNcXl1allvc2tVZFZxYTJhczE3T3ZWRXhLQU9URXhac2RXOUR4VEhCbzJGRjZycmw4M2UzNXJVNmVrUUhYakJoUUJBY0krVFdZbVZEZHVJUGZHallKLzc5eEI3cTFiSnVQME03TThWVW5qN3E5YVZTeEJVcGdNQllEOGhBU3pybE5tWmVueElSTEJiK3BVMUprMUN5S0pCRURCaXBUWU45L1U2NkdpVmFsd2ZlcFVOSTZJZ0oySEIrcDkvVFgrSFRRSVFNSFBTdi9aczFGajRFQzlxVFArL2h1M0Z5NUU2czgvbHo0K0lpSWlvbkxDQkFrUkVSRVJQVEh5NCtNaENRb0NVSEF6VCtMc1hHSVRiUGRldmF4eWJWMWVIcTVQbXdiM0YxNFFuc1IzYXRPbTJMajBQLytFUzVjdUFBQ1JSQUtQQVFPUStPMjNWb21CU2kvdDJERzk3d1h2TVdOdzQ4TVB6VDdmYTlndzRiVk9yVWJhMGFOR3g5bzNhQ0M4dnJ0MEtlNTgvcmxaMXlqYTJQeHNpeFpteDJaT1EzUUFjR2pTUkhpZGZmbXkyZk9YaHp0aFlSREpaTWkrZkJtcTJGamt4Y2ZiTko3SEZVMlE1RHhLcE9VbkorT1BSd2xha1VTQ3B2djNDLyt0eDgyWWdYdkxsNXM5djUyWEY1cnMyaVdzcEhrUUVZSHNTNWRLRmF2Y3p3LzFWcTZFYTdkdXdqNVZYQnhpakpRRFMvbnBKeVR2M1F1UC92M2gzcXNYYXMrWUFibS9QN3lHRDRkSSt0OHRob2UvLzQ3YkN4Y1dTd0lURVJFUlZTWk1rQkFSRVJIUkV5UHI0a1VvSGlWSVJCSUpQQWNQUnZ6NjlVYkhTOTNjNEROeG92VUMwR3FodW5WTFNKQVl1aW1kdkdjUGFyLy92ckJkKy8zM2tieDNyOW5OdWlXT2ppYjdXMURwSkgzM0hRTG16aFg2Vy9oTW1JQ2s3ZHVSZGY1OGllZTZQZmVjY0NNY0tQZ2FHeXY3QkFBT2pSb0pyMVd4c1dXSTJycWNPblFRWG1lZVBXdkRTSUNFYjc0cDh4eC9QTllYcHFoV1VWR3dmOVFIeGRRNFl4eWJOUk5lRzFwcHBOTm9jR1hFQ0R6MSsrK1ExNm1Ed0xBd1NGMWRjV3YrL0JKWGdpaGJ0a1NqclZ1Rm55UEplL2JnNnRpeDBHazBsZ1VwRnNObjdGajR6NTFickpSZ1NXV3dycjN6RHBTdFcwTmV1emJxekp5cGR5enQrSEhjWHJnUTZYLzhZVms4UkVSRVJEWWd0blVBUkVSRVJFUVZKZTNJRWIzdE9wOThvdGRYb1NpeHZUMGFmdnN0N0x5OHpKcTczdGRmNi9VZE1NVE95d3ZLbGkyRmJVTlA0V2RkdUlDMFk4ZUViVVZBQUJwSFJFRHE0bUp5YnFtTEN3TER3bERyN2JmTmlwY3NvMDVKd2QybFM0VnRzVUtCSm52MndQR3BwMHllNTlTMkxScHMyQ0JzYTNOeWNQUFRUNDJPbHpnNndqRTRXTmkycEZSV2VYSm8xQWgyajVySDV5Y21JdmZtVFJ0SFZMa1Y3WkZpTEltVy8rQUJMdmJ0aTd4SEpiaHFmL0FCR20zYkp2VC9LRVlzUnEyMzNrTHc4ZVBDejYzNHRXdHhlY1FJaS90NnVIVHBnaGFSa2FqN3hSZENjaVRqMUNteno4OVBUc2JsWWNPZ1ZhbjAzczgvWGJ2aVl0KytUSTRRRVJGUmxjRUVDUkVSRVJFOU1aSWlJcUJPU3hPMjdUdzlFZnpMTC9BZU94WnlQeitJN094ZzUrVUZ6NWRmUm92SVNMaDI3V3IyVGNPYUkwZWl6WlVycUw5MkxUd0dESUM4VGgySUZRcUk3T3dnOS9PRDE3QmhDRDU2Vk85SmJXTlB3VitmTmsxdkZZaExwMDVvRlJVRnYvLzlENDdObWtHaVZFSWtrVUJXc3liY25uc09kWmNzUVp2TGwxSHJyYmVFL2dGa2ZiZkR3cER4OTkvQ3RzekhCMC85OWh2cXJWZ0JsMmVmaFoySEIwUlNLZXc4UE9EeTdMT290MklGbWg4OUNxbTd1M0RPdFhmZk5ka1h3emtrQkNJN093QUYvUjRxUzRMRXZWOC80WFZxa1FRZUZXZm42U21zUHRGbVp5UDc0a1dqWTNOaVkzR2hWeS9rM3JrREFQRG8xdzh0VDUzU0szY0ZGS3hJQ1Q1MkRJR1BTb3ZwMUdyYytQQkRYSnM4R2RCcXpZN05PU1FFVFgvOEVjMSsrZ21PelpzWDdOUnFjV2Z4WXB6djBjT2k5NWw1N2h5dWpoa2pKR2ZzYXRSQW5VOCtnY3piMjZKNWlJaUlpR3lKSmJhSWlJaUk2SW1oeWNoQTNJd1pxTDk2dGJCUFZyTW1nb3FzRENoS25aYUdtTEZqMFNvNjJxejV4UW9GdkY1NUJWNnZ2RkxpMk5SRGh4Qy9abzNCWXpsWHIrTHF5SkZvdEcwYlJESVpnSUxWSi82ZmZncC9FNnNQcUh6cDh2SndhZUJBTk5tekIwNlBtcTZMcEZMVUhEVUtOVWVOTW4ydVJvTzQ2ZE9SdUhXcnlYRkZHMXlubnppaDk0UytMUldOSy9Yd1lSdEdZaDZwcXl1VWJkckF1WDE3T0QzOU5HNS85aG5TSXlNcjVOcHVQWHNLVGU4elRwOHVzZlJWenBVcitLZExGelNPaUlDeVZTdkkvZnpRZFA5K0pPL2RpM3ZMbDZQbXFGRUZQMVBFQmM4MzVzWEg0OHFJRVdhdjBoQkpKSER2MXcrMUprMkNjMGlJM3JIc2YvOUY3QnR2V0xSNnBKQkVxVVR5M3IyNE1tSUVHbTdlREpHZEhWeTdkVVBMVTZkd2EvNTh4Ry9ZQUYxZW5zWHpFaEVSRVZVa3JpQWhJaUlpb2lkSzRwWXRpSnMrSGJyOGZKUGpWSEZ4dVBEQ0M4Z3hzd2VFK3VGRHM4WnBzN054KzdQUDhPL1FvU1p2bktZY1BJanpQWHNpNStwVnMrYUZUb2VrblRzUlg2U2NFMW1mT2pVVkY1NS9IbmZDdzZITnpUWHJuT3hMbDNDaFZ5L2NYN1hLNURpSm95TThCZ3dRdGxNcVNTTEN1V05Ib2FlR0pqTVRxVC85Wk9PSTlJbnQ3ZUhVdmoxOEprMUNndzBiMENvNkdrL2Z1WU9tKy9haDlnY2Z3TFZiTjh2N2M1UkJqWmRlRWw2bkhqeG8xamw1OGZFNDM2TUg3bjMxbGRDRHhLTi9melEvZWhSZXI3NHFKRWVTdnZzTzU5cTBzYWlFbFgyalJtaXdabzFlY2tTVG1ZbWJuM3lDcUpBUWk1TWpMcDA2b2NINjlVTGlPSG5mUGx3YU9CRHFsQlFBZ05UZEhYWER3OUg2bjMvZ1BYYXM4WkpoUkVSRVJKVUFWNUFRRVJFUjBSUG4zb29WU0QxOEdONWp4OEsxV3pmSUF3SWdzYmVIT2owZFdlZlBJM252WGlSODh3MjAyZGxtejNtNmZuMTQ5TzhQMXg0OW9IenFLY2g4ZlNHMnQ0ZFdwWUw2d1FOa1hieUloNy8raXFTSUNPUW5KcG8xWjhhcFV6alhwZzNjKy9hRlIyaG93ZFBsdnI0UXlXVFFaR1pDblp5TXJJc1hrZkhYWDNqdy9mZENtUjRxWDlyY1hOeWNPUlAzdnZvS25rT0h3clZiTnpnMGFRSTdUMCtJN2V5Z3ljeUU2dVpOWkp3NmhlUzllNUYyL0hpSmpiY0JGTnhNTGl6QnB0VWk1Y2NmeS9tZEFHSUhCNGdmclZJeUZxUHZsQ25DNitROWUvVEt2OW1DZmNPR2NIdnVPVGdHQjBQWm9nWHNHelVxc2JTY3pzeGtWbG5KZkgzaCt0eHp3bmF5QlY5RGtWeU9uSmdZNU4yN0I1bXZiN0hqK1ltSnlQajdiNGpFbGozbm1IM3hJbUltVFVMRFRadWdVNnVSdUdVTGJzMmRpN3o0ZUxQbmtQdjd3M1BRSUhpTkdBSDdldlVBQUpyMGRPRjQyckZqaUFvSlFhTXRXNkJzMDZiZ25OcTFFYlIwS1FMRHdwRHkwMDlJM3JNSEQwK2NNUHZuSHhFUkVWRkZFT2wwWnZ5bVRrUkVSRVJVanY1d2RMUjFDRVEySlZFcTBmckNCZGg1ZWdJQWt2ZnV4ZVhod3kyYW8wTktDc1J5T1FEOS82WWtTaVYwV20yeGhKOUlKb1AvN05ud2ZmZGRBQVUzdlAveThkRWI0OUtsQzVvVldURnlybDA3a3owMUtrTE4xMTlIdmVYTGpRL1E2WkFURTRQTXMyZVJjZVlNTWg5OTZOUnF0SXFLRXZxRFdFdE9UQXpPdG1nQkFLZ2JIZzZmaVJNQkFPbC8vbGxpWHcrcG14dmNldmFFKzRzdndyMTNiNGdWQ3IzajJwd2NpTzN0OWZicDh2UHg4UC8rRDZuSGp1SGg4ZVBJdW5qUnJBU2N6OFNKU0R0NjFPaXFPSkdkSFVJZTlXaktpWW5CaGVlZmg4ZkFnZkFjTkFoT1R6OWRiTHhXcGNLZkhoNzZjMGdrOEI0M0RuVSsrUVJTVjFlRDExRmR1NFovWDM0WjJaY3ZseGh6YVhTMGNRS1BpSWlJS2dlUjZGSE4weEp3QlFrUkVSRVJFWkdOK2MrZUxTUkhBT0RPRjE5WWJXN3ZjZU1RTUc4ZWRCb050RmxaMEtwVTBHazBzS3RSUTJnSUR3QVpaOC9xblNkUkt2WDY4NlFjUEdqejVBZ0FQUHp0TjcxdDFZMGJ5RHg3dGlBUmN2WXNNcytkZ3lZam84TGpzcTlYRDk2alJ3dmI4V3ZYRmhzalVTcmg5UFRUY083WUVTNmRPc0hwNmFlTHIzN1I2WkIyL0RqdUxWK090RjkrUVkwQkExRHJyYmVnYk4wYVFFRWl3N1ZIRDdnK1NyNm9VMU9SR1IyTnJPaG9aSjgvRDlXTkcxRGR1b1c4Ky9mMUdyaVhWT0pOK1NqSkF3Q0t3RUMwalkwVlNuc1ZsWGZ2SGg1OC96MlNkdTRzZGt5bjBlRCtxbFZJMnJrVHZ1KytDKy9Sb3lGMWQ5Y2JrM1grZkxrbFI0aUlpSWdzeFFRSkVSRVJFUkdSRFlra0V1Rm1OMUNRaU1nOGZkcHE4MmRGUlFuWGtUZzdHKzRKb2RQaDdtTkpHZCtwVTRYVkZycjhmTno0OEVPcnhWUVdxbXZYRVBmKys4aStkQW1aWjg5Q25acGFxbm51ZlA2NVZlTEpmL0FBRUlsUWY5MDZpQjZWSzh1SmljR0RYYnNnOC9hRzEvRGhjR3plSEk3QndWRFVxMmUwSEZqdW5UdDQ4UDMzU1BqbUcrUmN1U0xzVDlxNUUwazdkOEtwWFR0NHZ2d3lQUHIzaDZ6SVNoK3BteHRjbjMwV3JzOCtxemRmOHA0OXVQenFxMmEvajRCNTg0VFhJcW4rclFMMXc0ZEkzcjBiU2Q5OWg0ZC8vS0dYZURGRW5aS0NtN05tNGZiQ2hmQWNQQmdlTDcwRWw4NmRvY3ZOeGZXcFU4Mk9pY2dVblU2SHpNeE1xRlFxcU5WcXNFQUtFVlVXSXBFSVVxa1VDb1VDU3FVU1ppNWtJQnRoaVMwaUlpSWlzam1XMktxY3JGR3FobDliOHlpQ2d2RFVyNzhDWWpIT3RXbFQ4UFMvaFZxZlB5K1VhRHBWcEl5VXJHWk50SW1KTVh4alhxZEQxb1VMdUQxL1BwTDM3OWM3SkhWM1IvRFJvN0J2MkJCM3YvZ0NOejcrMk9LWUtwdWlKYmFzL2IxWlorWk0xSjR4QXdCd2VmaHdKTy9kQzdGY2pwYW5UME5SdDY3QmMzSmlZNUYyNUFnZTdOMWIwSGpkbkQvUHhXSTRkK2dBdDU0OTRmTE1NMUMyYnEyM0VnZ0FvTk1ocWtNSFpKMC9iM2I4M3VQR0llakxMLytiUXFOQjJyRmpTTnk2RlNrSERrQ3JVcGs5bHlFU3BSSnlQNzl5WHozQ0VsdFBodHpjWEtTbHBVR2owZGc2RkNJaWt5UVNDVnhkWFNGL1ZBYVZLbzY1SmJhWUlDRWlJaUlpbStOTjlNcUpDWktLNWRLcEUreTh2ZkVnSXFKOExpQVdReXlYUXlTVkZpUkx4T0tDa2xzbUdwZ3JBZ0lRdEd3WkxnMGFCRjFlWHZuRVZZSEtNMEVDQUEwM2JZTEl6azZ2ZjR4SGFDZ2FiZHNHQUZERnhTSGoxQ21rLy9FSDBvNGVoZXJHalRKZlUremdBS2UyYmVFWUhBeUhKazNnMkxRcGNtSmpjYlZJdVMremlFUUlQbjRjOHRxMWNYL1ZLaVJ1MldKUkkvZktnZ21TNmk4M054Zkp5Y20yRG9PSXlDSWVIaDVNa2xRd0praUlpSWlJcU1yZ1RmVEtpUWtTcW03RURnNFFQZXFyb2NuTUxKZjV4WEo1c2JKZkxzOCtpNngvL29FNkpjWHExN1FtbVk4UDFLbXBaVjR0WWt0TWtGUnZPcDBPaVltSlhEbENSRldPUkNLQmw1Y1h5MjFWSUNaSWlJaUlpS2pLNEUxMElpS3lCaVpJcXJlTWpBeGtaR1RZT2d3aW9sSnhjbktDazVPVHJjTjRZcGliSUJHWGR5QkVSRVJFUkVSRVJFUmxwYXJDcTV1SWlQZ3pySEppZ29TSWlJaUlpSWlJaUNvOXRWcHQ2eENJaUVxTlA4TXFKeVpJaUlpSWlJaUlpSWlvMG1PVmVDS3F5dmd6ckhKaWdvU0lpSWlJaUlpSWlJaUlpSjQ0VEpBUUVSRVJFUkVSRVJFUkVkRVRod2tTSWlJaUlpSWlJaUlpSWlKNjRqQkJRa1JFUkVSRVJFUkVSRVJFVHh3bVNJaUlpSWlJaUlpSWlJaUk2SW5EQkFrUkVSRVJFUkVSRVJFUkVUMXhtQ0FoSWlJaUlpSWlJaUlpSXFJbmp0VFdBUkJSNWFMVDZaQ1ptUW1WU2dXMVdnMmRUbWZya0lqb0NTSVNpU0NWU3FGUUtLQlVLaUVTaVd3ZEVoRVJFUkVSRVJGVlUweVFFSkVnTnpjWGFXbHAwR2cwdGc2RmlKNVFPcDBPK2ZuNXlNL1BSM1oyTmx4ZFhTR1h5MjBkRmhFUkVSRVJFUkZWUXl5eFJVUUFDcElqeWNuSlRJNFFVYVdoMFdpUW5KeU0zTnhjVzRkQ1JFUkVSRVJFUk5VUUV5UkVCSjFPaDdTME5GdUhRVVJrVUZwYUdzdjlFUkVSRVJFUkVaSFZNVUZDUk1qTXpPVEtFU0txdERRYURUSXpNMjBkQmhFUkVSRVJFUkZWTTB5UUVCRlVLcFd0UXlBaU1vay9wNm8vaWFPanJVTWdJcUlxVHFKVTJqb0VJaUlpcW1LWUlDRWlxTlZxVzRkQVJHUVNmMDVWZjRyQVFGdUhRRVJFVlJ6L1gwSkVSRVNXWW9LRWlGamJuNGdxUGY2Y3F2N2NYM3pSMWlFUUVWRVY1OTZuajYxRElDSWlvaXFHQ1JJaUlpSXpGcTZLQUFBZ0FFbEVRVlFpc2puZnlaTWhyMTNiMW1FUUVWRVZKYTlUQjc1VHB0ZzZEQ0tpSjBwc2JDd3VYcnhZYnZNL2VQQ2czSHJtcHFlbnM5Y2xBV0NDaElpSWlJZ3FBWW1URStxdFhHbnJNSWlJcUlxcXQzSWxlNUFRUFlFbVRacUVaNTk5RmxsWldWYWROem82R3ErODhnb2FOR2lBdW5Ycll1UEdqYVdlS3prNUdhTkdqY0tWSzFlc0dHRnhWNjVjd1pBaFEzRDA2RkdEeDFVcUZUcDA2SUFXTFZvZ1B6L2ZLdGNjUFhvMGV2YnNhWlc1SHJkOSszYUVoSVFnUER5OFhPWnYzTGd4ZXZmdVhTNXpVOVVpdFhVQVJFUkVSRVFBNE5xMUs1b2VPSURZTjk1QTd1M2J0ZzZIaUlpcUFIbnQycWkzYWhWY24zM1cxcUVRa1EwY1Bud1lLcFVLTVRFeGFOR2loVlhtaklxS3dvQUJBNUNYbHdjSEJ3ZTR1cm9pTlRXMTFQUHQzYnNYUjQ0Y3dkbXpaN0Z6NTA0MGF0UklPTmE1YzJlTDU1UEpaQWFUSUFjUEhzU0pFeWZRdjM5L2crZXRXYk1HdDI3ZEFnRHMzcjBiUTRZTU1YcU5uMzc2eWF6VkZSa1pHUUNBblR0M21oTTZYbjc1WmJQR0FVQndjRER5OHZLd2ZQbHk5T2pSQTYxYXRUTDdYQ0pMaUhRczZrMzB4THQzNzU2dFF5QWlLbEd0V3JWc0hRSlZFRTFHQnU1KytTVlNmdndScXJnNGFMajBuWWlJaXBBb2xWQUVCc0s5VHgvNFRwNE1pWk9UclVPaUNzSy9YYXVQNk9ob0hEcDBDS0dob1hvSkEwdUZoWVVoSmlZR3ExYXRnbFJxbmVmQVgzbmxGZnpmLy8wZlFrSkM4TTAzMzhEZTNoNHFsUW9LaGFMVWM4NlpNd2RyMXF5QnU3czdJaUlpaFBmczYrdHI4Vnd5bVF4eGNYSEY5ci93d2d1NGRPa1NvcUtpNE83dXJuZnN4bzBiNk42OU81bzNidzVIUjBlY09YTUdSNDhlaForZm44RnJoSVNFNE9iTm14YkhWcEs3ZCs5YU5QN3p6ei9IaGcwYk1IZnVYQXdlUE5pc2M0NGVQWXJJeU1nU3g2MWV2UnF1cnE0bUUwV0ZaczZjYWRhMXpjRy9heXVPU0NRU21UV09DUklpNGkrWlJGUVY4QmRKb29xVGtKQ0FNMmZPNFBUcDB6aDkralJPblRxRitQajRVcy9uNnVxS3JsMjdva2VQSHVqZXZUc2FOR2dBTS85ZXFmS21UWnRXckRURXVISGpzR2JObWdxUFJhZlRZY0NBQWRpM2I1L2UvcUZEaDJMNzl1MFZIZytWcjV5Y0hOeStmUnUzYnQzQ3ZYdjNqSDVZcTh4S2ViS3pzNE83dXp2YzNkM2g1dVltdkM3Y2RuTnpnN096TTV5ZG5lSGk0aUs4THZ5d3Q3ZC9ZbjdtVkhmODI3WDZLRXdNZlAvOTkralFvWU9ObzlIWHNHRkRaR1ptWXMyYU5lalRwNDlWNXRUcGRIanJyYmV3ZCs5ZWVIaDRZUGZ1M2FoWHI1N1I4YjYrdmdnS0NzSnZ2LzFtMXZ4eGNYRjQ1cGxuMEtWTEYyemJ0azN2V0Y1ZUh2cjM3NDkvLy8wWGh3NGRncU9qSTdwMTY0YWdvQ0RzM3IwYjl2YjJ4ZWJUYURRdzU1Wnh0MjdkY08zYU5iT1RLWVZKck02ZE8rUGF0V3RtbldPdXd1VExwNTkraXRXclY1ZkwzTmJBdjJzcmpya0pFcGJZSWlJaUlpSjZnaVVuSitzbFEwNmZQbzNiWlN4eDV1cnFpcENRRUhUcTFBazlldlJBeTVZdElaRklyQlJ4MVhIcDBpVXNYYnBVYjUram95Tm16WnBsazNoRUloRldyRmlCWDM3NUJlbnA2Y0wrSFR0MllOaXdZZWpYcjU5TjRxTHlZVzl2andZTkdxQkJnd1pHeDJpMVdxU2twSmhNb055N2R3L3g4ZkhsMWlUWEhQbjUrVWhJU0VCQ1FrS3B6cGRJSkNZVEtJOS9GSTV4ZEhTRW82TWpIQndjOVA2MTFsUHFSRlE1RlphV2Vud1ZSbG1JUkNKODhjVVh1SG56SnBvMGFTTGNKRDk1OGlRQ0F3UGg2ZWxwMWp5SER4OUdTRWdJbkI1Yk9WZVlGQmswYUpEZWZwMU9oLy85NzMrSWpvN0duRGx6MExCaFF3REFnZ1VMOE82NzcyTE1tREhZdUhFajVISzUzbmxGZjIrTGpZMDFHazloa3YzR2pSdEd4NWhLQkFVRkJSazlacTVidDI3cEpmdG56cHhwMW9vUFM1TlFWSDN4LytwRVJFUkVSRStJbEpRVVJFVkY2U1ZEREpWb3NGVGR1blhSc1dOSGRPellFYzg4OHd3YU4yNE1zVmhzaFlpckxwMU9oM2ZlZVFkcXRWcHYvOHlaTTB0VlRzTmFmSDE5c1dqUklreVlNRUZ2LzdoeDQ5Q3VYVHQ0ZTN2YktES3lCYkZZakJvMWFxQkdqUm9JRGc0Mk9rNmowU0FsSlFXSmlZbG1mUlJOd0ZVR0dvMEdxYW1wWmVvaFVKUk1KaXVXTkNuODE5eDlDb1VDQ29VQ2NybGMrQ2k2WGZqYXpzNk9xMStJcWdtWlRJWTllL2JBenM0T0FLQldxekYrL0hnMGJkb1VXN1pzS2ZHLzljdVhMMlA4K1BFSUNBakFMNy84SXZ5dXBWYXJFUkVSQVFEbzFhdVhNRjZuMCtHRER6N0E3dDI3TVdqUUlJd2RPMVk0Tm1qUUlGeTdkZzNMbGkzRDBLRkRzWDc5ZXFNSm9TNWR1cFQ0M2t5Tk1iWDZvbWh5UXExV0cweEE2M1E2WEx0MkRUS1pESFhxMUNsMnZEeFdvOUNUaFFrU0lpSWlJcUpxUnFWUzRkS2xTemgvL3J6ZXgvMzc5OHM4dDFRcVJhdFdyWVNFU0VoSUNIeDhmS3dRZGZXeWE5Y3VIRHQyVEc5Zmd3WU5NSG55WkJ0RjlKK3hZOGRpKy9idCtQWFhYNFY5aVltSkdEbHlKQTRlUFBqRUo3ZW9PSWxFQWs5UFQzaDZlcUpwMDZZbGpsZXBWRWhLU2lxV09FbEtTa0pDUWdKU1VsS0VqOVRVVkNRbkp4ZExKbFptZVhsNXlNdkxRMXBhV3JsZlN5UVNsWmhFTWZSYUpwUEJ6czRPVXFsVStMZnd3OVIyYWNhS1JDS0l4V0tULzFycldIblE2WFE0Y09BQUlpSWlFQjBkamJTME5EZzZPcUpwMDZhWU5tMGFubjc2YVdGc2JtNHV2djMyVy96NDQ0KzRjdVVLc3JPelVhTkdEYlJ2M3g3ang0ODNtR2dzV2tyS3c4TURuMzMyR2Y3ODgwL2s1K2VqUTRjT21EMTdOdXJWcXdldFZvdjE2OWRqNjlhdGlJdUxnNHVMQzdwMzc0NlBQdm9JTldyVUtQYzVnWUxTZkd2V3JNRytmZnR3NDhZTnlHUXlORy9lSEtOSGo5YTc4VzRvRGw5Zlh5eGN1QkMvL3ZvcmNuSnkwTEJoUTB5Wk1nWFBQLys4d1hNS0ZWM3hVSm95UnNaS2RaVm5iS1g1UGloVW1Cd0JDbjZuZXZQTk56Rjc5bXlzWHIwYUV5ZE9OSHBlWWJLak1LbFM5TCtIdlh2M0lpa3BDUUNFY2xrcWxRcVRKMC9HL3YzNzBhMWJOeXhldkxqWW5OT25UMGRXVmhiV3IxK1A1NTU3RG9zWEwwYlhybDBOWG4vczJMR1lNMmRPc2YyRnlRbERYN3RaczJaaDNicDFSdDlUVVh2MzdzVzhlZk13Y2VKRURCOCtYSy9zVjNaMk5ycDA2WUw2OWV2ci9lNWl5dWpSbzNINDhPRVN4MTI3ZHEzRUIxZXNXVjZMS2ljbVNJaUlpSWlJcWlpdFZvdTR1TGhpaVpDclY2OUNxOVZhNVJyKy92NW8wNllOV3JkdWpaQ1FFTFJ0MnhZT0RnNVdtYnU2eXNyS3d0U3BVNHZ0WDdac0dXUXltUTBpMGljV2k3RnUzVHEwYU5GQ0tDTUNBRC8vL0RPV0xGbUNhZE9tMlRBNnFnNFVDZ1ZxMTY2TjJyVnJtelZlcDlNaEt5dExMM0ZTbUR4NWZOL2p4N0t5c3NyNTNkaVdUcWVEU3FXQ1NxV3lkU2lWZ3JWdlZHWm1abUxDaEFuQ1RWZTVYSTZhTldzaU5UVVZrWkdST0hIaWhKQWd1WHYzTGw1NzdUVmN1WElGQU9EczdBd1BEdzhrSkNSZ3o1NDkyTGR2SCtiUG40OFJJMFlZdk5hLy8vNkxzTEF3aUVRaUtCUUtaR1JrNEpkZmZrRjBkRFNPSERtQ0JRc1dZTmV1WFhCM2Q0ZWpveU9TazVPeGMrZE9uRDkvSG9jT0hUTDRaTDAxNTd4Ly96NkdEUnVHbUpnWWlFUWllSHQ3SXpNekU1R1JrWWlNak1RNzc3eURHVE5tR0h4dk4yN2N3SVFKRTVDUmtRRVBEdytrcDZmai9QbnpHRE5tRERadjNvenUzYnNMWS8zOS9RRkE2RmxSczJiTk1qVS9MNG0xWTdQMCsyRExsaTJJaW9yU202Tm9zbUxVcUZGWXQyNGR3c0xDMEsxYk42TmxFZGV0VzRlVEowK2lUWnMyZU9XVlY0VDlXcTBXWDMzMWxkN1ltSmdZVEpvMENaY3VYVUtQSGoyd1pzMGF2Y1JNSVpGSWhFOC8vUlErUGo2WVAzOCtYbjMxVlR6MzNITllzbVJKc2RVa2FXbHBCa3R0RlphMk1uVE1WQko1N2RxMWVqL1huSjJkb1ZBb01HdldMQ3hidGd4dnYvMDJSbzRjcWZkN2s3RnlyWS9QQlJRMHJBOElDREI2ZmNDeUp1MVV2YkZKT3hHeDBSMFJWUWxzWmtkUHN2ejhmTVRGeGVIS2xTdTRjdVVLTGwrK2pQUG56K1BpeFl0V3ZUbm81K2VIMXExYm8wMmJOa0pTeE55YTJQU2Zqei8rR1BQbno5ZmIxNzkvZit6WnM4ZEdFUm4yN2JmZkZydVJKNVZLRVJrWmliWnQyOW9vS2lMTDVPYm1JajA5M2VESHc0Y1BqUjU3L0NNbko4ZldiNFhNWU8wRXlhaFJvM0RreUJFNE9UbGgzcng1Nk5ldkgyUXlHVFFhRGY3NDR3OWtaR1NnVDU4K3lNL1BSKy9ldlhIcDBpVUVCZ1lpUER4Y1NKeWtwS1FnTEN3TVc3WnNnVmdzeHE1ZHU5Q3VYVHZoR29WUHB6czRPR0RjdUhHWU9uVXFwRklwZnYvOWQ3eisrdXZJeWNsQm8wYU5jUFhxVlN4YXRFaTRXYnQxNjFZaElmSDExMThqTkRTMDNPWlVxOVVJRFExRlZGUVVPbmZ1akVXTEZzSFB6dzlhclJhN2R1M0N0R25Ub0ZhcnNYdjNicjBWTllWeHVMcTZvbmZ2M3BnOWV6WWNIUjBSOS8vczNYZFlVK2Y3UC9CM0lHd1JCQUhGQlhVZzdvV3JWZXRxNndCY2lMaFFjR3V0MWxXdHJhaDFJQzQrS29pYktrb1Z0YUtvdUswdDdvcDFLemhRSzZPNDJDU1EzeC8reU5lWUVJS0doTUQ3ZFYxY3dIbWVjODRkakpDYyt6ejMvZWdSdkx5ODhQVHBVelJvMEFESGp4K1grOW1ycTBsN1VTdEkxQm5ieHp3UHhvOGZqOGpJU0puamYvZzgzclZyRjZaUG40NW16Wm9oTWpJUyt2cjZNdjB4N3Q2OWk1NDlld0o0ZHpQRCt6MDlEaHc0Z0FrVEpzZ2MyOHZMQzMvODhRZEdqQmlCK2ZQblMxY0RmVmllS2lFaEFibTV1YWhUcHc0dVhMaUE3Ny8vSGcwYk5zU0dEUnRreW4xOWFtbFFWZi9maXNWaWhJYUdJaUFnQUdscGFXalhyaDBpSWlMdzl1MWJPRHM3bzNIanhqaDY5T2dueGZJK2JmVWc0ZnRheldHVGRpSWlJaUlpSFNLUlNQRGZmLzlKa3lEdmY4VEh4NnU5L0V5VktsV2tpWkNDWkFqN1QzeTZlL2Z1SVNBZ1FHYWJzYkV4VnE1Y3FhV0lDamRzMkRBY08zWU1PM2Jza0c0VGk4WHc4dkxDMzMvL2pZb1ZLMm94T2lMVkdCa1pTY3QvZlFxUlNJUzB0RFNaNUVwbVppWXlNaktRa1pFaDgvV0gzeXNieThqSUFPOUxMWjFPbmp5SjQ4ZVBReWdVWXVmT25XalJvb1YwVEY5Zkh4MDdkcFIrdjJmUEh0eStmUnNWS2xUQWI3LzlKblBCMk1yS0N2Nysva2hNVE1TSkV5ZXdjdVZLaEllSHk1MnZhZE9tbURsenB2VDdEaDA2WU9qUW9kaTRjU1B1M3IwTFgxOWZEQm8wU0RvK2RPaFE3TnExQzdHeHNZaUppWkZKa0tqN21QdjM3MGRzYkN6cTFxMkxiZHUyU1J0MjYrbnB3Y1BEQTlldlg4ZldyVnNSR2hvcWt5QXA0T0RnQUg5L2YyblpKMGRIUjh5Y09SUGZmdnN0YnQrK2pkVFVWRmhiV3l2NTF5ZzU2b3p0WTU0SHdjSEJDQTRPQmxCNHJ3d1BEdzhFQlFYaDY2Ky9MclNVbktXbEpVYU5HaVdUSE1uT3pzYVNKVXRnWVdFQkl5TWpKQ2NuQTNpM1l2V3Z2LzVDbno1OUFMenJENklvRVRCMDZGQnBlYXkyYmR2aXhJa1R5TS9QbCt1Rk1tclVLTFJ0MjFaaG1UVmxKYmFPSERtQ0N4Y3VLSHc4QmU3ZnY0OURodzdCeDhjSGxwYVc4UFgxaGJ1N08zNzU1UmRwWWk4ek14TUF1SUtaU2d3VEpFUkVSRVJFR3BTVmxZV0hEeDhxVElTb3E0SHcrNFJDb2ZTdXU0S1BaczJhd2Q3ZW5vMS8xU3d2THc4alI0NUVibTZ1elBZZmZ2Z0JqbzZPV29wS3VYWHIxdUg4K2ZNeUYyemk0K014WWNJRWJOKytuYzhSS2pjTURBeGdaV1ZWYUpQaWp5V1JTSkNUa3lPWFBNbk96a1pPVG83MDQvM3ZWUjFUTmk4bkp3ZGlzVmo2SVJLSnBLVnc2SjNmZnZzTkFPRHU3aTZUSEZIazRNR0RBTjVkeUM3c2Jub2ZIeCtjT0hFQzU4K2ZSMVpXbGt3UEJRRG8yN2V2M0Q0dUxpN1l1SEVqQUdESWtDRnk0ODJiTjBkc2JHeWhWUi9VZGN5Q0ZZNit2cjdTNU1qN09uYnNpSzFidCtMS2xTc0s0eGcwYUpEY2hmMHZ2dmhDK3ZYVHAwKzFsaUJSWjJ6cWVCNG9JaFFLY2ZUb1VaaVptU2tjcjErL1BvNGNPU0xYTjJiTm1qVjQrdlFwZnZycEoremN1Vk9hSUxHeHNaRW1SNHJqd3dURTRzV0xzVzdkT2dBb3NwZUlzbFVtR1JrWkNudWdBTURxMWF0eDRNQUJCQWNIWThpUUlaZzRjU0pzYkd5d2V2VnE2WnkzYjk4Q0FNek56VlY2SE1WWjhhSktEeExnM1Nycml4Y3ZxbnhjMGkxTWtCQVJFUkVScVpGWUxNYlRwMC94Nk5FamhSK0ppWWtsZHU0YU5XcWdTWk1tTXNrUUp5ZW5VdEgzb2p4WXRXb1Z6cDgvTDdPdDRFN1YwcXBpeFlyWXRXc1gycmR2TDdOS0tTd3NETjI3ZDRlM3Q3Y1dveVBTZlFXOUlZeU5qYlYyZ2ZoOStmbjUwb1RKKzhtVEQ1TXBxbjR2RW9rZ2tVaVFuNThQaVVRaTgvV0huOVV4cGs1WHIxNEY4Tzd1K3FMY3VuVUxBQlN1bmlqUXRHbFRBTzllQnp4Ky9Cak96czR5NHgrV053S0FTcFVxU2IrdVhidTIzTGlGaFFVQUZGb0NUbDNIdkhIakJvQjNmOGNLVmp1OHI2Qy9RMEVqOEE4cDZ2WHcvdk5kbXlYczFCbWJPcDRIaFNrc09WTEF6czVPYnR2cDA2Zmg0T0FBSHg4ZjdOeTVVNlh6RkVmZnZuM1JzR0ZEcFhQbXo1K1BwS1FrQkFVRktSeC92L3lYSW9HQmdXamJ0aTNXcmwyTGpSczNJaXdzREtOSGo1WjU3VlNRK0ZIMWQrallzV09Wamo5NDhBQ25UcDBDOEc2VmxLK3ZiNkVyZHdwWVdscXFkRzdTVFV5UUVCRVJFUkVWZzBRaVFXSmlZcUVKa0tkUG55SXZMNjlFWTdDeXNwS3VDaWxJaURScTFJaHYzclRvN3QyN21EdDNydHoyVFpzMnFYVDNxRGE1dUxoZzhlTEZjb21jY2VQR29WR2pSbWpac3FXV0lpTWlkZFBUMDRPaG9hSE9KczdWMlQ4ek5UVVZBR0JyYTF2azNEZHYzZ0JRZnBHMFFvVUswcThWOVFkVDFHVDkvVlY2aXNhTHVtaXJybU1XM0tHZmxKU2s5SHdmcnBCVWRwN0NHbXBybWpwalU4ZnpvTUQyN2R2eHd3OC9LRDFmVWFzYkZpMWFoSHIxNmluOS8xendtbFJSay9haU9EczdGNW5nV2JGaUJaS1NraFNXZ0FPS1RwQVlHQmhnK1BEaDhQTHl3cVpObXhBWUdDaVh0SHI4K0RHQWQ2czRWUEh6eno4WE92YjA2VlAwN2RzWFptWm1jSGQzeDg2ZE85R2tTUlAwNjlkUGJ1NmZmLzRKR3hzYk9EazVxWFJlMGwxTWtCQVJFUkVSL1gvNStmbElTVW5CczJmUDhQejVjeng3OWt6dTY0U0VCT21kbENYSndNQUFkZXJVZ1pPVGs5eEhhYmdMbWY1UFhsNGVSb3dZZ1p5Y0hKbnQ0OGFOUTVjdVhiUVVWZkZNbXpZTng0OGZsMmxXbTUyZGpUNTkrdUR5NWN2c1QwTkVaWTZSa1pHMDkweFJURXhNcEQxcUNwT2VuaTc5V3RWU1FLVkZ3ZVBic1dNSE9uZnVyTzF3U2kxMVBnOHNMQ3dVcnZBcEVCOGZEd01EQTRXcmhBb01HemFzeUdSUFFaS211UDA3R2pWcVZLelNyOG9TT2J0MjdjS3VYYnNBdkdzeXIyaFZpb0dCQWNhUEh3OVBUMCs1RzB1dVhic0dBSitjcUlpTGk4UGd3WU9Sa3BLQ3paczM0L1BQUDBkMGREVDgvZjNSbzBjUDZYa3pNakt3Wk1rU2JOdTJEWTZPamtyTG4xSFp3QVFKRVJIcHRIdjM3aUU3TzF1NmxGbFh4TVhGSVNjbnA4Z2x5eC9ydi8vK1E2VktsVXJrenEyM2I5OUNUMDlQNXU0b0lsMGdFb253NHNVTHBjbVBmLy85VitNMTJxdFVxYUl3Q2VMZzRLRHdya2NxZlZhc1dDRlhsN3BtelpwWXRteVpsaUlxUGowOVBmejY2NjlvMmJLbHpCM2F6NTQ5US8vKy9YSHExQ21GZGVtSmlIUlY3ZHExY2YzNmRWeTZkQWs5ZS9aVU9yZGV2WHE0ZXZVcXJsNjlpbDY5ZWltY1UxQ215c1RFUk9tRjc5TG9zODgrdy9YcjEzSC8vbjBtU0pSUTUvUEF6YzBOYm01dWhZNVhxMVlOTld2V2xHdXNYbHdGZjlPTGU2UEQvUG56NVc3OFVDUWdJQURKeWNrSUNBaFFPRDVqeGd5MGJ0MGFIaDRlQVA0dmtWS2NQaUVGeG93Wm8zVGN5OHVyMEY0bkowK2V4S1JKazVDWm1Zbmc0R0IwNjlZTkFEQjc5bXhNbno0ZGZuNSs4UGYzUjFSVUZQejgvUER2di8vQzJka1pNMmZPWkhLa0hPQTdMaUtpY21yQ2hBbTRmZnMyb3FLaTFQb0gvL3IxNi9EMzk4ZVZLMWNnRm92eDAwOC9ZZVRJa1dvNy9vZEdqeDZOK1BoNFBILysvS09QOGVyVks0d2JOdzY5ZS9mRzBLRkRWV3BJNitQamc2cFZxMkxSb2tVZmRVNGZINTlQanJzd3UzYnR3cng1OHpCcTFLZ1NxWHZ2N095TTJyVnJmL0tMZFNKMUVJbEVTRTVPUmxKU2t0TFBpWW1KU0VwS1VudjljbFhvNit1alZxMWFjSFIwaEtPakl6Nzc3RE00T2pxaWR1M2FxRmV2bnJRV09PbW1PM2Z1S0N6bHNIbnpacDI3ZzdoS2xTcll2MzgvT25ic0tITlJKQ1ltQnBNbVRjS0dEUnZZdEoySXlveHZ2dmtHMTY5ZlIzaDRPRWFQSHEzMGdtM1BuajF4OWVwVmhJZUhZOXk0Y1FyTGNtM1pzZ1VBMEtOSEQ1Mjd3YUZ6NTg2NGZ2MDZkdXpZQVc5dmJ4Z2JHOHZOeWMvUFIzNSt2dG9lbTc2K1B2THk4cENabWFtVzQybUNMajRQYnQ2OENRQ29VNmRPc2ZicjM3Ky9TdlBXcjErUDVPUmtEQjQ4V09INGpCa3pVTHQyYmJseFZaT0lpWW1KeU1qSWdJV0ZoVnlUK2c4cCt2Zkl5TWpBNHNXTEVSb2FDb2xFZ3RxMWE4c2tSQWNOR29RREJ3NWd4NDRkdUhEaEF1TGk0dURvNkloMTY5YkIzZDJkcjN2S0NlMy9UeVVpSXEySWpvNUdkblkySGp4NGdHYk5tcW5sbUxHeHNlamJ0eTl5YzNOaGFtb0tTMHZMWWkzTDFaYkRody9qenovL2hFZ2t3ckJodzFUYUp6bzZXdUdMdXNPSEQ4c3NxeTVNd1ZMKzNidDNxM1MrZ1FNSHFqUVBBSm8wYVlMYzNGeXNYYnNXM2JwMVE0c1dMVlRlbDBqYjh2UHo4ZmJ0VzZTbXBoYVo5RWhLU2lvMXYyUHM3T3lraVkvM2t5Q09qbzZvWHIxNnFYaURUT29uRm9zVmx0WWFNMmFNOU01RVhkTzZkV3RzMkxCQnJqbjdwazJiMExScFUweWFORWxMa1JFUnFkZklrU094ZmZ0Mi9QdnZ2eGd3WUFDV0xGbUNqaDA3UWs5UER5S1JDTkhSMGNqS3lvS0hod2VHRGgySzBOQlFKQ1Frd05QVEU4dVhMNWYyWjNyMTZoVUNBZ0p3N05neFZLaFFBZE9uVDlmeUl5cytiMjl2Yk5teUJROGZQc1N3WWNPd2NPRkMxSzlmSHdDUWs1T0RzMmZQSWpBd0VKczJiVUxWcWxYVmNrNTdlM3M4ZmZvVTBkSFI2TnExSzk2K2ZZdUtGU3VxNWRnbFJkM1BnKzNidDZOSGp4NUZYdmovRk9mT25RTUF0R3JWcXRqN3hzYkc0c21USjBybkZMejNQWERnUUxHT3Jjck5kcGN1WGNLZ1FZTUFBRk9tVENseUJjbjc4dkx5RUJFUkFYOS9meVFsSmNIVjFSVUhEeDZVbXljUUNMQnUzVHIwN05rVGNYRnhhTjY4T2ZidDI2ZXpmWnJvNC9DZEdoR1JqcmwrL1RxT0hqMEtkM2QzNll2V2p6Rm16Qmc4ZVBBQWpSbzFVbHRzeTVZdFEyNXVMdHEzYjQ5ZmYvMFZKaVltR3FuVC82bjI3TmtEQUJnMWF0UW5IK3VYWDM0cDhrWGsrNlpPbmFyU3ZPSWtTQm8yYklnSkV5Wmd5NVl0aUkrUFZ6bEJjdUxFQ2NURXhLZzBOelUxRlFzV0xDaHlucklHZVZTMmlVUWl2SHIxQ2k5ZnZwUitmUGk5b3UydlhyMUNmbjYrdHNPWElSUUtVYTFhTlZTdlhsMzYyY0hCUVpvRWNYQndLSFpkWnlvYkZpeFlnRXVYTHNsc3ExR2pScUZsSm5URjhPSERFUnNiaTFXclZzbHNuekpsQ2hvMmJNanlLMFJVSnBpYm15TTBOQlJEaHc1RlFrSUNoZ3daQWpNek0xaGFXdUsvLy81RFRrNE92di8rZXdEdkdtOXYyN1lOUTRZTXdmMzc5K0htNWdaTFMwdVltSmdnT1RrWmVYbDVNRGMzeDhhTkcxR3JWaTB0UDdMaXM3VzFSVkJRRUVhUEhvMlltQmgwN2RvVmxTcFZnb21KQ1ZKU1VpQVNpU0FVQ3RWNnc0ZXJxeXVDZ29JUUZoYUc2T2hvcEtlbkl6NCtYbTNITHducWVoNGtKeWRqMnJScE9IWHFGRnEyYkZsaUNaSzB0RFFjUFhvVUppWW0rUHp6ejR1OS80NGRPNlM5UTRwU1ZEUDI0Z29QRDhlY09YT1FrNU1EZ1VDQStmUG5ZOSsrZlJnMWFoVGMzZDBMYlRxZms1T0QzYnQzSXlRa0JJOGVQWUt0clMyQ2c0UGg1dWFtTUVFQ3ZPc0hzMm5USnZqNit1TGF0V3ZvMjdjdi9Qejg0T0xpb3RiSFJLVVhFeVJFUkRxbVlEbG94NDRkUCtrNHMyYk5Va2M0TXE1ZXZRb0FHREZpaExUQm1hTGwyYW9vYUFxcktsVnJtSDVZMGlvdUxnNlhMMS9HWjU5OWhtKysrYVpZTVNweTd0dzVsVXI0ZE9uU0JmSHg4Y1ZLcGdEdi90Mkw4OFpoeXBRcG1ESmxpdEk1QlQrVG1KZ1loSVNFcUhUYzE2OWZxelNYQ1JMZEpCS0o4UGJ0VzJrVHlnOC9mN2hOVVNKRWxZYW5wWUdwcWFsTTRxUGc0LzN2Yld4c29LZW5wKzFRcVpRNWNlSUVmdm5sRjdudEd6ZHVMUFYzd0twaTJiSmx1SEhqQms2Y09DSGRscGVYQnc4UEQxeTZkQW1mZmZhWkZxTWpJbEtQQmcwYTROU3BVOWl3WVFPaW82UHg1TWtUSkNjbm8xcTFhdWpVcVpQTVRVcE9UazdTdVVlUEhzV1RKMCtRbFpVRkJ3Y0hkT25TQmVQR2pTdDJuNGZTcEhQbnpqaCsvRGpXclZ1SGMrZk9JVEV4RWRuWjJYQjBkRVM3ZHUzZzdlME5HeHNidFoxdit2VHBlUHYyTFE0ZVBJajA5SFEwYU5CQWJjY3VTWi95UEhqejVnMkFkei9yakl3TVRKOCtIZlhxMVN1eFdFTkNRcENlbm82aFE0ZCsxUHZ5NWN1WEY5clRvMERCKzlQQ1NrZXZXTEVDalJzM1Z2bWNNVEV4V0w1OE9TNWV2QWhEUTBNc1hib1U3ZHUzeDdwMTY3QnYzejU4OTkxM1dMUm9FVWFNR0FGdmIyOVlXbHJLSFNNNE9Cakp5Y21ZUEhreUprNmNXR2p2ekxpNE9PemV2UnQ3OXV6QndvVUxjZkRnUVl3ZE94YVhMMTlHbno1OTBLNWRPM2g0ZU9DcnI3NUNwVXFWVkg0TXBIc0VFbTBVWWlhaVV1WDlScHhVK2hVa0FpSWlJdEN1WFRzdFJ5TkxuYkd0WHIxYXBVVEE4ZVBIa1phV2huNzkrcWwwM0RWcjFzaDgvK09QUDJMYnRtMElEQXpFZ0FFRFZJNnZXclZxUmZiaGlJdUxLM1JzMkxCaFNFaEl3Tm16Wnd1ZG82aE9iTUVMVUhVMGZreElTSUJJSkNwMkh4UlZIbnRKc0xlMzErajVTanVKUklMYzNGeGtaV1VoS3lzTG1abVowcThWZlY5WXNrTlIwa09WaG95bG5abVpHZXpzN0dCblp3ZGJXMXZZMnRyQzN0NWVMZ2xpYVduSjJzSlViSW1KaVdqV3JCbVNrcEprdG84Wk0wYmxSTE11ZVBueUpWeGNYUER3NFVPWjdYWHExTUZmZi8ybHNOWTNFVkZKNG50WDBsV0hEeC9HNk5HakFRQ05HemZHNnRXcmxWYUVLTzU3cmc4VEZiZHYzMGJ2M3IwaGtVaHc1c3daaFN0YWlrcHVmQ2d6TXhNSkNRbW9XclVxek16TThPalJJL1RvMFFNaWthallOLzY5NytIRGh6aHk1QWoyN3QyTGUvZnVBUURhdG0yTFJZc1d5ZnlNWHJ4NGdaQ1FFSVNGaFNFek14T21wcWJ3OHZMQ21ERmpVTDE2ZGVtOEd6ZHV3TjdlSHRiVzF0SnRJcEVJRGc0T3NMZTNoNCtQRDM3Ly9YZHBmeFlURXhOczNib1ZIVHAwZ0Znc1JtaG9LRmFzV0NGTmFBa0VBdlRvMFVOdHZkajR2bFp6QkNyK2d6RkJRa1I4a2FsanlrdUNSRlhGZlZIM3Z0ZXZYOFBGeFVYNlF1LzMzMy9INU1tVFB6cVdEMk5RZFZXTHFzY0RGRDllc1Zpc2NMbTdSQ0pCZkh3OERBME5VYk5tVFpXT3BZcnltQ0NSU0NRUWk4VVFpVVRJemMxVisrZWNuQnlGaVkyaWtoNmxyUlJWU2JPMnRvYXRyYTFNNHVQOXorOG5ROHpNekxRZExwVlJlWGw1K09xcnIzRHExQ21aN1kwYU5jTEZpeGZMWExtMVc3ZHVvVzNidG5MOXRWcTBhSUhUcDArWGlkVXlSS1E3K042VmROV0RCdy9nNnVxS2tTTkhZdHEwYVVXV0svdVVCRWxpWWlMNjlPbURwMCtmWXRhc1dZVyt4eTN1KzhIazVHUTBiOTVjYm51Yk5tMndiOTgrbFk0QnZDdlhIQlVWaFd2WHJpRW1KZ2JQbmowREFPanA2YUZUcDA0WU8zWXNPblRvVU9qK3IxNjlRa2hJQ0xaczJZS01qQXdJaFYxQk1XSUFBQ0FBU1VSQlZFSzR1YmxoNXN5WnFGR2poc0o5ZHU3Y2lSa3paa2kvRndxRjZOS2xDOXpkM2ZIVlYxL0p2WDdMek16RTd0MjdzWC8vZmp4NjlBaUhEaDFTK0o3Nll6QkJvam1xSmtoWVlvdUkxTzc5aStTMWE5ZVdOaXA3OCtZTnFsV3Jobjc5K21IU3BFa3dNaktTMlM4N094dmg0ZUdJaW9yQ25UdDNrSmFXaGtxVktxRjkrL2FZTm0yYXpCM3o1ODZka3pick9uZnVuTUl5RHlLUkNFMmJOc1diTjIvdzY2Ky9vbXZYcmpLeFdWdGJZOG1TSlRoLy9qeEVJaEhhdFdzSFB6OC8xS2xUQi9uNStkaThlVFBDd3NMdzZORWpXRmhZb0d2WHJ2anh4eDhWMWdmTnlzckNoZzBiY09EQUFUeCsvQmlHaG9abzNMZ3hmSHg4MEtOSEQ2VS9vMnJWcW1IcDBxVTRjK1lNc3JLeTRPVGtoS2xUcCtMcnI3OVd1RStCOTFjN2ZFeHlvTEJrUmtuR2xwT1RnKzNidHlNcUtncjM3dDFEWm1ZbUtsZXVqTFp0MjJMTW1ERm8wcVJKc1IvSHB3Z0pDVUZtWmlZQVFGOWZIeFVyVmxSNVpVWjhmRHdNREF5S2ZKRTBhdFFveko4L1gyNjdzaGVqOCtiTnc2Wk5tMVNLNC9mZmY4Y3Z2L3lDY2VQR1ljaVFJZExTWnNDN0YzV2RPblZDM2JwMWNlYk1HWldPNStQamcram82Q0xueGNmSEY1a0ErcGpuWlZFNmRlcUUvUHg4NllkRUlpbjBlMlZqcXM0Vmk4WFNSQWFwajBBZ1FLVktsV0JsWlFWcmEydFlXVmtwL0NoSWR0aloyYUZ5NWNxRjFob20wcVJGaXhiSkpVZE1UVTJ4ZS9mdU1wY2NBZDcxdGRxeFl3ZjY5dTByVTBMeTc3Ly9SdCsrZlhINDhHRzUxM1JFUkVRZnEzMzc5aXJOVTdWM1ltbFJ0MjVkbkQ5L1h1VlNUYlZyMS83b2ZqWVdGaFpvMHFRSkdqUm9nRW1USmhVNno5RFFzRmpOeUcxc2JOQ29VU05rWjJkRExCWkRYMThmenM3T21EdDNickhpTXpRMHhPTEZpNUdXbGdaOWZYMjR1TGpnNjYrL2hwdWJtMG8zR1ZhcVZBay8vUEFEeG93WmcrRGdZR3pidGcwblRwekF2SG56Q3Qzbml5KytnSm1aR1J3ZEhURm8wQ0M0dTd2RHlzcXEwUG1tcHFZWU1XSUVSb3dZVWVnTmlWUjJjQVVKRWFuOUxweUNQMmhyMTY3RjRzV0w4ZUxGQzlqWjJTRXRMUTBaR1JrQWdIYnQyaUU4UEZ6bWo4eVFJVU9rRjNFdExTMWhhbXFLRnk5ZVFDS1J3TnpjSE5IUjBkSVhDUG41K1dqYnRpMmVQMzllNkIwUng0NGR3OGlSSTJGcmE0c3JWNjVBWDE5Zkd0dkNoUXZoNys4UGdVQUFZMk5qcEtTa0FBQ3NyS3h3L1BoeExGNjhHSHYzN29XVmxSWHk4dktrU3l1ZG5aMXg5T2hSbWJoZnZIZ0JMeTh2UEhqd0FBS0JBRldxVkVGNmVycTAvdjdreVpQbCtuMFV4TEY4K1hJc1diSUVhV2xwc0xhMlJtSmlJaVFTQ1FRQ0FVSkRROUcxYTFmcFBnVXZGQXVXcnRyWjJVbnJpSDdNaThPaUVpVHFqdTM1OCtjWU5teVlkTWxzeFlvVllXcHFpdVRrWk9UbjUwTlBUdytMRmkzQzhPSERpL1U0UG5ZVlJISnlNcjc0NGd2cGM3SWtWbEZVcTFZTkF3WU13TGZmZmlzM3BxekUxcG8xYXhBUkVhRXdwbnYzN2lFN094dE5tellGQUp3NmRRby8vL3d6SGoxNkJHdHJhM3o3N2Jmdzl2YUdvYUVoTWpJeVVLOWVQZFN2WHg4blQ1NHM4bGdBc0h2M2J0eTllMWZwWXc4SkNZR2xwU1U4UFQyVnpsTjMveEY3ZTN1V1FpcGxURTFOWVc1dURnc0xDNFdKanNLU0h4WVdGdXpwUVRycHpKa3o2TnExcTl6cXJXM2J0c0hiMjF0TFVXbEdjSEN3d2dhc0F3WU1RSGg0T1BUMTliVVFGUkdWTjF4QlV2WjliRy9KOGk0OVBSMzUrZm5TbFowRk4zc1ZKd0dpU1ZGUlVUQXlNa0xyMXEwL2VUVnFhbW9xNHVMaTBLWk5HNlh6bmoxN0psT0tTMXU0Z2tSeldHS0xpRlJXVWdrU1cxdGIxSzFiRnl0V3JFQ05HaldrdFJ6OS9QeVFuNStQZWZQbVljeVlNZEw5Qmc0Y2lNYU5HMlBZc0dGd2NIQUE4SzZIZzZlbkp4SVRFekZvMENDc1dMRkNPbi9ac21VSURBeUVzN096VEFQUkFoTW1UTUNCQXdjd2NlSkV6Smt6UnlZMlUxTlRqQjQ5R3Q5Ly96MkVRaUhPblR1SGtTTkhJaXNyQy9YcjE4ZjkrL2NSRUJBZ3ZRQWNGaFltVFhJRUJRWEIzZDBkd0x2U1J1N3U3b2lOalVYSGpoMFJFQkNBNnRXckl6OC9IM3YzN3NYMDZkTWhGb3V4Yjk4K21UL1dCWEZZV2xxaVo4K2U4UFB6azlidzlQTHl3dE9uVDlHZ1FRTWNQMzY4MEovdnA1YXhLaXBCb3M3WVJDSVJldmJzaWR1M2I4UFIwUkVyVnF5US9qeGV2bndKZjM5LzdOaXhBM3A2ZXRpN2R5OWF0MjR0M2ZmdTNic3l5WmlQb2VqRjg3UnAweEFlSHE1MGpqS3FKa2craGFveEZmemZDZ2dJUUZwYUd0cTFhNGVJaUFpOGZmc1d6czdPYU55NE1ZNGVQZnBKc2J4UG15VzJtQ0Q1ZEFWSmpZb1ZLeXI4ckd6cy9jOFZLbFRnblZSVXJpUW5KNk5aczJaNDhlS0Z6SFp2YjI5czI3Wk5PMEZwbUorZm44SlZrZVBIajhlNmRldjRPNXFJU2h3VEpFU2s2NWdnMFJ5VzJDSWlyVE0yTmtab2FLaTA1STlRS0lTdnJ5L2k0K01SR2hxS2JkdTJ5U1JJZ29PRFpacG9BZSthZ0k0Yk53NStmbjc0ODg4L1pjWThQVDBSR0JpSU8zZnU0T0hEaHpKbHRqSXpNM0hzMkRFQTd4SXZIMnJhdENsbXpwd3AvYjVEaHc0WU9uUW9ObTdjaUx0Mzc4TFgxMWRhd2dzQWhnNGRpbDI3ZGlFMk5oWXhNVEhTQk1uKy9mc1JHeHVMdW5Ycll0dTJiZElTRTNwNmV2RHc4TUQxNjlleGRldFdoSWFHS3J5YndjSEJBZjcrL3RJN3FSMGRIVEZ6NWt4OCsrMjN1SDM3TmxKVFUrVitKcHFpenRqMjdObUQyN2R2bzBLRkN2anR0OTlrRWdkV1ZsYnc5L2RIWW1JaVRwdzRnWlVyVjhva0xpd3NMTkN2WHovazV1YmkwS0ZEcUZxMXFrcUpvZHUzYitQdTNic3dOemVYRzd0NDhTSisrKzAzMUs5Zkg5bloyWGo4K0xITWVGNWVIazZkT29YdTNidXI5UGdLTTJyVUtMUnQyMVpobVRWbEsxK09IRG1DQ3hjdUtEMzIvZnYzY2VqUUlmajQrTURTMGhLK3ZyNXdkM2ZITDcvOElrM3NGWlFQSzRzbFg4b2FnVUFBVTFOVG1KaVlTRCsvLzdVNnRsV29VSUZKRGFLUGxKZVhoMkhEaHNrbFIrclhyNDkxNjlacEtTck5temR2SHBLU2tyQisvWHFaN2NIQndiQ3pzMU5hMm9LSWlJaUlxRFRpTzJRaUtqSERoZzJUNllkUXdNdkxDNkdob1hqeTVBbVNrNU5oYTJzTEFBb3Z0dWZuNThQR3hnWUFrSmlZS0ROV3ExWXR0R25UQmhjdlhzVEJnd2Z4M1hmZlNjZU9IVHVHckt3c3RHelpFblhxMUpFN2J0KytmZVcydWJpNFlPUEdqUURlbGZ2NlVQUG16UkViR3l0ejE5TCsvZnNCQUw2K3ZncnJiM2ZzMkJGYnQyN0ZsU3RYNU1ZQVlOQ2dRWEpsWnI3NDRndnAxMCtmUHRWYWdrU2RzUjA4ZUJBQTRPSGhVZWlxQ2g4Zkg1dzRjUUxuejU5SFZsYVc5TGxUdFdwVnJGbXpCZ0RRcTFjdnhNZkhZK25TcFVvYk1PZm01cUpUcDA0QWdLbFRwOHFNaWNWaTZiWkZpeGJKSk1vS1RKMDZGWHYzN3NXV0xWdmsrcTJvWXZIaXhkSUxaa1gxRWxHMnlpUWpJd1BMbHk5WE9MWjY5V29jT0hBQXdjSEJHREprQ0NaT25BZ2JHeHVzWHIxYU91ZnQyN2NBb0RCSlZOeFlQcVJLRHhJQXFGNjlPaTVldktqeWNZdnk1WmRmUWs5UEQzcDZlaEFJQk5LdlAveGVIV01DZ1FCQ29SQ0dob1l3TURBbzlMT3lNVlUvNit2cjg4NXJvbEpzMXF4WjBoc3ZDaGdiRzJQMzd0MUsveDZWTlFLQkFHdlhyc1YvLy8ySGlJZ0ltVEUvUHovWTJOZ29MTU5GUkVSRVJGUmFNVUZDUkNYRzJkbFo0ZmE2ZGV0S3YvNzMzMytsQ1JMZzNaMzlKMDZjd04yN2QvSGt5Uk1rSkNSSW15T0x4V0s1WTNsNmVpcE1rUHorKysvU2NVVVVOZFordjFtYW9rYmRGaFlXQU40MVpDOXc0OFlOQU1DcVZhc1FIQndzdDA5MmRqWUFTSHVjZktpZ2xOajczazg2dkg4dVRWTm5iTGR1M1FJQXBUVkJDL3BnaU1WaVBINzhXT0h6eDl2YkcxT25Uc1hPblRzeGV2VG9RbysxYnQwNkpDUWtvRTZkT3ZEMTlaVVpFd3FGTURFeHdkQ2hROUcyYlZ1Ris0OGVQUnEvLy80NzVzeVpnL2J0MjZ1Y1lDalF0MjlmTkd6WVVPbWMrZlBuSXlrcENVRkJRUXJIaTdyQUZCZ1lpTFp0MjJMdDJyWFl1SEVqd3NMQ01IcjBhSm1FVDNKeU1nREZ5VWRGeG80ZHEzVDh3WU1IMHNiRWVucDY4UFgxTGJLUGhLV2xwVXJuVnRYcDA2ZlZlandpb3FKczNyeFpwc1JuZ1RWcjFxQng0OFphaUVpNzlQWDFzV1BIRHJ4OCtWS3VXZjNFaVJNaEZBcGxWZ2dURVJFUkVaVm1USkFRVVlrcGFOTDlvZmZMdStUbDVRRjRkN0Y5ekpneDBqZmE1dWJtK095eno5Q2pSdzhJQkFJY09IQkE0YkY2OSs2TnVYUG40czZkTzRpUGowZnQyclh4NXMwYm5EbHpCc2JHeG5CemN5c3loZ0x2MzcydGFGelJoZUNDTy9TVGtwSVVucWRBYm02dXluR1VsaWFuNm95dG9NbTlzb3ZsRlNwVWtINWQwRGo5US8zNjlVTmdZQ0JXcmx5SmZ2MzZLYnp3SHhNVGcxV3JWc0hRMEJCQlFVRUtIOGU0Y2VQUXExZXZRbU5wM0xneGZIeDhzSEhqUml4ZnZseGh2WFZsbkoyZEMwMFFGbGl4WWdXU2twS2s1ZG8rVkZTQ3hNREFBTU9IRDRlWGx4YzJiZHFFd01CQXVhUlZRZWt3VlJ2UktXdXEvdlRwVS9UdDJ4ZG1abVp3ZDNmSHpwMDcwYVJKRS9UcjEwOXU3cDkvL2drYkd4czRPVG1wZEY0aW90THE3Tm16R0Q5K3ZOejI0Y09IeXlYZ3l4TWpJeVBzMzc4Zm5UdDN4dDkvL3kwek5uYnNXSWhFSWt5Y09GRkwwUkVSRVJFUnFVNzViWjlFUko5QUlwRW8zUDcrYW9xQ1ZSdExseTdGcVZPblVLdFdMUnc0Y0FCMzd0ekI0Y09IRVJ3Y2pLRkRoeFo2RGpNek0rbUY3a09IRGdFQW9xS2lJQktKMEt0WHIyTGYrVjljQldXZ2R1ellnZWZQbnl2OUtNOEtmazRGQ1NWRjB0UFRwVjhYOXU4bUZBb3haODRjdkgzN0ZyTm56NVlidjN2M0xzYU9IWXU4dkR3c1hMaXcwRlVjSGg0ZVJmYmxtRFp0R3F5dHJiRjE2MWJjdlh0WDZkejNOV3JVQ05XcVZTdnlJejQrSGdBS0hRZUFYYnQyU2I4dldJWHpJUU1EQTR3ZlB4NHhNVEZ5NWNLdVhic0dBSitjcUlpTGkwUC8vdjJSa3BLQ29LQWdMRml3QU5iVzF2RDM5NWRKeW1Sa1pHRHUzTGtZTkdnUVJvMGFWV2lpaTRoSUY4VEh4Nk4vLy83U2xhd0YycmR2ancwYk5wVDdzbmdWSzFiRTRjT0hGWll5blRScGtrekpSeUlpSWlLaTBvb3JTSWlveEx6ZnErTjlCZjA0VEV4TVVLdFdMUUJBWkdRa0FHREdqQmxvMWFxVnpQeWlWbWQ0ZW5waXo1NDlpSXlNeEhmZmZWZGtlUzExK3V5enozRDkrblhjdjM4Zm5UdDNMdkh6NmFwNjllcmg2dFdydUhyMWFxRXJOd3JLbFptWW1DZ3NjVmFnVjY5ZTZObXpKNktpb3JCbXpScDgrKzIzQUlDYk4yOWk4T0RCZVBueUpXYk9uS2swc2FZS2MzTnpUSnMyRFhQbXpNRzZkZXVrZlZDS01uLytmT1RrNUJRNUx5QWdBTW5KeVFnSUNGQTRQbVBHRExSdTNSb2VIaDRBL3E4L1NISDZoQlFvcXRTSmw1ZFhvYjFPVHA0OGlVbVRKaUV6TXhQQndjSG8xcTBiQUdEMjdObVlQbjA2L1B6ODRPL3ZqNmlvS1BqNStlSGZmLytGczdNelpzNmNXYTdxOGhOUjJmTG16UnU0dXJvaU5UVlZabnZObWpXeGYvOStoWDNIeWlNN096dWNQSGtTblR0M3hzT0hEMlhHcGs2ZENwRkloQmt6Wm1ncE9pSWlJaUtpb2pGQlFrUWxKanc4SFAzNzk1ZTV3MUlpa1dETGxpMEFnTzdkdTB0TE5yMTgrUktBYkptbEFudjI3RkY2bnJadDI2SldyVnE0ZS9jdXpwOC9qL1BuejZOR2pScG8zNzY5dWg1S29UcDM3b3pyMTY5ang0NGQ4UGIyVmxoV0xEOC9IL241K1FwTFBYME1mWDE5NU9YbElUTXpVeTNIMDRTZVBYdmk2dFdyQ0E4UHg3aHg0MlQ2emhRb2VGNzA2TkdqeUo5VlFFQUFidDY4aWFWTGwwSlBUdzkyZG5hWU5Xc1dzck96TVgzNmRKbCtOSjlpeUpBaGVQUG1qZEorSngvcTM3Ky9TdlBXcjErUDVPUmtEQjQ4V09INGpCa3pVTHQyYmJseFpjbWo5eVVtSmlJakl3TVdGaGFvWExteTBybUsvajB5TWpLd2VQRmloSWFHUWlLUm9IYnQydWpaczZkMGZOQ2dRVGh3NEFCMjdOaUJDeGN1SUM0dURvNk9qbGkzYmgzYzNkM0wvWjNWUktTN3hHSXhQRDA5Y2VmT0habnRabVptT0hqd29NTGZtZVZaelpvMWNmYnNXWFRwMGdVUEhqeVFHWnM1Y3laRUloSG16Sm1qcGVpSWlJaUlpSlJqZ29TSVNzeUZDeGN3YytaTS9Qenp6ekEzTjBkYVdocm16NStQUzVjdVFTZ1VZdEtrU2RLNURnNE9pSXVMdzlxMWE5R3laVXRZV1ZraEl5TURTNWN1eGFWTGw1U2VSeUFRd01QREE4dVhMOGVDQlF1UW41OFBEdzhQalZ5ZzlmYjJ4cFl0Vy9EdzRVTU1HellNQ3hjdVJQMzY5UUVBT1RrNU9IdjJMQUlEQTdGcDB5WlVyVnBWTGVlMHQ3ZkgwNmRQRVIwZGphNWR1K0x0Mjdlb1dMR2lXbzVkVW9ZT0hZclEwRkFrSkNUQTA5TVR5NWN2Ujh1V0xRRUFyMTY5UWtCQUFJNGRPNFlLRlNwZyt2VHBSUjdQMHRJUzRlSGg2Tk9uRHhZdlhnemczY3FUOWV2WHc5WFZWVzF4QzRWQ1RKNDh1ZGo3eGNiRzRzbVRKMHJuRkpRVUs2eS9UbUgrK09PUEl1ZGN1blFKZ3dZTkFnQk1tVEtsV00xeTgvTHlFQkVSQVg5L2Z5UWxKY0hWMVJVSER4NlVteWNRQ0xCdTNUcjA3TmtUY1hGeGFONjhPZmJ0MndkRFEwUFZId3dSVVNrMGZmcDBSRWRIeTJ3VENBVFMza3NrcjNyMTZqaHo1Z3k2ZHUwcVY1Ynl4eDkvaEVna3dzOC8vOHprT1JFUkVSR1ZPa3lRRUZHSkdUOStQRUpDUXJCbnp4N1kyTmdnT1RrWllyRVlBTEJnd1FLWi9oQ1RKazNDbENsVGNPWEtGVFJ2M2h4VnFsUkJjbkl5REEwTk1YdjJiS1hObzRGM1BTVldyRmlCZi83NVI1b3cwUVJiVzFzRUJRVmg5T2pSaUltSlFkZXVYVkdwVWlXWW1KZ2dKU1VGSXBFSVFxRlFiYXRIQU1EVjFSVkJRVUVJQ3d0RGRIUTAwdFBUcGYwc1Nxc0tGU3BnMjdadEdESmtDTzdmdnc4M056ZFlXbHJDeE1RRXljbkp5TXZMZzdtNU9UWnUzQ2d0dTZaTVRrNE9UcDgrTGRQbkpqOC9IeGN2WGtTalJvM2c2T2hZa2crblNEdDI3TUN1WGJ0VW1sdFVNL2JpQ2c4UHg1dzVjNUNUa3dPQlFJRDU4K2RqMzc1OUdEVnFGTnpkM1dGZ1lLQnd2NXljSE96ZXZSc2hJU0Y0OU9nUmJHMXRFUndjRERjM040VUpFZ0N3c0xEQXBrMmI0T3ZyaTJ2WHJxRnYzNzd3OC9PRGk0dUxXaDhURVpHbUJBVUZJVEF3VUc3NzBxVkw0ZWJtcG9XSWRJZTl2VDNPbkRtRExsMjY0UGJ0MnpKamZuNStFSWxFV0xod0laTWtSRVJFUkZTcXNFazdFWldZTGwyNlNPKzJURWxKZ2FtcEtUcDM3b3lJaUFoNGUzdkx6UFh3OEVCUVVCQ2FOR2tDUFQwOXZIcjFDaDA2ZE1DQkF3ZlFvRUdESXM5VnZYcDFhVW10ZHUzYW9XYk5taVh5bUJUcDNMa3pqaDgvRGk4dkwxU3ZYaDFwYVdsNDllb1ZIQjBkNGUzdGpXUEhqc0hHeGtadDU1cytmVHFHRGgwS0N3c0xwS2VucS9UektRMmNuSnh3NnRRcFRKMDZGYzdPenNqTnpjWExseS9oNE9DQTBhTkg0OHlaTStqUW9ZUFNZeng0OEFDTEZ5K0dpNHNMZnZ6eFIyUm5aK09ubjM3QzZOR2prWmVYaDYxYnQ2SkRodzdvMTY4Zk5tL2VYT1Fxam85VjBIeThzR1REOHVYTDhmejVjNlVmQmFXeUNodi8vdnZ2OGRWWFg2a2NVMHhNRFByMTY0ZHAwNlpCSXBGZzZkS2xPSHYyTER3OVBYSDM3bDE4OTkxM2FOMjZOUUlEQS9INjlXdUZ4d2dPRGtaaVlpSW1UNTZNYytmT0ZYb3hNQzR1VHZydjhPVEpFeHc4ZUJBdUxpNklqWTFGbno1OU1HREFBUHoyMjI5NDllcVZ5dkVURVduYnJsMjdaRmEzRnZEMjltWWZEUlhaMmRuaHpKa3phTnk0c2R6WW9rV0xNR25TSk9UbDVXa2hNaUlpSWlJaXhRU1M5MisvSmFKeXFiQm02aCtyb0lsMFJFUUUyclZycDlaaks5TzllM2Zjdm4wYmdZR0JHREJnZ01iT1N5VkhMQmJqNzcvL3h1blRwM0hzMkRGcDJRNXpjM01NR3pZTTQ4ZVBoNVdWRlFEZzZkT24yTEJoQS9iczJZTzB0RFRwTWV6dDdkR3laVXMwYWRJRVRrNU9hTk9talV5dm00NGRPeUkrUGg3UG56OHZOSWJuejUrallzV0tNRE16ZzBRaXdmYnQyekZ2M2p4MDZkSUYyN2R2TC9KeFpHWm1JaUVoQVZXclZvV1ptUmtlUFhxRUhqMTZRQ1FTZlZJUzUrSERoemh5NUFqMjd0MkxlL2Z1QVhqWGsyZlJva1hTVW04QThPTEZDNFNFaENBc0xBeVptWmt3TlRXRmw1Y1h4b3daZytyVnEwdm4zYmh4QS9iMjlyQzJ0cFp1RTRsRWNIQndnTDI5UFh4OGZQRDc3Ny9qNXMyYkFONlZOU3RJU29uRllvU0dobUxGaWhWNDgrWU5nSGNsYVhyMDZJRU5HemFvNVk1aGUzdjdUejRHRVpFaVVWRlI2Tk9uajNTbGE0SFBQLzhjSjArZVpGUDJZdnJ2di8vUXZYdDN4TWJHeW8yNXVibGg1ODZkTURNejAwSmtSS1RyWHJ4NEFWN0dJaUpkSlJBSTFGWituWW9tVVBGQ0JCTWtSRlFtRWlSWHIxNkZtNXNiek0zTmNlM2FOWmlZbUdqa3ZGUnkxcTFiaDlXclY4czBvMi9TcEFtOHZMelFyMTgvbVNUSCs3S3pzM0g4K0hGRVJVWGg3Tm16ZVB2MnJYVE13Y0VCcDA2ZGtyblFWVlNDSkM4dkQwNU9Uc2pLeXBJYjI3aHhvMHpqOHNJa0p5ZWplZlBtY3R2YnRHbURmZnYyRmJsL2dkVFVWRVJGUmVIYXRXdUlpWW5CczJmUEFBQjZlbnJvMUtrVHhvNGRxM1FWenF0WHJ4QVNFb0l0VzdZZ0l5TURRcUVRYm01dW1EbHpKbXJVcUtGd241MDdkOHJjT1MwVUN0R2xTeGU0dTd2anE2KytncW1wcWN6OHpNeE03TjY5Ry92Mzc4ZWpSNDl3Nk5BaHRhM29Zb0tFaUVyQzJiTm44YzAzM3lBN08xdG1lNTA2ZGZEWFgzK3hLZnRIZXZueUpiNzY2aXRjdlhwVmJzekZ4UVVIRHg2RW5aMmRGaUlqSWwxV1VNYVlpRWdYR1JnWXFMWENDQ25IQkFrUnFhd3NKRWpHangrUHlNaEkrUGo0WU9IQ2hSbzVaMmxUVUdLc0tERXhNU1VjaVhxa3BLU2dRNGNPcUYyN05yNysrbXYwNnRWTFdwWktWWGw1ZWJoeDR3WXVYNzZNYTlldVllREFnZmp5eXk5bDVoU1ZJQUdBVWFORzRkNjllOGpQejRkUUtJU2RuUjBHRHg2TVBuMzZxQlNIUkNLUlhud1RpOFhRMTllSHM3TXo1czZkVzJoaVFwRzB0RFM0dUxnZ0xTME4rdnI2YU5HaUJiNysrbXU0dWJsSi85K3A0dVhMbHdnT0RzYTJiZHNnRkFweDd0dzVWSzVjV2VIY2hJUUVkT3ZXRFk2T2poZzBhQkRjM2QybHEzYUtJaGFMMWRwL2h3a1NJbEszSzFldW9FdVhMaklyRDRGM3BUdi8vUE5QbGZwaVVlRmV2MzROVjFkWC9Qbm5uM0pqam82T09ITGtDSnljbkxRUUdSSHBxclMwTkxuZjJVUkV1c0xjM0J6bTV1YmFEcVBjWUlLRWlGU21xd21Tckt3c21KaVlJQ3dzRExObXpZS0ppUW5PblR1SEtsV3FsTmc1U3pOVkw1QXJTd1NVTmprNU9TVmUxdVRSbzBmSXljbVJLVWxWbWtWRlJjSEl5QWl0VzdkR3hZb1ZQK2xZcWFtcGlJdUxRNXMyYlpUT2UvYnNtVXdwTG0xaGdvU0kxT25PblR2bzBLRURVbE5UWmJaWHJsd1o1ODZkMDVtL0M2VmRkblkydkwyOXNYdjNicmt4S3lzckhEaHdBRjk4OFlVV0lpTWlYU1NSU0pDY25NeCtSa1NrYy9UMTlXRnJhNnVXOHRPa0dpWklpRWhsdXBvZ3FWV3JGZ3dORFpHWm1RbUJRSURBd0VEMDc5Ky94TTVIUk5yRkJBa1JxY3ZqeDQveHhSZGZ5TjAwVUxGaVJadytmUm90V3JUUVVtUmxVMzUrUG1iUG5vMWx5NWJKalJrWkdXSDc5dTN3OFBEUVFtUkVwSXR5Y25Ma2t0dEVSS1dkdGJVMSs5cHBtS29KRXIyU0RvU0lxS1JZV2xvaU56Y1hEUnMyeE5hdFc1a2NJU0lpb2lJbEppYWllL2Z1Y3NrUlkyTmpIRHAwaU1tUkVxQ25wd2QvZjM4RUJRVkJUMC8yTFdoT1RnNEdEaHlJRlN0V3NQRXlFYW5FeU1nSTF0YlcwTmZYMTNZb1JFUkYwdGZYWjNLa2xPTUtFaUpTK3dvU0lxS1N3QlVrUlBTcGtwS1MwTDE3ZDl5NGNVTm11MUFvUkdSa0pIcjA2S0dseU1xUFE0Y093ZFBURTVtWm1YSmo0OGFOUTJCZ0lBd05EYlVRR1JIcEdvbEVndlQwZEdtZlAxN2VJcUxTUWlBUVFDZ1V3dGpZR0JVcVZHQlpMUzFoaVMwaVVoa1RKRVNrQzVnZ0lhSlA4ZXpaTTNUcjFnMzM3dDJUMlM0UUNMQnIxeTU0ZW5wcUtiTHk1OHFWSytqZHV6ZVNrcExreHRxMmJZczllL2FVaXQ1WFJFUkVSS1M3V0dLTGlJaUlpSWdJd01PSEQ5R2hRd2U1NUFnQWhJU0VNRG1pWWExYXRjS0ZDeGRRdjM1OXViRUxGeTZnUllzV09IMzZ0QllpSXlJaUlxTHloZ2tTSWlJaUlpSXFzKzdldll1T0hUdmk4ZVBIY21NclY2N0U2TkdqTlI4VXdjSEJBVEV4TWVqVXFaUGNXRXBLQ3JwMTY0Wmx5NWF4WkE0UkVSRVJsU2dtU0lpSWlJaUlxRXo2NTU5LzBMRmpSN21HN0FBUUZCU0VxVk9uYWlFcUtsQ3BVaVVjUDM1YzRiOURmbjQrWnMyYWhRRURCdUR0MjdkYWlJNklpSWlJeWdNbVNJaUlpSWlJcU15NWRPa1N2dnp5UzZTa3BNaHMxOVBUdzdadDJ6QisvSGd0UlVidk16QXd3TXFWSy9IYmI3L0J6TXhNYm56ZnZuMXdjWEhCclZ1M3RCQWRFUkVSRVpWMVRKQVFFUkVSRVZHWjhzY2ZmNkJyMTY1NDllcVZ6SGFoVUlqdzhIQjRlM3RyS1RJcXpNQ0JBM0hwMGlVNE9UbkpqZDIvZngrdFc3ZEdlSGk0RmlJaklpSWlvcktNQ1JJaUlpSWlJaW96b3FPajhjMDMzeUE5UFYxbXU1R1JFZmJ2M3c4UER3OHRSVVpGYWRDZ0FTNWR1b1QrL2Z2TGpXVm1ac0xMeXd2ZmZmY2Rzck96dFJBZEVSRVJFWlZGVEpBUUVSRVJFVkdac0hQblRyaTV1U0VySzB0bXU2bXBLYUtpb3RDN2QyOHRSVWFxcWxpeEl2YnMyWU9BZ0FEbzZjbS9YZjNmLy80SEZ4Y1h4TWJHYWlFNklpSWlJaXBybUNBaElnZ0VBbTJIUUVTa0ZIOVBFWkV5RW9rRTgrZlB4NUFoUTVDYm15c3pWckZpUlJ3N2RneGR1M2JWVW5SVVhBS0JBTk9uVDhmSmt5ZGhhMnNyTjM3ejVrMjBidDBhUzVZc1FWNWVuaFlpSkNJaUlxS3lRaUNSU0NUYURvS0l0Q3NsSlFVaWtVamJZUkFSRmNyQXdBQTJOamJhRG9PSVNxSHM3R3o0K3ZwaTU4NmRjbU5XVmxZNGR1d1lXclpzcVlYSVNCMmVQMzhPRHc4UG5EOS9YdUY0Ky9idDhldXZ2NkoyN2RvYWpveUlpSWlJU2pPQmluZGFjZ1VKRWNIWTJGamJJUkFSS2NYZlUwU2tTRXBLQ3JwMjdhb3dPVks5ZW5XY1BYdVd5UkVkVjYxYU5adzVjd1p6NTg1VldISXJKaVlHVFpzMnhZWU5HOEI3LzRpSWlJaW91TGlDaElnZ2tVaVFuSnpNRWdWRVZDcnA2K3ZEMXRhV1piYUlTTWJ0MjdmUnUzZHZQSHIwU0c2c1pjdVdpSXlNaEwyOXZSWWlvNUp5NGNJRkRCczJESEZ4Y1FySGUvWHFoVTJiTnFGS2xTb2Fqb3lJaUlpSVNodXVJQ0VpbFFrRUFsaGFXbW83RENJaWhTd3RMWmtjSVNJWkowNmNRUHYyN1JVbVIvcjI3WXV6Wjg4eU9WSUd0VzNiRnJHeHNSZy9mcnpDOGFpb0tEUnExQWg3OSs3VmNHUkVSRVJFcEt1WUlDRWlBSUNSa1JHc3JhMmhyNit2N1ZDSWlBQzhXemxpYlcwTkl5TWpiWWRDUktWSVNFZ0l2dm5tRzd4NTgwWnViT2JNbVlpSWlJQ1ptWmtXSWlOTk1ETXpRMUJRRUk0Y09ZS3FWYXZLamFlbXBtTEFnQUVZUG53NFhyNThxWVVJaVlpSWlFaVhzTVFXRWNtUVNDUklUMDlIZG5ZMnhHSXhhemtUa1VZSkJBSUloVUlZR3h1alFvVUtYRGxDUkZKNWVYbVlPWE1tVnE1Y0tUY21GQXF4ZnYxNitQcjZhaUV5MHBiVTFGUk1tREFCdTNmdlZqaGV1WEpsQkFRRXdOdmJtMzlQaUlpSWlNb1pWVXRzTVVGQ1JFUkVSRVNsV2twS0NvWU5HNGJvNkdpNU1VdExTK3pkdXhkZHVuVFJRbVNrYlJLSkJMdDI3Y0xFaVJQeCt2VnJoWE02ZE9pQTRPQmdOR3pZVU1QUkVSRVJFWkcyTUVGQ1JFUkVWR2N4Y0FBQUlBQkpSRUZVUkVRNjc4OC8vOFNnUVlQdy9QbHp1YkhhdFd2ajBLRkRxRisvdmhZaW85TGsyYk5uR0RseUpFNmNPS0Z3WENnVTR2dnZ2OGZQUC8vTUVteEVSRVJFNVFDYnRCTVJFUkVSa2M3S3o4L0hzbVhMOE9XWFh5cE1qblRvMEFFWExseGdjb1FBQU5XclYwZDBkRFRXcjE4UFMwdEx1WEd4V0l4bHk1YWhRWU1HT0hEZ2dCWWlKQ0lpSXFMU2lDdElpSWlJaUlpb1ZFbE5UWVczdHplaW9xSVVqdnY2K21MZHVuVXdNakxTY0dTa0M1S1RrekZqeGd6OCt1dXZoYzV4ZFhYRi8vNzNQemc0T0dndU1DSWlJaUxTR0piWUlpSWlJaUlpblhQaHdnVjRlbm9pSVNGQmJzelUxQlRCd2NFWVBueTRGaUlqWFhQMjdGbU1IejhlZCs3Y1VUaHVZbUtDbjM3NkNkT21UWU9ob2FHR295TWlJaUtpa3NRRUNSRVJFUkVSNlF5SlJJTFZxMWRqNXN5WkVJdkZjdVBPenM2SWlJaEFnd1lOdEJBZDZhcmMzRnlzWExrU0N4WXNRRlpXbHNJNXpzN09DQXdNUlBmdTNUVWNIUkVSRVJHVkZDWklpSWlJaUloSUo3eCsvUm8rUGo3WXYzKy93dkZodzRZaE9EaVl6Ylhwb3oxKy9CaVRKMC9Hd1lNSEM1M1R2WHQzTEYyNkZDMWF0TkJnWkVSRVJFUlVFcGdnSVNJaUlpS2lVdS9LbFNzWU9IQWdIajE2SkRkbWJHeU10V3ZYd3NmSEJ5cSt2eUZTNnNDQkEvajIyMi94OU9uVFF1Y01IandZdi96eUN4d2RIVFVZR1JFUkVSR3BrNm9KRXIyU0RvU0lpSWlJaU9oRHVibTVtRGR2SHRxMmJhc3dPVkt2WGoxY3ZIZ1J2cjYrVEk2UTJyaTd1K1BPblR1WU9YTW1oRUtod2prN2QrNkVrNU1UcGt5WmdwU1VGQTFIU0VSRVJFU2F4QlVrUkVSRVJFU2tVYkd4c1JneFlnU3VYNyt1Y056THl3c2hJU0V3TnpmWGNHUlVudHkrZlJ1elpzM0NvVU9IQ3AxamJtNk9XYk5tWWNxVUtTenhSa1JFUktSRHVJS0VpSWlJaUloS0ZaRkloUG56NThQRnhVVmhjc1RJeUFqcjE2OUhXRmdZa3lOVTRobzBhSUNEQncvaTdObXphTk9tamNJNWFXbHBtRHQzTHVyV3JZc05HelpBTEJack9Fb2lJaUlpS2tsY1FVSkVSRVJFUkNYdSt2WHJHREZpQkdKall4V09OMjdjR0wvKytpdWFOV3VtNGNpSUFJbEVnbjM3OW1IT25EbTRmLzkrb2ZPY25KeXdaTWtTOU9uVGg2WGZpSWlJaUVveHJpQWhJaUlpSWlLdEU0bEVXTGh3SVZ4Y1hCUW1SL1QxOWZIVFR6L2h5cFVyVEk2UTFnZ0VBdlR2M3g4M2I5NUVjSEF3N096c0ZNNjdkKzhlK3ZYcmgzYnQyaUV5TWhMNStma2FqcFNJaUlpSTFJa3JTSWlJaUlpSXFFVGN2SGtUM3Q3ZStQdnZ2eFdPTjJ6WUVLR2hvV2pac3FXR0l5TlNMajA5SGF0V3JjS3laY3VRbnA1ZTZMeEdqUnJoaHg5K2dLZW5aNkZOMzRtSWlJaEk4MVJkUWNJRUNSRVJFUkVScVpWWUxNYXlaY3ZnNStjSGtVZ2tONjZucDRjZmZ2Z0JQLy84TTR5TWpMUVFJWkZxa3BPVDhjc3Z2MkQ5K3ZVS244c0ZIQjBkTVdQR0RJd2NPUkxHeHNZYWpKQ0lpSWlJRkdHQ2hJaUlpSWlJTk83eTVjdVlNR0VDcmx5NW9uQzhRWU1HMkxadEcxeGNYRFFjR2RISGk0K1B4OXk1Y3hFZUhxNTBYcFVxVlRCMTZsU01HemNPRlN0VzFGQjBSRVJFUlBRaEpraUlpSWlJaUVoamtwT1RNWHYyYkd6WnNrWGh1SjZlSG1iTW1BRS9Qei9lWVU4NjY4YU5HMWk2ZENuQ3c4T1Y5aCt4dExURXhJa1Q4ZDEzMzhIR3hrYURFUklSRVJFUndBUUpFUkVSRVJGcGdFZ2tRbEJRRU9iTm00YzNiOTRvbk9QazVJVFEwRkMwYWROR3c5RVJsWXo0K0hnRUJBUmc2OWF0eU0zTkxYU2VpWWtKUm8wYWhlblRwNk5telpvYWpKQ0lpSWlvZkdPQ2hJaUlpSWlJU3RUcDA2Zng3YmZmNHRhdFd3ckhCUUlCcGsyYmhnVUxGc0RFeEVURDBSR1Z2SC8vL1JlclZxMUNjSEF3TWpJeUNwMG5GQW94ZE9oUVRKMDZGVTJhTk5GZ2hFUkVSRVRsRXhNa1JFUkVSRVJVSWhJU0VqQjkrblRzMmJPbjBEbWZmLzQ1MXF4WmcrYk5tMnN3TWlMdGVQbnlKZGF1WFl2QXdFQzhmUGxTNmR6UFAvOGM0OGVQeDRBQkEyQmtaS1NoQ0ltSWlJaktGeVpJaUlpSWlJaElyYkt6c3hFUUVJQWxTNVlnS3l0TDRaeXFWYXRpMmJKbEdESmtDRlI4VDBKVVpxU25wMlBqeG8xWXNXSUZuajkvcm5TdWpZME5mSHg4TUhic1dEZzZPbW9vUWlJaUlxTHlnUWtTSWlJaUlpSlNDNGxFZ3NqSVNFeWRPaFdQSGoxU09FY29GR0xxMUtuNDZhZWZZRzV1cnVFSWlVcVhuSndjN05peEEwdVhMa1ZjWEp6U3VRS0JBRDE2OU1DRUNSUHd6VGZmUUY5ZlgwTlJFaEVSRVpWZFRKQVFFUkVSRWRFbnUzWHJGcVpObTRibzZPaEM1M3oxMVZjSURBeEUvZnIxTlJnWlVlbVhsNWVIaUlnSUJBWUc0dno1ODBYT3IxV3JGc2FPSFF0ZlgxL1kydHBxSUVJaUlpS2lzb2tKRWlJaUlpSWkrbWdQSGp5QW41OGZkdTNhaGNMZU1qZzRPR0RWcWxWd2QzZG5PUzJpSXNUR3hpSTRPQmhoWVdGS0c3b0RnSUdCQVFZTUdJQUpFeWJnODg4LzUvOHZJZ1VrRWduUzA5T1JuWjBOc1ZoYzZOOHFJaUpTblVBZ2dGQW9oTEd4TVNwVXFLRFRyMEdZSUNFaUlpSWlvbUpMU0VqQWdnVUxzRzNiTnVUbDVTbWNZMnhzak5teloyUEdqQmt3TVRIUmNJUkV1dTNObXpmWXZuMDdnb09EY2Z2MjdTTG5OMnJVQ09QSGo4ZWdRWU5nWldXbGdRaUpTcitjbkJ5OGZ2MjYwTDlUUkVUMDZmVDE5V0ZwYVFrakl5TnRoL0pSbUNBaElpSWlJaUtWdlhqeEFvc1hMOGFHRFJ1UW01dGI2THorL2Z0anhZb1ZxRldybGdhakl5cDdKQklKL3ZqakR3UUhCMlB2M3IwUWk4Vks1eHNZR0tCbno1NFlQSGd3WEYxZG1aeWtjaXNuSndlcHFhbmFEb09JcU55d3RyYld5U1FKRXlSRVJFUkVSRlNrMU5SVStQdjdZKzNhdGNqS3lpcDBYdXZXcmJGNDhXSjA3ZHBWZzlFUmxRK0ppWW5ZdkhrelFrSkM4UFRwMHlMbm01dWJvMSsvZmhneVpBZzZkKzRNb1ZDb2dTaUp0RThpa1NBNU9aa3JSNGlJTkVoZlh4KzJ0clk2VjI2TENSSWlJaUlpSWlyVW16ZHZzSExsU3F4YXRRcHBhV21Gem12U3BBa1dMbHdJVjFkWG5YdFRSS1JyeEdJeERoOCtqT0RnWUJ3OWVsU2xmZXpzN0RCbzBDQU1HVElFclZxMTR2OVRLdFBTMHRLVS9zMGlJcUtTWVc1dURuTnpjMjJIVVN4TWtCQVJFUkVSa1p5TWpBeXNXYk1HeTVZdHc2dFhyd3FkVjY5ZVBTeFlzQUFlSGg3UTA5UFRZSVJFQkFEeDhmRUlDUW5COXUzYmtaaVlxTkkrZGV2V3haQWhRekI0OEdEVXJWdTNoQ01rMHJ5VWxCU0lSQ0p0aDBGRVZPNFlHQmpBeHNaRzIyRVVDeE1rUkVSRVJFUWtsWjZlam8wYk4yTHAwcVZJVGs0dWRKNkRnd1Btelp1SG9VT0hzbXdQVVNtUWw1ZUhVNmRPSVN3c0RQdjI3VlA1N25rWEZ4Y01HVElFbnA2ZXFGS2xTZ2xIU2FRWkwxNjhBQzlqRVJGcG5rQWdRTldxVmJVZFJyRXdRVUpFUkVSRVJIaisvRG5XckZtRGtKQVF2SDc5dXRCNTl2YjJtRHQzTG54OWZXRm9hS2pCQ0lsSVZWbFpXVGg0OENEQ3dzSnc1TWdSbGU2azE5UFRROWV1WGRHblR4KzR1cnFpUm8wYUdvaVVxR1Q4KysrLzJnNkJpS2pjc3JlMzEzWUl4Y0lFQ1JFUkVSRlJPWGI5K25Xc1dMRUM0ZUhoU2kraVZxNWNHYk5uejhiNDhlTmhZbUtpd1FpSjZGTzhmUGtTZS9ic1FWaFlHTTZkTzZmeWZzMmFOWU9ycXl0Y1hWM1JzbVZMbHRBam5jSUVDUkdSOWpCQlFrUkVSRVJFcFpwRUlrRjBkRFNXTDErT2t5ZFBLcDFyWVdHQkdUTm1ZUExreVRyWGNKR0laRDE1OGdTN2R1MUNXRmdZYnQ2OHFmSitWYXBVUWUvZXZlSG01b2F1WGJ2QzFOUzBCS01rK25STWtCQVJhUThUSkVSRVJFUkVWQ3JsNU9RZ0xDd01LMWV1eEsxYnQ1VE9yVnk1TWlaTW1JQXBVNmFnVXFWS0dvcVFpRFRsbjMvK1FWaFlHSGJ1M0lsbno1NnB2Sit4c1RHNmRlc0dWMWRYOU83ZFcrY3VnbEQ1d0FRSkVaSDI2TnByQXlaSWlJaUlpSWpLdU5UVVZBUUhCMlB0MnJWSVNrcFNPcmRldlhyNC92dnZNWHo0Y0piU0lpb0g4dlB6Y2U3Y09lemR1eGVSa1pGNDh1UkpzZlp2MWFxVnRCUlhzMmJOb09JMUJxSVN4UVFKRVpIMk1FRkNSRVJFUkVTbHdvTUhEN0JxMVNwczI3WU5XVmxaU3VkMjZ0UUowNlpOUTY5ZXZkaHJnS2lja2tna3VIbnpKaUlqSXhFWkdZbExseTRWYS8vcTFhdWpkKy9lK1BycnI5R3hZMGRZV1ZtVlVLUkV5akZCUWtTa1BVeVFFQkVSRVJHUjFvaEVJa1JGUldIVHBrMDRmUGd3bEwyTTE5Zlh4OENCQS9IOTk5K2pWYXRXR295U2lIVEJpeGN2RUJVVmhjaklTSnc0Y2FMSVJPdjdCQUlCbWpadGlpKy8vQktkTzNkR2h3NGRXSzZQTklZSkVpSWk3V0dDaElpSWlJaUlOTzd1M2J2WXNtVUxmdjMxMXlMTGFKbWJtMlBNbURHWVBIa3lhdGFzcWFFSWlVaVhaV1ptNHVUSms0aU1qTVNoUTRlUW1KaFlyUDBGQWdHYU4yOHVrekN4c0xBb29XaXB2R09DaEloSWU1Z2dJU0xTVVJLSkJPbnA2Y2pPem9aWUxGWjZ4eTBSYVpkQUlJQlFLSVN4c1RFcVZLakFldWRVYnFXbnAyUFBuajNZdkhrei92cnJyeUxuMTZoUkE5OTk5eDFHalJyRkM1TkU5Tkh5OC9OeDVjb1ZIRHg0RUpHUmtmam5uMytLZlF3OVBUMDBiOTRjblR0M3hwZGZmb2tPSFRxZ1lzV0tKUkF0bFVkTWtCQVJhUThUSkVSRU9pZ25Kd2V2WDc5R1hsNmV0a01ob21MUzE5ZUhwYVVsakl5TXRCMEtrVVpJSkJKY3ZIZ1JtemR2Um5oNE9OTFQwNHZjcDFXclZwZzJiUnI2OSs4UEF3TUREVVJKUk9YSmt5ZFBjUERnUVJ3NmRBam56cDFEWm1abXNZK2hwNmVIbGkxYlNoTW1YM3p4QmN6TnpVc2dXaW9QbUNBaEl0SWVKa2lJaUhSTVRrNE9VbE5UdFIwR0VYMGlhMnRySmttb1RFdEpTY0gyN2R1eGVmTm0zTDU5dThqNXBxYW04UFQweEtoUm85Q3VYVHV1dENJaWpjak56Y1hseTVkeDVzd1puRDU5R24vOTlSZXlzN09MZlJ4OWZYMjBiTmtTclZ1M2hvdUxDMXhjWE9EazVBUTlQYjBTaUpyS0dpWklpSWkwaHdrU0lpSWRJcEZJa0p5Y3pKVWpSR1dBdnI0K2JHMXRlUkdZeXBTOHZEd2NPM1lNbXpkdlJtUmtKRVFpVVpIN3RHblRCcU5HallLbnB5ZnZ2aVlpcmN2SnljSEZpeGR4K3ZScG5EbHpCdWZQbjBkT1RzNUhIY3ZjM0J3dFdyU1FKa3hjWEZ6ZzRPREF2LzBraHdrU0lpTHRZWUtFaUVpSHBLV2xJUzB0VGR0aEVKR2FtSnViODRJdzZUeUpSSUpyMTY1aHo1NDkyTEZqQjU0OWUxYmtQbFpXVmhnK2ZEaDhmWDNScUZFakRVUkpSUFJ4c3JLeWNPSENCWncrZlJxblQ1L0d4WXNYVlVyK0ZzYmEyaHF0V3JXU1NacFVyVnBWalJHVExtS0NoSWhJZTVnZ0lTTFNJU2twS1ovMGhveUlTaGNEQXdQWTJOaG9Pd3lpWXBOSUpMaDgrVElpSWlJUUVSR0JSNDhlRmJtUFFDQkF0MjdkTUdyVUtMaTd1N1BFSEJIcHBNek1UTVRFeEVnVEpwY3ZYNFpZTFA2a1k5cmIyOHNrVEZxMWFnVXJLeXMxUlV5NmdBa1NJaUx0WVlLRWlFaUh2SGp4QXZ6MVJsUjJDQVFDM2pWS09pTS9QeDhYTDE2VUprVVNFaEpVMnE5R2pSb1lPWElrUm80Y0NRY0hoNUlOa29oSXc5TFQwL0hYWDMvaGp6Lyt3T1hMbDNINThtVzhmdjM2azQvNzJXZWZvVldyVm1qU3BBa2FOV3FFeG8wYnc4SEJnVDFOeWlnbVNJaUl0SWNKRWlJaUhjSVh6a1JsajY2OUdLUHlKUzh2RHpFeE1ZaUlpTURldlh2eC9QbHpsZll6TURDQXU3czdmSDE5MGIxN2QranI2NWR3cEVSRXBZTkVJa0ZjWEp3MFdYTDU4bVg4L2ZmZnlNcksrdVJqbTVxYW9tSERobWpjdUxFMGFkS29VU1BZMmRteHI0bU80L3M4SWlMdDBiWDM1RXlRRUZHNXhoZk9SR1dQcnIwWW83SXZMeThQNTg2ZGt5WkZFaE1UVmQ2M1hidDJHRGh3SUFZUEhneGJXOXNTakpLSVNIZUl4V0xjdW5WTEptbHk0OGFOVHk3TlZjRGEyaG9OR2pSQS9mcjE0ZVRrSlAxd2RIU0VVQ2hVeXptb1pQRjlIbEhabFpDUWdOemNYTlNwVTBmaCtKczNiMkJpWWdKRFEwTzFuQzh1TGc0NU9UbG8yTENoV283M29mLysrdytWS2xVcWtSdWczcjU5Q3owOVBWU29VRUh0eDFaRzE5NlRNMEZDUk9VYVh6Z1RsVDI2OW1LTXlpYXhXSXd6Wjg0Z0lpSUMrL2Z2UjNKeXNzcjdmdjc1NS9EdzhFRC8vdjFSdlhyMUVveVMvbDk3OXgzVzFCbjJEL3dicGdob1pDbE9jQ0YxMUZFWFZheWpLdlFWaXRXNkZ5aGE2OEM2M3JaYTBlS2dTcTFXUmRSYWFkM2lvQmFWT3FyVm9sS3BVQ3dWQVZGY2dDSW9NeERJN3c5K09TOHhDUVFJRHZMOVhGY3V3am5QZVhMbmlFck9mWjc3SnFMYUl6OC9IOUhSMFFwSmsvajRlSzIraHFHaElWcTNicTJRTkhGd2NFQ2JObTFnWldYRlZTZXZrZHIwT2UveTVjc1lNV0lFQUdpODhyUzJlNVBPaVRaaW5UbHpKdUxpNGhBV0ZnWlRVMU90eFJZVEV3Ti9mMzljdTNZTlVxa1VTNWN1eFpRcFU2bzgzK1hMbDRWL0QydVNzN016a3BLUzFKN1BoUXNYNHNDQkE0aUppVUdEQmcxcS9QV3FZOSsrZlZpMmJCbW1UcDJLUllzV2FYMytKazJhb0ZXclZ2ampqeiswUG5kNTNyVFA1Sm9tU0hpTEJCRVJFUkZST1o0OGVZTHc4SENjT0hFQ3AwNmR3dE9uVHpVNlRpUVNvVy9mdmhneFlnU0dEeCtPSmsyYTFIQ2tSRVMxajRtSkNYcjM3bzNldlhzTDI3S3lzaEFWRllXLy92b0wxNjVkUTJ4c0xCSVRFMUZTVWxLbDF5Z3FLc0ovLy8ySC8vNzdUMm1mbVprWldyWnNxZkpoWjJjSFkyUGpLcjgzSXRKdDRlSGhLQ2dvUUVKQ0FqcDM3cXlWT2FPam8rSGg0WUhDd2tMVXJWc1hZckVZbVptWlZaN3Y4dVhMR0RseUpIcjM3bzM5Ky9jcnJJYVFKeGcwb1kyTCtYRnhjYkN5c3Fvd09YTGl4QW5rNU9SVU9GOTJkallBNE9EQmd4cTkvc2NmZjZ6Uk9BRG8xS2tUQ2dzTHNXblRKZ3dhTkFoZHUzYlYrRmg2K1pnZ0lTSWlJaUlxbzZTa0JOZXZYOGVKRXlkdzRzUUpYTDE2RlpvdXV0YlQwNE96czdPUUZMRzF0YTNoYUltSWRJOVlMTWJBZ1FNeGNPQkFZVnQrZmo3KysrOC94TWJHSWpZMkZqZHUzRUJzYkd5MVZ4ems1T1RnbjMvK3dULy8vS08wVHlRU29VbVRKbWpac2lYczdlM1JyRmt6Tkd2V0RFMmJOaFdlMTY5Zm55dFFpRWdsYjI5dkpDUWtvRU9IRGxxYjg1dHZ2a0ZoWVNHY25KencwMDgvd2NURUJBVUZCVldlcjNmdjNoZ3laQWhPblRxRjlldlhZOEdDQlVwajVzeVpVKzRjR3pkdVZOcTJiTmt5N05peFErVjRWVGNWSlNjbjQ3Ly8vbFA0ZDE4ZFB6OC8zTDE3dDhKeGN2UG16ZE5vWEdVU0pPM2J0OGZNbVRPeGMrZE9KQ1VsYVp3Z09YUG1EQ0lpSWpRYW01R1JnUlVyVmxRNDdxdXZ2dEpvUGwzR0VsdEVWQ3ZWcHFYWFJGVHFUVnZPUzIrV2pJd01uRHQzRGlkT25NREpreWVSbHBhbThiRjZlbnA0NzczM2hLUkl3NFlOYXpCU0lpS3FqS2RQbndySmtuLy8vUmZ4OGZHSWo0OS9hZVY3ek16TWxKSW16Wm8xUTVNbVRkQ29VU00wYXRRSTF0YldOVktqdmphcVRaL3ozcVJ5VWkvTG0zUk9YdGRZSFJ3Y2tKT1RnMjNidHVHRER6N1F5cHhaV1ZrWU1HQUFuang1Z2tPSERxRm56NTRBTkM5UnBhb2MxT1hMbDNIanhnMkZjWnMyYmNLVEowL2c2K3VyTkVmSGpoM3gwVWNmNGUyMzMwYVhMbDFVdm82UmtSR1dMVnVHNHVKaWpXNXVHakJnQUpLU2tqUk9wc2g3VlZWbTVZeW01T2R3eFlvVkNBb0txcEc1dGVGTiswek9FbHRFUkVSRVJHcms1dWJpNHNXTE9IdjJMTTZlUFl2bzZHaU5WNGtBZ0w2K1B2cjM3NDhSSTBiQXc4T0RqZGFKaUY1VEZoWVdjSFoyaHJPenM4TDI3T3hzM0xwMUN6ZHYzc1RObXpjUkh4K1BtemR2SWlFaG9WcDNXNzhvSnlkSGJma3VPVDA5UFZoYlc2TlJvMGF3dGJVVkVpZGxIdzBiTm9TbHBTVXNMQ3lZVENFaXRlU2xwU3dzTExRMnAxZ3N4dnIxNnpGMjdGajQrdnJpNU1tVDFaN3p4ZEtKQVBEenp6L2p5Wk1ubURadG10TDRiNzc1QmtCcGY1V1ltQmlWYzVxYW1tTFpzbVVLLzBZbUppYXFqYUdvcUFnQWNPZk9IYlZqMURXTUIwckxobFZYU2txS0VBZFF1dHBEa3hVZnI2b0hTVzNGQkFrUkVSRVIxWHBGUlVXNGV2V3FrQkM1Y3VXS3dvY1JUWWpGWWd3Wk1nU3VycTV3Y1hHQnRiVjFEVVZMUkVRMXpkemNITjI2ZFVPM2J0MFV0aGNYRnlNbEpRVzNidDNDN2R1M2NmdjJiU1FsSlFsZk5hbHJYMWtsSlNWSVMwdERXbHFhMmd0L2NpS1JDR0t4R0ZaV1ZyQzB0SVNWbFpYQzg3SmY2OWV2THp6cTFhdkh4TXBMVUZKU0FqMDl2VmNkaGdKdHh2UTZ2ajk2T2ZyMTZ3ZGZYMStWcTFLcTJtY3ZPVGxab1QrS1JDSUJBUHo5OTk4SzQ3cDI3WXBUcDA2aFdiTm11SExsaXRJOFVxa1VYYnAwUWN1V0xWWEdYWkh5eHBTMytxSnNja0lxbFFvclRNcVN5V1JJU2txQ2taRVJtamR2cnJTL0psYWpVT1V4UVVKRVJFUkV0VTUrZmo0aUl5Tng2ZElsWEx4NEVaY3VYVUp1Ym02bDUrbmN1VE5jWFYzaDZ1cUtuajE3cXZ6Z1EwUkV0WWUrdmo3czdlMWhiMit2dEU4bWsrSEpreWRLaVpQYnQyOGpKU1VGOSsvZnIzVHl2YkprTWhreU16T1JtWm1KaElTRVNoMXJabWFta0RSNThWR3ZYajJZbXBxaWJ0MjZLcisrdU0zWTJMaFc5RmVSU0NUNCtlZWZFUllXaHZqNGVPVGw1Y0hLeWdxOWV2V0N0N2MzT25YcXBIU00vSUp3U0VnSWNuSnlzR0xGQ2lRbkoyUGV2SG1ZUDMrK01DNDNOeGRCUVVINDlkZGZjZmZ1WGVqcjYrUHR0OStHajQ5UGhZbUcvUHg4Yk51MkRhR2hvYmh6NXc2TWpJelFzV05IZUhwNndzWEZwY294YVVMVHVTb2JZM1hPU2RtWVhseDVVTjcrc3R1Yk5HbUNOV3ZXNFB6NTg4alB6NGVEZ3dQbXpadUhJVU9HYURWV1RXa3o1aGVURlBMeVg0RGlSZjZxL0x6THFWclpBUUNMRmkwcTkzM0tWMys4YVBYcTFRZ0xDMVBhUG16WU1JWHZ6NTgvai9qNGVIejY2YWNBQUI4Zkh4dzZkQWhKU1Vtb1U2Y09MbHk0Z0tkUG44TEh4MGZsNjB5ZE9oWExseTlYMmw1ZWliRHllcVM4Nk5peFkvRHo4OE9NR1RNd2J0dzRtSmlZQ1B2eTh2TFFyMTgvdEduVEJ1ZlBuOWRvUGs5UFQ0U0hoMWM0TGlrcHFjTGsxT3RVL3UxMXhrOTRSRVJFUlBUR3k4ek14SjkvL2lra1EvNzY2NjhxWGFReU56ZkgrKysvRDFkWFZ3d2RPclRLZDhRUkVWSHRJeEtKWUcxdERXdHJhNkVHZjFueWxTRDM3dDBUSGlrcEtRcmZQM3IwcUZJbEhiVXBKeWNIT1RrNVdydGdwcWVuSnlSS2pJMk5ZV1JrcFBieDRuNURRMFBvNit0RFQwK3ZVbzhaTTJab0pYYTVCdzhlWU1LRUNZaVBqd2NBMUt0WEQ1YVdsa2hMUzhQUm8wY1JHaHFLbFN0WFl1TEVpU3FQajR1THc0b1ZLMkJpWW9JR0RSb296VDFxMUNna0p5Y0xjNXVhbXVMeTVjdTRjdVVLcGt5Wm9qYXVSNDhlWWN5WU1VaElTSUJJSkVLalJvMlFrNU9EaUlnSVJFUkVZTTZjT1ZpOGVIR2xZNnFzOHVhcVNvelZPU2ZWZGVmT0hVeWZQaDNaMmRtd3RMVEU4K2ZQRVJzYkN5OHZMd1FIQnlzMS8zNlZzVllsNWhZdFdnQ0EwRStqWWNPR3FGT25qdEo3cXM3UHV6cHo1ODR0ZDcrNkJNblhYMzlkWVhJRkFQYnMyUU1BK09pamp4UzJHeG9hQWdEMjd0MExmWDE5dUxtNXFUdytLeXRMWmFrdCtXY0ZWZnV5c3JMVXhyTjkrM2FGVW96MTZ0VkRuVHAxc0d6Wk1temN1Qkd6WjgvR3BFbVRZR1JrSkl4UnQ0THZ4YmtBWU9qUW9iQ3pzMVA3K2dBUUZCUUVzVmlNVWFOR2xUdU9OTU1tN1VSVUs5V201bjFFVk9wTmF3aEhOVWNta3lFaElRR1JrWkdJaUlqQXBVdVhjT1BHalNwZGNESTBOSVNUa3hNR0RScUVRWU1HNFoxMzN1RXFFU0lpcWpGRlJVVjQrUEFoVWxOVGtacWFpa2VQSGduUFgveStzTER3VllmNzJ0SG0zZEJGUlVWd2RYVkZYRndjN08zdEVSQVFJQ1Mrbmo1OUNuOS9mK3pldlJ0NmVubzRmUGd3ZXZUb0lSd3J2NEhDMXRZV0xpNHUrT3FycjJCb2FJaW5UNS9Dd3NJQ1Vxa1VibTV1aUltSlFmUG16UkVRRUFBbkp5Y0FwWW1GSlV1VzROU3BVeXJmbDFRcWhidTdPNktqbytIczdJeTFhOWVpYWRPbUtDa3B3ZUhEaDdGZ3dRSklwVkljT1hKRUlWRlhVVXlWb2NuN3EyeU0xVGtuWldPcTZnb1NzVmdNVjFkWCtQcjZ3dFRVRk1uSnlSZ3paZ3p1M2J1SHQ5NTZDNmRQbjFiNE02aE9ySlU5ejlxSXVhSTVxL0x6N3UzdHJiREM0OFdlRjlWcDBsNFpLMWV1eFBYcjF4RVNFZ0lBbURWckZvNGRPNGI3OSs4REFQejgvSkNhbW9wTm16YXBQUjlWcGVtZnJWUXFSWEJ3TU5hdVhZdnM3R3owN3QwYklTRWhlUDc4T1J3ZEhkR3hZMGVGbjVucWVsVTlTTjYweitSczBrNUVSRVJFdGNMang0OXg5ZXBWUkVaRzR1clZxL2pycjc4VTZoVlhoa2drUXVmT25URm8wQ0FNSERnUWZmcjBnYW1wcVpZakppSWlVczNRMEJBdFdyUVE3dlpXUjE1S1M1NHNlZkxraWZESXlNaFErWDFWU2tucXNrT0hEaUV1TGc1bVptWTRjT0NBd29WVUN3c0wrUHY3SXpVMUZXZk9uTUczMzM2TC9mdjNLODFoYm02TzVjdVhDK1dXNUltSTBOQlF4TVRFd01URUJQdjI3Vk80Rzl6VzFoWkJRVUh3OFBCUTZyVUFBRWVQSGtWMGREVGF0R21EWGJ0MndkallHRURwaXAyUkkwY2lKaVlHUC83NEk0S0RnMVd1WkZJWFUxV29tNnNxTVZibm5HaURuWjBkL1AzOWhmZGliMitQUllzV1lmYnMyWWlMaTBOR1JnWXNMUzFmaTFpckVuTkZxdkx6M3FoUkk2RVJlWGw5TXFxYWhKQklKQ3I3aHJ6b3dZTUhrRXFsd3ZkNWVYbVF5V1I0OXV3WjZ0ZXZqeVZMbHFnOWR1clVxZWpWcTVmS2ttL2xKWGhPbmp5cHN0OUpXYmR1M2NLdnYvNEtUMDlQaU1WaWVIbDV3ZDNkSFg1K2ZzTEtqcnk4UEFCQTNicDFLM3lmOU9vd1FVSkVSRVJFcjQzbno1OGpKaVlHMTY1ZEU1SWk4dElHVlNFU2lkQ3hZMGYwN2RzWC9mcjFRLy8rL1dGbFphWEZpSW1JaUxSUEpCTEJ3c0lDRmhZV2VPdXR0elE2Smo4L0h4a1pHY0xqMmJObkZUNnlzcktFNXkrV2VhbnRqaDgvRGdBWU9YS2syZ3U4bnA2ZU9IUG1EQzVmdm96OC9IeUYzZ0lBNE9IaG9iSVh4UysvL0FJQUdENTh1TXBTT1FZR0JwZzBhWkxhQkFrQWVIbDVDWW1Ic3B5ZG5mSGpqei9pMnJWckttTldGMU5WcUp1cktqRlc1NXhvdytqUm81WGVTNTgrZllUbjkrN2RFNUlOcnpwV3VjckVYSkdxL0x5dldMRkMyRmRlRWtUZUcwU2R6WnMzcTl4dVlHQUFYMS9mQ2lML3Y3Rnl6NTgvQndBa0pDVGduWGZlVVRsKzFhcFZ3dXRXMUV1a3ZQZVdtNXVMZGV2V3FkejMzWGZmSVRRMEZJR0JnUmczYmh3Ky9mUlRXRnRiNDd2dnZsT0sxZHpjdk53WU5JbmxSWnIwSUFHQXBrMmI0dXJWcXhyUHE0dVlJQ0VpSWlLaWwwNG1rK0hSbzBlSWpvN0c5ZXZYaGEvbDNaMm1DVU5EUTd6enpqdHdkblpHMzc1OTRlVGtWTzM2MjBSRVJHOENFeE1UTkczYUZFMmJOcTNTOFVWRlJjalB6MGR1Ymk3eTh2TFVmbjF4VzJGaElTUVNDUW9MQzlVK1Y3Vk5KcE9ocEtTa1VnOXQrdmZmZndGQTVTb011YmZmZmh0QWFmbWNPM2Z1d05IUlVXRi91M2J0VkI3M3p6Ly9BSURLVWxCeTZrclZ4TWJHQWdEV3IxK1B3TUJBcGYzeVJOYmp4NDlWSHE4dXBxcFFOMWRWWXF6T09kRUdWWW1Pc3NtRi9QeDg0Zm1yamxXdU1qRlhSQnMvNytwODhjVVhBRXBYWGZUcDAwY3BHVEJvMENEOC9mZmZHRDkrUE5hdVhRdGJXMXNBcFgwNTFEVitMMDlxYWlxQTBqOG5kUWtTRHc4UHRHL2Z2dHg1bGk5ZmpyUzBOR3pac2tYbC9wa3paNVo3L0lZTkc5Q3JWeTlzMnJRSjI3ZHZ4NTQ5ZXpCdDJqU0Z2aXJwNmVraVpOakJBQUFnQUVsRVFWUUFvSEVpYS9yMDZlWHVUMGhJd0xsejV3Q1VydGp5OHZLcU1DRXFGb3MxZW0xZHhnUUpFUkVSRWRVb2lVU0NoSVFFM0xoeFF5RWhJdi9BVUIzMTZ0VkR6NTQ5MGJkdlgvVHQyeGM5ZXZUZ0VuWWlJcUlxTURRMGhLR2hJZXJWcS9lcVExRkxtNzBtbnoxN0JxRDhpNGRtWm1iQ2MxVWx6TXJ1TCt2cDA2Y0FVTzZxVlhXbDhlVjNuS2VscGFrOUZvRGFIalhxWXFvS2RYTlZKY2JxbkJOdFVOVmpUbDNqN0ZjZHExeGxZcTZJTm43ZXkzUHIxaTE0ZTN2RHlzb0tTNWN1eGZEaHd3RUFseTlmeHJmZmZvdUlpQWdBcGFzdS9QMzk4ZmZmZnlNcUtrcWp1ZXZXcll0eDQ4WUJLRTNrM3J0M0R3QVFHUmtKVDA5UGxjYzRPanBXbU9BSkNBaEFXbG9hM04zZFZlNnZLRUZpYUdpSWlSTW5Zc3lZTWRpeFl3YzJiTmlnbExTNmMrY09BR2ljdVA3cXE2L1U3cnQzN3g0OFBEeGdhbW9LZDNkMzdOMjdGNTA2ZFJMT2RWbVhMbDJDdGJVMUhCd2NOSHBkWGNjRUNSRVJFUkZwaFVRaXdhMWJ0L0R2di84aUxpNU8rSnFRa0lEaTR1SnF6MjlnWUlCT25UcWhaOCtlNk5HakIzcjI3QWtIQndldGxaRWdJaUlpM1dGaVlvTHM3R3poWXI4cU9UazV3bk5WSlhMVVhTUTNNaktDVkNvVitnK29vdTd1ZjNsY3UzZnZSdi8rL2RVZXI0NDJMOXlybTZzcU1WYm5uSlNsYWlWUjJmNFUycUN0V0Y4bjJ2aDVMMC9idG0yeGQrOWVMRjY4R0xObno4YStmZnNnbFVvUkdSa0pZMk5qakJneEFtUEhqaFZXc1B6KysrLzQ5dHR2TlpyYjJ0cGFTSkJjdjM0ZFVxa1V0cmEyK09PUFB5Q1ZTcFVTU1IwNmRLaFV2OEx5eWxUdDI3Y1ArL2J0QXdEODl0dHZLbGVsR0JvYTRwTlBQc0dvVWFPVXl2QmR2MzRkQUtxZHFFaE1UTVRZc1dQeCtQRmovUERERDNqMzNYY1JIaDRPZjM5L3VMaTRDSytibTV1TDFhdFhZOWV1WGJDM3Q4ZXBVNmZZYjFFRFRKQVFFZEViSVNBZ0FBMGFORkI3aDhpYkpqRXhFUktKcE1KbHYxWDE1TWtUTkdqUW9NcDNHSlhuK2ZQbjBOUFQwK3JkYWZUbWtNbGt5TWpJUUVKQ0FoSVNFbkRyMWkzRXhjVWhMaTRPaVltSldrbUV5Tm5aMlNra1E3cDI3YXIwb1lPSWlJaW9LdHEyYll1b3FDaEVSVVhoZ3c4K1VEbEdYa3JLeE1SRWFGYXRpV2JObWlFK1BoN1IwZEVZTW1TSXlqSHlNazR2YXRteUpXSmlZbkRyMXEwcUpVaGVocXJFV0oxekFnQ21wcWJJemMxRlJrYUcwcjc3OSs5ckZyaUdxaHZyNjZnbWY5N2wrdmJ0aXpObnp1Q3JyNzdDd1lNSFVWeGNERHM3TzRTRWhBaGx0ZVRtejUrUCtmUG5JenM3R3lZbUpqQXdNSUNMaXd2KytlY2YzTHAxQzZhbXBzakp5Vkg2ekhubXpCbUlSQ0w0K1BoZzhlTEZ1SFRwRXQ1Nzd6MkZNY3VYTDRkRUlxa3czclZyMXlJOVBSMXIxNjVWdVgvaHdvWG8wYU1IUm80Y0NlRC9FaWxWYVVydjdlMWQ3djR4WThhbzdYVnk5dXhaekpvMUMzbDVlUWdNRE1TZ1FZTUFBSjkvL2prV0xGZ0FYMTlmK1B2N0l5d3NETDYrdm5qNDhDRWNIUjJ4YU5FaUprYzB4QVFKRVpHT21qbHpKdUxpNGhBV0ZxYlYvelJqWW1MZzcrK1BhOWV1UVNxVll1blNwWmd5WlVxMTUvMzIyMjloWjJmMzBoTWt4Y1hGR0RwMEtBWU1HSURQUC85Y2EvTjZlbm9pS1NrSkR4NDgwTnFjY3Z2MjdjT3laY3N3ZGVwVWhmcW4ydUxvNkloV3JWcmhqei8rMFByYzlQcDQ5dXlaUWhKRS9qd2hJYUZTZDJScFFpUVN3Y0hCQVYyNmRGRjRhRnFybDRpSWlLaXlYRjFkRVJVVmhmMzc5MlBHakJtd3NiRlJHck56NTA0QWdJdUxpOHB5UityMDdkc1g4Zkh4Mkw5L1B6NzU1Qk9sc21XWm1aa0lEZzVXZVd6Ly92MFJFeE9EM2J0M1k5S2tTYWhUcDQ3U0dIbFBsc3JFcEUxVmliRTY1d1FvVFZyY3ZIa1RseTVkZ3B1Ym04SytrSkFRTGJ5ci8xUGRXRjlITmZuekRnRFoyZGs0ZVBBZ2R1N2NpV25UcG1IOCtQR1lOMjhlYnQyNmhROC8vQkIrZm41NC8vMzNsWTViczJZTlltTmo4Y3N2dnloc1g3OStQYlp2MzQ3ejU4OExzVXFsVW9TRWhLQkhqeDc0NktPUDRPdnJpNTkrK2trcFFmTFJSeDlwRlBQV3JWdVJucDZPc1dQSHF0eS9jT0ZDdEdyVlNtbS9wc21qMU5SVTVPYm1vbjc5K3VXV2F3T2c4czhqTnpjWHExYXRRbkJ3TUdReUdWcTFhZ1ZYVjFkaC8ralJveEVhR29yZHUzZmp5cFVyU0V4TWhMMjlQVFp2M2d4M2QvZVhVZ2F1dG1DQ2hJaElSNFdIaDZPZ29BQUpDUW5vM0xtelZ1YU1qbzZHaDRjSENnc0xVYmR1WFlqRllxMWRTQldKUkZyOUQzN2Z2bjFDSFZSVnZ2Lytld0JBVkZRVTR1TGloTHMwS25MaXhBbUZwY25xWkdkbkF3QU9IanlvMGJ3ZmYveXhSdU1Bb0ZPblRpZ3NMTVNtVFpzd2FOQWdkTzNhVmVOalNYZms1T1RnN3QyN3VIdjNMdTdjdWFQdzlmYnQyMm9iZjFhWGtaRVJPblRvZ0s1ZHV3cUprRTZkT3ZIdUppSWlJbnFweG84ZmorRGdZS1NrcEdEVXFGRll0MjRkdW5YckJxRDBBdmphdFd2eDIyKy93Y3pNREFzV0xLalUzRk9tVE1IUFAvOHNYSHdOQ0FnUVN1emN1SEVEbjMzMm1kbzczQ2RObW9TZE8zZmk5dTNibURCaEFyNysrbXVoV2JwRUlzR0ZDeGV3WWNNRzdOaXhRK211L0plbEtqRlc1NXdBd0h2dnZZZWJOMi9pd0lFREdEaHdJSVlNR1FLWlRJYmp4NDhMRi9hMXBicXh2bzYwL2ZNdWs4bVFsWlVGb0RTUmNPellNZVRsNWFGKy9mcG8yTEFoT25mdWpQRHdjSHp6elRjSUNnckM1TW1UNGVMaUFqOC9QelJxMUFnQWtKeWNqTjI3ZDJQR2pCbEs4dzhhTkFqZmZmY2RWcTVjaVEwYk5nQUFEaHc0Z0xTME5DeFpzZ1FtSmlad2RYWEYwYU5IY2ZQbVRlSG5UeTQ2T2hwMzc5NHQ5ejNJUDdlSGhvWlcrSDdMMHVSR3djaklTSXdlUFJvQTRPUGpVK0VLa3JLS2k0c1JFaElDZjM5L3BLV2xZZGl3WVRoKy9MalNPSkZJaE0yYk44UFYxUldKaVlubzBxVUxqaHc1QWlNakk4M2ZEQUZnZ29TSTZJMFRFeE9EVTZkT3dkM2RYZW1YZ01ydzl2WkdRa0lDT25Ub29MWFl2dm5tR3hRV0ZzTEp5UWsvL2ZRVFRFeE1VRkJRb0pXNVpUS1pWaE1rVVZGUk9ITGtpTnI5OGdUSmlSTW5BR2llb1BEejg2dndGN0d5NXMyYnA5RzR5aVJJMnJkdmo1a3paMkxuenAxSVNrclNPRUZ5NXN5WmNwTkdaV1ZrWkdERmloVVZqaXV2eVJ6Vm5NTENRcVNtcHVMQmd3ZDQrUEFoSGp4NG9KUUlVVldlUUpzTURBemc0T0NBdDk1NkMrM2J0eGNlclZ1M2hxR2hZWTIrTmhFUkVWRkZ6TXpNc0d2WExvd2JOdzYzYnQyQ201c2J4R0l4VEV4TWtKNmVqdUxpWXBpYm0yUDc5dTFvMGFKRnBlYTJzN09Edjc4L1B2dnNNMXkvZmgwREJneUFqWTBOU2twSzhPVEpFelJxMUFpK3ZyNHFQd3ZZMk5oZ3k1WXRtRFp0R2lJaUlqQnc0RUEwYU5BQUppWW1lUHo0TVlxS2ltQmdZUERLVm85VU5jYnFuQk1BbUQ1OU9nNGRPb1NNakF4NGVuckMwdElTSlNVbHlNek14S3BWcS9ERkYxOW83ZjFWTjliWFVYViszaU1qSXdGQUlTa1VHUmtwZko3WXUzY3ZPblRvZ0duVHBtSFlzR0V3TmpZR1VIcGoxSklsU3pCMDZGRE1tVE1ISjArZXhKQWhRNFNTVlV1WExvV1JrWkhLNUVISGpoMHhaY29VL1BEREQ1ZzVjeVlhTm13SWYzOS8yTnZiQ3l1SVBEMDljZmp3WWZqNittTC8vdjBLeCsvZXZWdm9IVktSaXBxeFY5YisvZnZ4eFJkZlFDS1JRQ1FTWWZueTVUaHk1QWltVHAwS2QzZDN0WitGSkJJSkRoNDhpS0NnSUNRbko4UEd4Z2FCZ1lGd2MzTlRtU0FCZ1ByMTYyUEhqaDN3OHZMQzlldlg0ZUhoQVY5ZlgzVHYzbDJyNzZtMlk0S0VpT2dOSTE5UzZlenNYSzE1Rmk5ZXJJMXdGRVJGUlFFQUprK2VMUFFKVUxYY3Vxb3FTcEE0T3pzaktTbEo3WDVWWmFGZUxISGw0K09EUTRjT0FTaGR3bnYwNkZHWW1KaFUyRUJ1N3R5NWFOMjZOUzVldkFpWlRGYnVXQUFZTUdBQWtwS1NLcFZNQVNwK2p5L3k4ZkdCajQ5UHVXUGs1eUFpSWdKQlFVRWF6WnVWbGFYUldDWkl0S3V3c0JCUG5qeEJlbm82SGo1OEtDUS9YdnlhbnA3KzBtSXlNakpDNjlhdDBiNTllNFZrU0pzMmJaZ0lJU0lpb3RlYWc0TUR6cDA3aDIzYnR1SFVxVk80ZS9jdTh2UHpZV2RuaHdFREJtREdqQm5DM2U2Vk5YTGtTTFJzMlJLYk5tM0NYMy85aFl5TUREUnMyQkNUSjArR2o0OFBFaE1UMVI3YnYzOS9uRDU5R3BzM2I4YkZpeGVSbXBxS2dvSUMyTnZibzNmdjNwZzBhUktzcmEycityYTFvaW94VnVlYzJOallJRFEwRkt0WHI4YWxTNWZ3N05renRHblRCbDkvL1RVOFBEeTBtaUNwYnF5dnE2cjh2Ris2ZEFtVEowOEdVTnJyNVp0dnZzR2lSWXZRbzBjUERCZ3dBRStlUE1HWFgzNkpQbjM2cUgzZGQ5NTVCNmRQbjhiaHc0ZUY1RWhJU0FoKy8vMTN6SjA3VnlpclcxSlNvbkRjdkhueklKUEpZR3RyQ3g4ZkgyUmtaR0Q5K3ZWQzRxMXo1ODU0Ly8zM2NmcjBhZXpZc1FOVHAwNFZqbDIzYnAzYW5oNXk4cy9XNnNwZUJ3UUVvR1BIanVYT1VWWkVSQVRXclZ1SHExZXZ3c2pJQ0d2V3JJR1RreE0yYjk2TUkwZU9ZTzdjdVZpNWNpVW1UNTZNU1pNbVFTd1dLODBSR0JpSTlQUjB6Smt6QjU5KytxbmF2cCtKaVlrNGVQQWdEaDA2aEsrLy9ockhqeC9IOU9uVDhkZGZmK0hERHo5RTc5NjlNWExrU0F3ZVBCZ05HalRRK0Qzb0twRk1rNnM0UkVSdm1JY1BINzdxRUdxTXZDRllTRWdJZXZmdS9ZcWpVYVROMk83ZHU0ZGV2WHBwTkRZcEtRbDE2dFFSZnNGUlZSTlV2bDJlSUZtd1lBSDI3ZHNuM0ZtZmtaR0JybDI3Q2dtU0J3OGU0UGp4NHlxWCs2cHk3Tmd4cGJzMHl2dWxlY0tFQ1VoSlNjR0ZDeGZVam1uZHVyWFN0dkxlWTJXbHBLU2dxS2lvMG4xUW1qUnA4a3A2a0RSdTNQaWx2bDVOazhsa3lNbkpRV1ptSmpJeU12RDQ4V1Boa1o2ZXJ2QzkvQ0ZmeHY2eTZlbnB3ZDdlSG0zYXRFSGJ0bTBWdmpadjNoejYrdnF2SkM0aUlpTFNMYlg1Y3g3UjYrYjMzMytIbDVjWFpESVp0bS9mamcwYk51RHZ2LytHazVNVHZMeTg0T0RnZ0diTm1wVzdta2ttazZHNHVCaFNxUlJGUlVVb0xpNkdvYUVoc3JLeXNIWHJWc3ljT1JOV1ZsWjQ5T2dSQmcwYWhJS0NBdHkrZlZ0aHpwVXJWMkxMbGkwcUc1bmZ2WHNYNzcvL1Bnb0tDckI5KzNZTUdUSkVaUng1ZVhsSVNVbUJyYTB0VEUxTmtaeWNEQmNYRnhRVkZWWDZwc1d5YnQrK2paTW5UK0x3NGNPSWo0OEhBUFRxMVFzclY2NVVxUGp4Nk5FakJBVUZZYytlUGNqTHkwUGR1blV4WnN3WWVIdDdvMm5UcHNLNDJOaFlORzdjV0tFWFkxRlJFZXpzN05DNGNXTjRlbnJpMkxGanVISGpCZ0RBeE1RRVAvNzRJL3IyN1F1cFZJcmc0R0FFQkFUZzJiTm5BRXB2TW5WeGNjRzJiZHUwVXBIalRmdE1MdEx3VFhNRkNSSFJhNnlrcEFSNmVucXZPb3hYd3REUVVDRUprSlNVQkNNakl6UnIxa3pZZHYvK2ZVZ2tFcVZmeUZSZHVKY25iMVQ1L3Z2dmhXUkpXWnMzYjBhREJnMFFGUlVsTEJOKzBiUnAwM0RpeEFtVkY0ajc5ZXVuOWpVMUdWTmU0cUxzZTVSS3BTcC9LWlhKWk1KNWE5Njh1ZEwreXE1R29WSXltUXdGQlFYSXljbEJibTZ1MHRmczdHeGtabVlpS3l0TDZmSGk5aGZ2a25xVjZ0YXRDenM3TzlqWjJhRkZpeFpvMWFvVjJyWnRpN1p0MjhMZTNwNjFiSW1JaUlpSWRNaStmZnRRVkZTRXJWdTNZdENnUWVqWnN5Y1dMMTZNWDM3NVJhRTBzN3hmNkl0OVErWEprUmQ5Ly8zM0dENThPTDcrK210czNMZ1Ivdjcrd3I1Ky9mb3BmTFpkdFdvVnRtelpnbTdkdW1IbHlwVktjN1ZvMFFJQkFRSDQ1Sk5QNE8zdGpSMDdkcWhzQnArVGs0T0JBd2NxYmUvWnM2Zm1Kd1NscGFiRHdzSncvZnAxUkVSRTRQNzkrd0JLYnlqcjM3OC9waytmanI1OSt5b2RaMnRyQzE5Zlg4eWRPeGRCUVVIWXVYTW5mdmpoQndRSEI4UE56UTJMRmkxQ3MyYk5WSzVZa1ZlNGVQandJZno4L0dCZ1lJREJnd2ZEM2QwZGd3Y1BSdDI2ZFFHVWxqajI4dkxDbURGamNQRGdRUnc5ZWhUSnljbFl1blFwRzdaWGdBa1NJaUlOeVdReS9QcnJyemgwNkJCaVltS1FsWlVGVTFOVHRHL2ZIZ3NXTEJEK1l5MG9LTUQrL2ZzUkZoYUcvLzc3RDluWjJXalFvQUdjbkp3d2YvNThsWGYrbDExNWtaT1RneFVyVmlBNU9Sbno1czNEL1BuekZjYklqUmd4UW5oZTJSVUFMNzVtMmRVZVpiYzNhZElFYTlhc3dmbno1NUdmbnc4SEJ3Zk1temRQNmE0TVRXT1RTQ1Q0K2VlZkVSWVdodmo0ZU9UbDVjSEt5Z3E5ZXZXQ3Q3YzNPblhxSkl4dDFLaVJrQVFvTEN5RXZiMDlIQndjY09yVUtXSE1CeDk4Z09qbzZCcTVlLzNYWDM5RmJHd3NaczJhaGNMQ1F0eTVjMGRvekZlVy9CYytkVEZNblRvVnk1Y3ZWOXBlM25MZVpjdVdZY2VPSFJyRmVlellNZmo1K1dIR2pCa1lOMjZjVU5vTUtMMUxwbCsvZm1qVHBnM09ueit2MFh5ZW5wNElEdyt2Y0Z4U1VsSzVTU2VnYWorWEZUbDM3aHhLU2twUVVsS0M0dUppNFhsRjMwdWxVa2drRXVGUldGaW85dnV5ei9QeThsUW1RZDdFQmJpbXBxWkNBa1NlQkNuN3ZaV1ZGWDl4SmlJaUlxcUZuSnljTkJxbmFUOUNVcTIybmVjNWMrYWdhOWV1K09DRER3QUE1dWJtMkxKbEN4WXRXb1FMRnk3Z3pwMDd5TXZMRTFhR3lGZUt5RCtIcWZyTXBLZW5oNkZEaHdyZk96czdDMG1HcGsyYkN1Vzg1R1F5R1RwMTZvU2ZmdnBKN1UyTHc0WU53N05uenhBV0ZxYTIxSmUxdFRVNmRPaUFnb0lDU0tWUzZPdnJ3OUhSRVV1V0xLblVPVEV5TXNLcVZhdVFuWjBOZlgxOWRPL2VIVU9HRElHYm0xdUZuNDhCb0VHREJ2amYvLzFmZUh0N0l6QXdFTHQyN2NLWk0yZXdiTmt5dGNmMDZkTUhwcWFtc0xlM3gralJvK0h1N2c0TEN3dTE0K3ZXcll2Smt5ZGo4dVRKYW0rbUpFVThRMFJFR3NqSnljSDA2ZE9GaTh6R3hzWm8yTEFoTWpNekVSRVJnVXVYTGdrSkVpOHZMMkdjV0N5R2pZME5IajE2aE5EUVVKdzdkdzdoNGVGcW0vekZ4Y1ZoeFlvVk1ERXhVYW9US1Q5R3Z2eXpZY09HV3UzdjhhSTdkKzVnK3ZUcHlNN09ocVdsSlo0L2Y0N1kyRmg0ZVhraE9EaFk0ZTRMVFdKNzhPQUJKa3lZSUN3N3JWZXZIaXd0TFpHV2xvYWpSNDhpTkRRVUsxZXV4TVNKRTVWaUtTb3FBZ0NsLzlqbHY5alV4RVhkOWV2WHc5allHRjVlWGpoOStqUm16NTZOclZ1M1l0aXdZUXJqNUNzQTFDVklzckt5VkpiYWtyOG5WZnZLSzZPMGZmdDJoY2IzOWVyVlE1MDZkYkJzMlRKczNMZ1JzMmZQeHFSSmt4VHU5bGNYMjR0ekFjRFFvVU5oWjJlbjl2VUJJQ2dvQ0dLeEdLTkdqU3AzWEUxUWRkZVBydFBUMDBPalJvM1F1SEZqTkduU1JPbXIvTGxZTEdZQ2hJaUlpRWdIVmFlRUVHbXV0cDNuRGgwNm9FT0hEa3JiNVRkWWFVUG56cDNSdVhObnRmdS8vUEpMb1NSVmVjYVBINDl4NDhhcC9id2pFb2swdWhHd0l1Ym01Z2dJQ0lDeHNURjY5T2lCZXZYcVZXa2VDd3NMZlBubGw1Z3hZd1lTRXhOaFpXV2xkbXp6NXMxeDd0dzVoVkpjbW1KeVJETThTMFJFR3BnMWF4Yk9uejhQYzNOeitQbjV3YzNORFVaR1JpZ3VMc2FmZi82SjdPeHNZV3hSVVJGbXpKaUJDUk1tQ0w4MEpDWW1ZdFNvVVVoTlRjWEdqUnNSRUJDZzhuVUNBd014Y2VKRWZQWFZWekEwTk1UVHAwK0ZmZks3VE9SM0pXemV2TGxHZTVENCtmbkIxZFVWdnI2K1FvM09NV1BHNE42OWUxaXpabzNDaGVxS1lpc3FLc0xreVpNUkh4OFBlM3Q3QkFRRUNBbWxwMCtmd3QvZkg3dDM3OGFYWDM2SmR1M2FvVWVQSGdxeFNDUVNBRkM2WTZTNHVMakdlaDhjT25RSUVSRVJzTEd4d1o5Ly9na0RBd084OTk1N1N1UGtLMGpVL2VJUkVoS0NrSkFRdGEralNSbXVzbDVjeFRKZ3dBQTRPenNqT0RnWWE5ZXVoYSt2TDhMRHd4RVNFaUxFcHE1UnRxb1ZNUjkvL0hHRk1RUUZCY0hTMHBJTjJHdVFzYkV4cksydFlXMXREUnNiRzVYUGJXMXQwYmh4WXpSczJKQy8rQklSRVJHUldqV3hzcHVVOFR6WGpJcVNJM0l2NjJZdytZb2FiYkMwdEZUb042Sk9WWklqcERsK21pWWlxc0RaczJkeCt2UnBHQmdZWU8vZXZlamF0YXV3VDE5Zkg4N096Z3JqQXdNRGxmNkRhOTI2TldiTW1BRmZYMTljdW5SSjdXdVptNXRqK2ZMbFF0K1I4cFpOMWpRN096djQrL3NMc2RqYjIyUFJva1dZUFhzMjR1TGlrSkdSb2RGLzVFQnBzaUV1TGc1bVptWTRjT0NBd3RKVEN3c0wrUHY3SXpVMUZXZk9uTUczMzM2TC9mdjNLeHlmbDVjSFFQa1hJM21ETjIxNDhaY3BDd3NML00vLy9BOEE0UHo1ODNCeWNvSzV1Ym5TY2ZKbHc2b1NOVk9uVGtXdlhyM2c0dUtpdEsrOEVsc25UNTdFbFN0WHlvMzMxcTFiK1BYWFgrSHA2UW14V0F3dkx5KzR1N3ZEejg5UFdObWg3cnpSeTJOcWFncXhXSXdHRFJxZ1FZTUd3bk5WMjhvbVA4ek56Ym5hZzRpSWlJaUlpS2lHTVVGQ1JGU0JBd2NPQUFEYzNkMFZraVBxcUVvYWxKU1V3TnJhR2dDUW1wcXE5bGdQRDQvWHBpbjc2TkdqbFdJcFc4L3ozcjE3R2lkSWpoOC9EZ0FZT1hLazJycWNucDZlT0hQbURDNWZ2b3o4L0h5RlhobzVPVGtBbEMvMEZ4WVdhdVhPK1pLU0VyWHp4TVhGSVRVMUZUNCtQcmgvL3o0V0xsd0liMjl2OU8vZkgwQnBtUzhBU28za05tL2VEQUFWOWhJcHIwNXBibTR1MXExYnAzTGZkOTk5aDlEUVVBUUdCbUxjdUhINDlOTlBZVzF0amUrKyswNFk4L3o1Y3dCUW1kaXBiQ3d2MHFRSENWQjZwOHZWcTFjMW52ZGxNakF3Z0xHeHNjcUhrWkVSakkyTllXSmlBak16TTVpYW1ncGYxVDB2KzFVc0ZrTXNGck94T1JFUkVSRVJFZEZyakFrU0lxSUtSRVZGQWFoY0thU3JWNi9pekprenVIbnpKdTdldll1VWxCU2g1NFQ4Z3JvcTdkcTFxMTZ3V3FTcXBtalpoRWgrZnI3R2MvMzc3NzhBSUpUVlV1WHR0OThHVUhwKzd0eTVBMGRIUjJHZlBLa2tUekxKU2FWU3JWeUFsa3FsYWh1K25UeDVVbWdrVjdkdVhVUkVSS0JGaXhaQ2drUlZpUzBQRHcrMGI5KyszTmRjdm53NTB0TFNzR1hMRnBYN1o4NmNXZTd4R3pac1FLOWV2YkJwMHlaczM3NGRlL2Jzd2JScDA3Qm8wU0poVEhwNk9nRFZTVHRWcGsrZlh1NytoSVFFbkR0M0RrQnAzd3N2TDY4S0UzcGlzVmlqMTliVStmUG5vYSt2RHowOVBlanA2U2s4TCs5N2ZYMTlwUVJJVFpWbkl5SWlJaUlpSXFJM0F4TWtSRVFWeU1qSUFBRFkyTmhVT0RZL1B4L2UzdDdDUldSemMzTzBiTmtTTGk0dUVJbEVDQTBOTGZkNE16T3o2Z2VzSmFwV1ZGVDFndkt6Wjg4QWxIK3h2T3g3ejgzTlZkaVhrcElDUUhtRmcwUWkwVXFKclp5Y0hMV3JMTUxDd3RDelowOGhPZE85ZTNlY1BYdFcySytxejRlam82TkNna2VWZ0lBQXBLV2x3ZDNkWGVYK2loSWtob2FHbURoeElzYU1HWU1kTzNaZ3c0WU5Ta21yTzNmdUFOQzhYbWw1UFVYdTNic0hEdzhQbUpxYXd0M2RIWHYzN2tXblRwMHdmUGh3cGJHWExsMkN0YlcxeWg0bjFWWFpuaTFFUkVSRVJFUkVST293UVVKRVZBRmpZMk1VRlJVcE5HSlhaODJhTlRoMzdoeGF0R2lCalJzM29sdTNia0lmZ1lpSWlBb1RKTFcxNTRDSmlRbXlzN09Ga2srcXlNdG9BY29sb2VRclVGNjg0RjVRVUtDVi9ob1pHUm13c3JKUzJ2N3Z2LzhpUGo0ZWE5YXNFYmIxNmRNSGx5OWZ4czJiTjlHdVhUdGhaWkE4b2RTaFF3ZGtabVpxL05ybGxhbmF0MjhmOXUzYkJ3RDQ3YmZmVks1S01UUTB4Q2VmZklKUm8wWXBsQ1VEZ092WHJ3TlEzWXk5TWhJVEV6RjI3Rmc4ZnZ3WVAvendBOTU5OTEyRWg0ZkQzOThmTGk0dXd1dm01dVppOWVyVjJMVnJGK3p0N1hIcTFDbVltcHBXNjdXSmlJaUlpSWlJaUdvS0V5UkVSQlZvMWFvVlltSmlFQmtaQ1ZkWDEzTEgvdkxMTHdDQWhRc1g0cDEzM2xIWWw1YVdWbU14dnU3YXRtMkxxS2dvUkVWRjRZTVBQbEE1SmpZMkZrQnBNcVZWcTFZSyt5NWZ2Z3dBNk5TcGs4SjJpVVNpdGpSV1phU2twS0JidDI0SzIyUXlHUUlDQWlBU2lXQm5aNGVJaUFoa1ptWWlLeXNMQUhEaHdnVzBhOWRPS0prbVgwR3lmUGx5U0NTU0NsOXo3ZHExU0U5UHg5cTFhMVh1WDdod0lYcjA2SUdSSTBjQytMOUVTbVg2aE1oNWUzdVh1My9NbURGcWU1MmNQWHNXczJiTlFsNWVIZ0lEQXpGbzBDQUF3T2VmZjQ0RkN4YkExOWNYL3Y3K0NBc0xnNit2THg0K2ZBaEhSMGNzV3JTSXlSRWlJaUlpSWlJaWVxMHhRVUpFVklHaFE0Y2lKaVlHKy9mdng3UnAwOHE5UVAzMDZWTUFxa3RsSFRwMFNDdng2T3ZybzdpNEdIbDVlVnFaNzJWd2RYVkZWRlFVOXUvZmp4a3pacWdzVjdaejUwNEFnSXVMaTBKNXI3dDM3eUlwS1FtT2pvNEtxenlLaTR0UldGaFk1UVRKOE9IRDBiNTllNlNucHlNOVBSMzE2OWZIdzRjUE1XUEdETGk3dXlNOFBCemg0ZUVBU2h2V3k1bVptY0hBd0FBWExsekE5T25UVVZoWUNPRC9FaVFmZmZTUlJxKy9kZXRXcEtlblkrellzU3IzTDF5NEVLMWF0VkxhLzJMeVNKM1UxRlRrNXVhaWZ2MzZLbGZIbEtYcXp5TTNOeGVyVnExQ2NIQXdaRElaV3JWcXBaQWdIRDE2TkVKRFE3Rjc5MjVjdVhJRmlZbUpzTGUzeCtiTm0rSHU3bDVyVjBNUkVSRVJFUkVSVWUzQkJBa1JVUVdtVEptQ24zLytHUThmUHNTSUVTT3dldlZxT0RzN1EwOVBEMFZGUlFnUEQwZCtmajVHamh3Sk96czdKQ1ltWXRPbVRlaldyUnNzTEN5UW01dUxOV3ZXSURJeVVpdnhORzdjR1BmdTNVTjRlRGdHRGh5STU4K2ZvMTY5ZWxxWnU2YU1Iejhld2NIQlNFbEp3YWhSbzdCdTNUcGh4VVptWmliV3JsMkwzMzc3RFdabVpsaXdZSUhDc2Z2Mzd3ZFFtcWdxUzU0Z3FtcUN4TW5KQ1U1T1RnZ09EZ1lBaElTRUlESXlFa2VQSGhWS1owMmZQaDN0MnJXRG5aMGRHamR1aklZTkc4TFEwQkFUSmt4QVRFd01pb3VMaGRVaVpadkZSMGRINCs3ZHUrVyt2cnlrV0VWbDExNzB4eDkvVkRnbU1qSlNTT3I0K1BoVXVJS2tyT0xpWW9TRWhNRGYzeDlwYVdrWU5td1lqaDgvcmpST0pCSmg4K2JOY0hWMVJXSmlJcnAwNllJalI0NG9uQWNpSWlJaUlpSWlvdGNaRXlSRVJCVXdOemRIY0hBd3hvOGZqNVNVRkl3Yk53Nm1wcVlRaThWNDh1UUpKQklKUHZ2c013REFyRm16NE9QamcydlhycUZMbHk1bzFLZ1IwdFBUWVdSa2hNOC8vN3pjSnRpYUdqWnNHTFpzMllJOWUvWWdQRHdjT1RrNVNFcEtxdmE4TmNuTXpBeTdkdTNDdUhIamNPdldMYmk1dVVFc0ZzUEV4QVRwNmVrb0xpNkd1Yms1dG0vZmpoWXRXZ2pIWldkbjQ2ZWZmb0tlbmg1R2pScWxNS2Q4dFk2cUhpUStQajRheFZWWVdJaXRXN2ZDMXRZV2ZuNSttRFp0R3NhUEg0OURodzdCM054YzdaL1h5cFVyMGJCaFEranI2eU0vUHgvNit2b0txMTUyNzk0dDlBNnBTRVhOMkN0ci8vNzkrT0tMTHlDUlNDQVNpYkI4K1hJY09YSUVVNmRPaGJ1N3U5cW05aEtKQkFjUEhrUlFVQkNTazVOaFkyT0R3TUJBdUxtNXFVeVFBRUQ5K3ZXeFk4Y09lSGw1NGZyMTYvRHc4SUN2cnkrNmQrK3UxZmRFUkVSRVJFUkVSRlFUOUY1MUFFUkViNEszM25vTDU4NmR3OXk1YzlHdVhUdVVsSlFnUFQwZHRyYTJtRFJwRWo3KytHTUF3TWlSSTdGbHl4WjA2dFFKZW5wNnlNek1STisrZlJFYUdvcTMzbnBMSzdFc1dMQUE0OGVQUi8zNjlaR1RrNk8xZVd1YWc0TUR6cDA3aDNuejVzSFIwUkdGaFlWNCt2UXA3T3pzTUczYU5Kdy9meDU5Ky9aVk9DWWdJQUJaV1ZrWU5td1ltalZycHJCUHZySkVWY216UTRjT0tUMVVXYlZxRlZKU1VqQjM3bHdNSFRvVVgzMzFGY3J2L2FzQUFBa2dTVVJCVkdKalkrSGw1U1UwWDFlbGVmUG1NRFkyUmxaV0ZoNC9mZ3dMQ3d1Ri9ldldyY09EQncvS2ZjaExaYW5iLzlsbm4ySHc0TUVWbjlqL0x5SWlBc09IRDhmOCtmTWhrOG13WnMwYVhMaHdBYU5HamNMTm16Y3hkKzVjOU9qUkF4czJiQkQ2cUx3b01EQVFxYW1wbURObkRpNWV2QWczTnplVjR4SVRFN0ZxMVNwMDc5NGRkKy9leGZIang5RzllM2RFUjBmand3OC94SWdSSTNEZ3dJRktOYXNuSWlJaUlpSWlJbnJaUkRLWlRQYXFneUFpMHJhSER4Kys2aENvbW43Ly9YZE1uRGdSUmtaR09IdjJMSXFMaXpGeTVFZ1lHQmlncUtnSTZlbnBBSUJkdTNiaC9mZmZCd0E0T3pzaktTa0pEeDQ4VUpxdlNaTW1hTldxbFZDaWF0dTJiVmkrZkRuZWZmZGRIRGh3UU9pWjhkbG5uK0hBZ1FQNDhNTVBzWG56WmdDbFphZGlZMlBScUZFajFLOWZIeVltSmtoTFM4T1NKVXR3NHNRSnVMcTZZdnYyN1dyZlMxNWVIbEpTVW1CcmF3dFRVMU1rSnlmRHhjVUZSVVZGRlpiaUtzL3QyN2R4OHVSSkhENThHUEh4OFFDQVhyMTZZZVhLbFdqWHJwMHc3dEdqUndnS0NzS2VQWHVRbDVlSHVuWHJZc3lZTWZEMjlrYlRwazJGY2JHeHNXamN1REVzTFMyRmJVVkZSVUtKTVU5UFR4dzdkZ3czYnR3QUFKaVltT0RISDM5RTM3NTlJWlZLRVJ3Y2pJQ0FBRHg3OWd4QWFSa3VGeGNYYk51MlRTczlTUm8zYmx6dE9ZaUlpSWpvemZYbzBTUHdNaFlSMGNzbkVvbGdhMnY3cXNPb0ZKR0dGeUpZWW91SWlGNUw1OCtmUjBsSkNSWXZYZ3c3T3p1aE1YMTJkamFBMG92elU2ZE9GWklqbGJGbXpScDgvLzMzc0xPelEyQmdvTUxGKzlXclZ5TXhNUkhPenM3Q05uMTlmWXdiTjA1WWVTRVNpWVFQWm1abVprS0pOWFZ5Y25Jd2NPQkFwZTA5ZS9hc1ZOd1pHUmtJQ3d2RDlldlhFUkVSZ2Z2Mzd3TUE5UFQwMEw5L2YweWZQbDFwRlE0QTJOcmF3dGZYRjNQbnprVlFVQkIyN3R5SkgzNzRBY0hCd1hCemM4T2lSWXZRckZremRPellVZWxZK2VxYmh3OGZ3cy9QRHdZR0JoZzhlRERjM2QweGVQQmdvY1NaZ1lFQnZMeThNR2JNR0J3OGVCQkhqeDVGY25JeWxpNWR5b2J0UkVSRVJLUVY4cHVsaUlqbzVTcGJWcnkyNFFvU0lxcVZkSEVGaVpPVGswYmpJaUlpYWpnUzdTZ3VMc2JPblRzeGJkbzBoZTBsSlNXUVNxVXdORFNzOG9YM2t5ZFBZdVhLbFRodzRJREtFbDNGeGNYUTE5ZFgyTFpseXhZa0pDU2dzTEFRVXFrVWVucDZzTE96dytqUm94WDZwcWdpazhrd2RPaFFGQlFVUUNxVlFsOWZINDZPamxpeVpJbFM2YkR5Wkdkbm8zdjM3c2pPem9hK3ZqNjZkdTJLSVVPR3dNM05UZVg3VU9mcDA2Y0lEQXpFcmwyN1lHQmdnSXNYTDhMS3lrcmwySlNVRkF3YU5BajI5dllZUFhvMDNOM2RsVXFLcVNPVlNyWDZTeFJYa0JBUkVSSHB0dXpzYk9HR0tTSWllbm5NemMxaGJtNytxc09vRkUxWGtEQkJRa1Mxa2k0bVNEUzlRSzZxL0pRdWtrZ2tNRFkyZnRWaFZGcFlXQmlNalkzUm8wY1AxS3RYcjFwelpXUmtJREV4c2NLVkxQZnYzMWNveGZXcU1FRkNSRVJFcE50a01oblMwOU5SWEZ6OHFrTWhJdElaK3ZyNnNMR3hlZU9xUXpCQlFrUTZUUmNUSkVTMUhSTWtSRVJFUkNTUlNKQ1JrZkdxd3lBaTBobVdscFp2NUEybW1pWkk5R282RUNJaUlpSWlJaUlpSW0wd05qYUdwYVdsVWtsY0lpTFNMbjE5L1RjMk9WSVp0YmU3Q2hFUkVSRVJFUkVSMVRyR3hzYXdzYkZCVGs2TzBPZVBCVktJaUtwUEpCTEJ3TUFBZGVyVWdabVoyUnRYVnFzcW1DQWhJaUlpSWlJaUlxSTNpa2drZWlPYkJoTVIwZXVGSmJhSWlJaUlpSWlJaUlpSWlFam5NRUZDUkVSRVJFUkVSRVJFUkVRNmh3a1NJaUlpSWlJaUlpSWlJaUxTT1V5UUVCRVJFUkVSRVJFUkVSR1J6bUdDaElpSWlJaUlpSWlJaUlpSWRBNFRKRVJFUkVSRVJFUkVSRVJFcEhPWUlDRWlJaUlpSWlJaUlpSWlJcDNEQkFrUjFVb2lrZWhWaDBCRVdzUy8wMFJFUkVSRVJFU2tiVXlRRUZHdFpHQmc4S3BESUNJdDR0OXBJaUlpSWlJaUl0STJKa2lJcUZhcVU2Zk9xdzZCaUxTSWY2ZUppSWlJaUlpSVNOdVlJQ0dpV3NuTXpBejYrdnF2T2d3aTBnSjlmWDJZbVptOTZqQ0lpSWlJaUlpSXFKWmhnb1NJYWlXUlNBU3hXUHlxd3lBaUxSQ0x4ZXhCUWtSRVJFUkVSRVJhSjVMSlpMSlhIUVFSVVUyUlNDVEl5c3BDY1hIeHF3NkZpQ3BKWDE4ZllyRVl4c2JHcnpvVUlpSWlJaUlpSW5xRGlEUzgwNUlKRWlLcTlXUXlHWEp5Y2xCUVVBQ3BWQXIrczBmMCtoS0pSREF3TUVDZE9uVmdabWJHbFNORVJFUkVSRVJFVkdsTWtCQVJFUkVSRVJFUkVSRVJrYzdSTkVIQ0hpUkVSRVJFUkVSRVJFUkVSS1J6bUNBaElpSWlJaUlpSWlJaUlpS2R3d1FKRVJFUkVSRVJFUkVSRVJIcEhDWklpSWlJaUlpSWlJaUlpSWhJNXpCQlFrUkVSRVJFUkVSRVJFUkVPb2NKRWlJaUlpSWlJaUlpSWlJaTBqbE1rQkFSRVJFUkVSRVJFUkVSa2M1aGdvU0lpSWlJaUlpSWlJaUlpSFFPRXlSRVJFUkVSRVJFUkVSRVJLUnptQ0FoSWlJaUlpSWlJaUlpSWlLZHd3UUpFUkVSRVJFUkVSRVJFUkhwSENaSWlJaUlpSWlJaUlpSWlJaEk1ekJCUWtSRVJFUkVSRVJFUkVSRU9vY0pFaUlpSWlJaUlpSWlJaUlpMGpsTWtCQVJFUkVSRVJFUkVSRVJrYzVoZ29TSWlJaUlpSWlJaUlpSWlIUU9FeVJFUkVSRVJFUkVSRVJFUktSem1DQWhJaUlpSWlJaUlpSWlJaUtkd3dRSkVSRVJFUkVSRVJFUkVSSHBIQ1pJaUlpSWlJaUlpSWlJaUloSTV6QkJRa1JFUkVSRVJFUkVSRVJFT29jSkVpSWlJaUlpSWlJaUlpSWkwamxNa0JBUkVSRVJFUkVSRVJFUmtjNWhnb1NJaUlpSWlJaUlpSWlJaUhRT0V5UkVSRVJFUkVSRVJFUkVSS1J6bUNBaElpSWlJaUlpSWlJaUlpS2R3d1FKRVJFUkVSRVJFUkVSRVJIcEhDWklpSWlJaUlpSWlJaUlpSWhJNXpCQlFrUkVSRVJFUkVSRVJFUkVPb2NKRWlJaUlpSWlJaUlpSWlJaTBqbE1rQkFSRVJFUkVSRVJFUkVSa2M1aGdvU0lpSWlJaUlpSWlJaUlpSFFPRXlSRVJFUkVSRVJFUkVSRVJLUnptQ0FoSWlJaUlpSWlJaUlpSWlLZHd3UUpFUkVSRVJFUkVSRVJFUkhwSENaSWlJaUlpSWlJaUlpSWlJaEk1ekJCUWtSRVJFUkVSRVJFUkVSRU9vY0pFaUlpSWlJaUlpSWlJaUlpMGpsTWtCQVJFUkVSRVJFUkVSRVJrYzVoZ29TSWlJaUlpSWlJaUlpSWlIUU9FeVJFUkVSRVJFUkVSRVJFUktSem1DQWhJaUlpSWlJaUlpSWlJaUtkd3dRSkVSRVJFUkVSRVJFUkVSRVJFUkVSRVJFUkVSRVJFUkVSRVJFUkVSRVJFUkVSRVJFUkVSRVJFUkVSRVJFUkVSRVIwWnZ0L3dGcHZLSnVib2xoWndBQUFBQkpSVTVFcmtKZ2dnPT0iLAogICAiVGhlbWUiIDogIiIsCiAgICJUeXBlIiA6ICJtaW5kIiwKICAgIlZlcnNpb24iIDogIjE4Igp9Cg=="/>
    </extobj>
  </extobjs>
</s:customData>
</file>

<file path=customXml/itemProps1.xml><?xml version="1.0" encoding="utf-8"?>
<ds:datastoreItem xmlns:ds="http://schemas.openxmlformats.org/officeDocument/2006/customXml" ds:itemID="{E157DE66-BB03-4922-8353-A25BA5DEEB2B}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1310</TotalTime>
  <Words>2148</Words>
  <Application>Microsoft Office PowerPoint</Application>
  <PresentationFormat>自定义</PresentationFormat>
  <Paragraphs>371</Paragraphs>
  <Slides>46</Slides>
  <Notes>0</Notes>
  <HiddenSlides>2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60" baseType="lpstr">
      <vt:lpstr>Lato Light</vt:lpstr>
      <vt:lpstr>等线</vt:lpstr>
      <vt:lpstr>汉仪大圣体简</vt:lpstr>
      <vt:lpstr>微软雅黑</vt:lpstr>
      <vt:lpstr>微软雅黑 Light</vt:lpstr>
      <vt:lpstr>造字工房尚雅体演示版常规体</vt:lpstr>
      <vt:lpstr>Arial</vt:lpstr>
      <vt:lpstr>Calibri</vt:lpstr>
      <vt:lpstr>Calibri Light</vt:lpstr>
      <vt:lpstr>Cambria</vt:lpstr>
      <vt:lpstr>Consolas</vt:lpstr>
      <vt:lpstr>Open Sans Light</vt:lpstr>
      <vt:lpstr>Office 主题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Doug</dc:creator>
  <cp:lastModifiedBy>郑 冰升</cp:lastModifiedBy>
  <cp:revision>75</cp:revision>
  <dcterms:created xsi:type="dcterms:W3CDTF">2021-07-05T07:34:00Z</dcterms:created>
  <dcterms:modified xsi:type="dcterms:W3CDTF">2021-07-07T05:34:11Z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23970F5F6FED430085DA482FF6D7DE99</vt:lpwstr>
  </property>
  <property fmtid="{D5CDD505-2E9C-101B-9397-08002B2CF9AE}" pid="3" name="KSOProductBuildVer">
    <vt:lpwstr>2052-11.1.0.10578</vt:lpwstr>
  </property>
</Properties>
</file>